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6" r:id="rId3"/>
    <p:sldId id="263" r:id="rId4"/>
    <p:sldId id="258" r:id="rId5"/>
    <p:sldId id="259" r:id="rId6"/>
    <p:sldId id="260" r:id="rId7"/>
    <p:sldId id="264" r:id="rId8"/>
    <p:sldId id="261" r:id="rId9"/>
    <p:sldId id="265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24.12.2021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714356"/>
            <a:ext cx="7772400" cy="1829761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Reported speech-Statements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924944"/>
            <a:ext cx="8678768" cy="312737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02499"/>
          </a:xfrm>
        </p:spPr>
        <p:txBody>
          <a:bodyPr>
            <a:normAutofit fontScale="92500"/>
          </a:bodyPr>
          <a:lstStyle/>
          <a:p>
            <a:pPr marL="381000" indent="-381000">
              <a:lnSpc>
                <a:spcPct val="80000"/>
              </a:lnSpc>
              <a:buNone/>
            </a:pPr>
            <a:r>
              <a:rPr lang="en-US" dirty="0"/>
              <a:t>4</a:t>
            </a:r>
            <a:r>
              <a:rPr lang="sr-Latn-ME" dirty="0"/>
              <a:t>. E</a:t>
            </a:r>
            <a:r>
              <a:rPr lang="en-GB" dirty="0" err="1"/>
              <a:t>mily</a:t>
            </a:r>
            <a:r>
              <a:rPr lang="en-GB" dirty="0"/>
              <a:t>: "My teacher will go to Leipzig tomorrow.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Emily said that her teacher </a:t>
            </a:r>
            <a:r>
              <a:rPr lang="sr-Latn-ME" b="1" dirty="0">
                <a:solidFill>
                  <a:srgbClr val="0033CC"/>
                </a:solidFill>
              </a:rPr>
              <a:t>_</a:t>
            </a:r>
            <a:r>
              <a:rPr lang="sr-Latn-ME" b="1" dirty="0">
                <a:solidFill>
                  <a:srgbClr val="FF0000"/>
                </a:solidFill>
              </a:rPr>
              <a:t>______________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/>
              <a:t>to Leipzig </a:t>
            </a:r>
            <a:r>
              <a:rPr lang="sr-Latn-ME" b="1" dirty="0">
                <a:solidFill>
                  <a:srgbClr val="FF3300"/>
                </a:solidFill>
              </a:rPr>
              <a:t>_____________________</a:t>
            </a:r>
            <a:r>
              <a:rPr lang="en-GB" b="1" dirty="0"/>
              <a:t>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US" b="1" dirty="0"/>
              <a:t>5. </a:t>
            </a:r>
            <a:r>
              <a:rPr lang="en-GB" b="1" dirty="0"/>
              <a:t>Robert said that his father </a:t>
            </a:r>
            <a:r>
              <a:rPr lang="sr-Latn-ME" b="1" dirty="0">
                <a:solidFill>
                  <a:srgbClr val="FF0000"/>
                </a:solidFill>
              </a:rPr>
              <a:t>____________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/>
              <a:t>to Dallas </a:t>
            </a:r>
            <a:r>
              <a:rPr lang="sr-Latn-ME" b="1" dirty="0">
                <a:solidFill>
                  <a:srgbClr val="FF3300"/>
                </a:solidFill>
              </a:rPr>
              <a:t>______________</a:t>
            </a:r>
            <a:r>
              <a:rPr lang="en-GB" b="1" dirty="0"/>
              <a:t>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US" dirty="0"/>
              <a:t>6</a:t>
            </a:r>
            <a:r>
              <a:rPr lang="sr-Latn-ME" dirty="0"/>
              <a:t>. R</a:t>
            </a:r>
            <a:r>
              <a:rPr lang="en-GB" dirty="0"/>
              <a:t>on: "I'll do my best in the exams tomorrow."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Jason told me that he </a:t>
            </a:r>
            <a:r>
              <a:rPr lang="sr-Latn-ME" b="1" dirty="0">
                <a:solidFill>
                  <a:srgbClr val="0033CC"/>
                </a:solidFill>
              </a:rPr>
              <a:t>___________________</a:t>
            </a:r>
            <a:r>
              <a:rPr lang="en-GB" b="1" dirty="0"/>
              <a:t> his best in the exams </a:t>
            </a:r>
            <a:r>
              <a:rPr lang="sr-Latn-ME" b="1" dirty="0">
                <a:solidFill>
                  <a:srgbClr val="FF3300"/>
                </a:solidFill>
              </a:rPr>
              <a:t>_____________________.</a:t>
            </a:r>
            <a:r>
              <a:rPr lang="en-GB" b="1" dirty="0"/>
              <a:t>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US" dirty="0"/>
              <a:t>7</a:t>
            </a:r>
            <a:r>
              <a:rPr lang="sr-Latn-ME" dirty="0"/>
              <a:t>. </a:t>
            </a:r>
            <a:r>
              <a:rPr lang="en-GB" dirty="0"/>
              <a:t>Andrew: "We didn't eat fish two days ago."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Andrew said to me that they </a:t>
            </a:r>
            <a:r>
              <a:rPr lang="sr-Latn-ME" b="1" dirty="0">
                <a:solidFill>
                  <a:srgbClr val="FF0000"/>
                </a:solidFill>
              </a:rPr>
              <a:t>__________________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/>
              <a:t>fish </a:t>
            </a:r>
            <a:r>
              <a:rPr lang="sr-Latn-ME" b="1" dirty="0">
                <a:solidFill>
                  <a:srgbClr val="FF3300"/>
                </a:solidFill>
              </a:rPr>
              <a:t>_______________________</a:t>
            </a:r>
            <a:r>
              <a:rPr lang="en-GB" b="1" dirty="0"/>
              <a:t>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dirty="0"/>
              <a:t>8. Alice: "I spent all my pocket money last Monday."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Alice complained that she </a:t>
            </a:r>
            <a:r>
              <a:rPr lang="sr-Latn-ME" b="1" dirty="0">
                <a:solidFill>
                  <a:srgbClr val="0033CC"/>
                </a:solidFill>
              </a:rPr>
              <a:t>_______________</a:t>
            </a:r>
            <a:r>
              <a:rPr lang="en-GB" b="1" dirty="0"/>
              <a:t>all her pocket money </a:t>
            </a:r>
            <a:r>
              <a:rPr lang="sr-Latn-ME" b="1" dirty="0">
                <a:solidFill>
                  <a:srgbClr val="FF3300"/>
                </a:solidFill>
              </a:rPr>
              <a:t>___________________________</a:t>
            </a:r>
            <a:r>
              <a:rPr lang="en-GB" b="1" dirty="0">
                <a:solidFill>
                  <a:srgbClr val="FF3300"/>
                </a:solidFill>
              </a:rPr>
              <a:t> </a:t>
            </a:r>
            <a:endParaRPr lang="sr-Latn-ME" b="1" dirty="0">
              <a:solidFill>
                <a:srgbClr val="FF3300"/>
              </a:solidFill>
            </a:endParaRP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US" b="1" dirty="0"/>
              <a:t>9. </a:t>
            </a:r>
            <a:r>
              <a:rPr lang="en-GB" dirty="0"/>
              <a:t>David: "John had already gone at six.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David said that John </a:t>
            </a:r>
            <a:r>
              <a:rPr lang="sr-Latn-ME" b="1" dirty="0">
                <a:solidFill>
                  <a:srgbClr val="FF0000"/>
                </a:solidFill>
              </a:rPr>
              <a:t>_____________________</a:t>
            </a:r>
            <a:r>
              <a:rPr lang="en-GB" b="1" dirty="0"/>
              <a:t>at six. </a:t>
            </a:r>
            <a:endParaRPr lang="es-ES" b="1" dirty="0"/>
          </a:p>
          <a:p>
            <a:endParaRPr lang="en-US" dirty="0"/>
          </a:p>
        </p:txBody>
      </p:sp>
    </p:spTree>
  </p:cSld>
  <p:clrMapOvr>
    <a:masterClrMapping/>
  </p:clrMapOvr>
  <p:transition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nglish_topic_9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142984"/>
            <a:ext cx="8229600" cy="514353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dirty="0"/>
              <a:t>In grammar, indirect or reported speech is a way of reporting a statement or question.</a:t>
            </a:r>
            <a:endParaRPr lang="sr-Latn-ME" dirty="0"/>
          </a:p>
          <a:p>
            <a:r>
              <a:rPr lang="en-US" dirty="0"/>
              <a:t>Unlike direct speech, indirect speech does not phrase the statement or question the way the original speaker did; instead, certain grammatical categories are changed. </a:t>
            </a:r>
            <a:endParaRPr lang="sr-Latn-ME" dirty="0"/>
          </a:p>
          <a:p>
            <a:r>
              <a:rPr lang="en-US" dirty="0"/>
              <a:t>In addition, indirect speech is not enclosed in quotation marks. Person is changed when the person speaking and the person quoting the speech are different. </a:t>
            </a:r>
            <a:endParaRPr lang="sr-Latn-ME" dirty="0"/>
          </a:p>
          <a:p>
            <a:r>
              <a:rPr lang="en-US" dirty="0"/>
              <a:t>In English, tense is changed.</a:t>
            </a:r>
          </a:p>
        </p:txBody>
      </p:sp>
    </p:spTree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endParaRPr lang="en-US" b="1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reported speech, you often have to change the pronoun/adjective depending on who says what.</a:t>
            </a:r>
          </a:p>
          <a:p>
            <a:r>
              <a:rPr lang="en-US" dirty="0">
                <a:solidFill>
                  <a:srgbClr val="FF3300"/>
                </a:solidFill>
              </a:rPr>
              <a:t>Primjer:</a:t>
            </a:r>
          </a:p>
          <a:p>
            <a:pPr lvl="1"/>
            <a:r>
              <a:rPr lang="en-US" dirty="0"/>
              <a:t>She says, “</a:t>
            </a:r>
            <a:r>
              <a:rPr lang="en-US" dirty="0">
                <a:solidFill>
                  <a:srgbClr val="FF0000"/>
                </a:solidFill>
              </a:rPr>
              <a:t>My</a:t>
            </a:r>
            <a:r>
              <a:rPr lang="en-US" dirty="0"/>
              <a:t> mum doesn’t have time today.”</a:t>
            </a:r>
          </a:p>
          <a:p>
            <a:pPr lvl="1"/>
            <a:r>
              <a:rPr lang="en-US" dirty="0"/>
              <a:t>She says that </a:t>
            </a:r>
            <a:r>
              <a:rPr lang="en-US" dirty="0">
                <a:solidFill>
                  <a:srgbClr val="FF0000"/>
                </a:solidFill>
              </a:rPr>
              <a:t>her</a:t>
            </a:r>
            <a:r>
              <a:rPr lang="en-US" dirty="0"/>
              <a:t> mum doesn’t have time today.</a:t>
            </a:r>
          </a:p>
          <a:p>
            <a:endParaRPr lang="en-US" dirty="0"/>
          </a:p>
        </p:txBody>
      </p:sp>
      <p:pic>
        <p:nvPicPr>
          <p:cNvPr id="8" name="Picture 7" descr="Untitled1.a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407" y="152400"/>
            <a:ext cx="9078593" cy="857370"/>
          </a:xfrm>
          <a:prstGeom prst="rect">
            <a:avLst/>
          </a:prstGeom>
        </p:spPr>
      </p:pic>
      <p:pic>
        <p:nvPicPr>
          <p:cNvPr id="9" name="Picture 8" descr="Untitled1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447800"/>
            <a:ext cx="4944165" cy="838317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400" b="1" dirty="0"/>
              <a:t>No backshift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Do not change the tense if the introductory clause is in </a:t>
            </a:r>
            <a:r>
              <a:rPr lang="en-US" sz="2400" dirty="0">
                <a:solidFill>
                  <a:srgbClr val="FF0000"/>
                </a:solidFill>
              </a:rPr>
              <a:t>Simple Present </a:t>
            </a:r>
            <a:r>
              <a:rPr lang="en-US" sz="2400" dirty="0"/>
              <a:t>(e. g. </a:t>
            </a:r>
            <a:r>
              <a:rPr lang="en-US" sz="2400" i="1" dirty="0"/>
              <a:t>He says</a:t>
            </a:r>
            <a:r>
              <a:rPr lang="en-US" sz="2400" dirty="0"/>
              <a:t>). Note, however, that you might have to change the form of the present tense verb (3rd person singular).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FF3300"/>
                </a:solidFill>
              </a:rPr>
              <a:t>Primjer: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He says, “</a:t>
            </a:r>
            <a:r>
              <a:rPr lang="en-US" sz="2000" b="1" dirty="0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speak English.”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He says that </a:t>
            </a:r>
            <a:r>
              <a:rPr lang="en-US" sz="2000" b="1" dirty="0">
                <a:solidFill>
                  <a:srgbClr val="FF0000"/>
                </a:solidFill>
              </a:rPr>
              <a:t>he</a:t>
            </a:r>
            <a:r>
              <a:rPr lang="en-US" sz="2000" dirty="0"/>
              <a:t> speaks English.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2000" dirty="0">
              <a:solidFill>
                <a:srgbClr val="008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400" b="1" dirty="0"/>
              <a:t>Backshift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You must change the tense if the introductory clause is in Simple Past (e. g. </a:t>
            </a:r>
            <a:r>
              <a:rPr lang="en-US" sz="2400" i="1" dirty="0"/>
              <a:t>He said</a:t>
            </a:r>
            <a:r>
              <a:rPr lang="en-US" sz="2400" dirty="0"/>
              <a:t>). This is called </a:t>
            </a:r>
            <a:r>
              <a:rPr lang="en-US" sz="2400" i="1" dirty="0"/>
              <a:t>backshift</a:t>
            </a:r>
            <a:r>
              <a:rPr lang="en-US" sz="2400" dirty="0"/>
              <a:t>.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FF3300"/>
                </a:solidFill>
              </a:rPr>
              <a:t>Primjer: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He said, “I </a:t>
            </a:r>
            <a:r>
              <a:rPr lang="en-US" sz="2000" b="1" dirty="0">
                <a:solidFill>
                  <a:srgbClr val="FF0000"/>
                </a:solidFill>
              </a:rPr>
              <a:t>am</a:t>
            </a:r>
            <a:r>
              <a:rPr lang="en-US" sz="2000" dirty="0"/>
              <a:t> happy.”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He said that he </a:t>
            </a:r>
            <a:r>
              <a:rPr lang="en-US" sz="2000" b="1" dirty="0">
                <a:solidFill>
                  <a:srgbClr val="FF0000"/>
                </a:solidFill>
              </a:rPr>
              <a:t>was</a:t>
            </a:r>
            <a:r>
              <a:rPr lang="en-US" sz="2000" dirty="0"/>
              <a:t> happy.</a:t>
            </a:r>
          </a:p>
          <a:p>
            <a:endParaRPr lang="en-US" dirty="0"/>
          </a:p>
        </p:txBody>
      </p:sp>
      <p:pic>
        <p:nvPicPr>
          <p:cNvPr id="4" name="Picture 3" descr="Untitled1.a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381000"/>
            <a:ext cx="2514600" cy="905001"/>
          </a:xfrm>
          <a:prstGeom prst="rect">
            <a:avLst/>
          </a:prstGeom>
        </p:spPr>
      </p:pic>
    </p:spTree>
  </p:cSld>
  <p:clrMapOvr>
    <a:masterClrMapping/>
  </p:clrMapOvr>
  <p:transition>
    <p:strips dir="r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609600" y="304800"/>
            <a:ext cx="2232025" cy="72072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buFontTx/>
              <a:buNone/>
            </a:pPr>
            <a:r>
              <a:rPr lang="en-US" dirty="0"/>
              <a:t>Backshift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21DCFAD-95EE-405A-AC16-A2CD56B862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4916" y="1025525"/>
            <a:ext cx="7939484" cy="5931867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Untitled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571612"/>
            <a:ext cx="7643866" cy="4500594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sr-Latn-ME" dirty="0"/>
              <a:t>Place, demonstratives and time expressions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GB" dirty="0"/>
              <a:t>1. John: "Mandy is at home.“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 	John said that Mandy </a:t>
            </a:r>
            <a:r>
              <a:rPr lang="en-GB" b="1" dirty="0">
                <a:solidFill>
                  <a:srgbClr val="FF0000"/>
                </a:solidFill>
              </a:rPr>
              <a:t>was</a:t>
            </a:r>
            <a:r>
              <a:rPr lang="en-GB" b="1" dirty="0"/>
              <a:t> at home.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dirty="0"/>
              <a:t>2.	Max: "I often read a book.“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Max told me that he often </a:t>
            </a:r>
            <a:r>
              <a:rPr lang="en-GB" b="1" dirty="0">
                <a:solidFill>
                  <a:srgbClr val="FF0000"/>
                </a:solidFill>
              </a:rPr>
              <a:t>read</a:t>
            </a:r>
            <a:r>
              <a:rPr lang="en-GB" b="1" dirty="0"/>
              <a:t> a book.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dirty="0"/>
              <a:t>3.	Simon: "David was ill."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Simon said that David </a:t>
            </a:r>
            <a:r>
              <a:rPr lang="en-GB" b="1" dirty="0">
                <a:solidFill>
                  <a:srgbClr val="FF0000"/>
                </a:solidFill>
              </a:rPr>
              <a:t>had been </a:t>
            </a:r>
            <a:r>
              <a:rPr lang="en-GB" b="1" dirty="0"/>
              <a:t>ill.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dirty="0"/>
              <a:t>4.	Stephen and Claire: "We have cleaned the windows."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Stephen and Claire told me that they </a:t>
            </a:r>
            <a:r>
              <a:rPr lang="en-GB" b="1" dirty="0">
                <a:solidFill>
                  <a:srgbClr val="FF0000"/>
                </a:solidFill>
              </a:rPr>
              <a:t>had cleaned </a:t>
            </a:r>
            <a:r>
              <a:rPr lang="en-GB" b="1" dirty="0"/>
              <a:t>the windows.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endParaRPr lang="es-ES" b="1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Primjeri</a:t>
            </a:r>
            <a:r>
              <a:rPr lang="en-US" dirty="0"/>
              <a:t>:</a:t>
            </a:r>
          </a:p>
        </p:txBody>
      </p:sp>
    </p:spTree>
  </p:cSld>
  <p:clrMapOvr>
    <a:masterClrMapping/>
  </p:clrMapOvr>
  <p:transition>
    <p:blind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/>
              <a:t>Practice: Turn the sentences into indirect speech: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57224" y="714356"/>
            <a:ext cx="7429552" cy="4224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endParaRPr lang="sr-Latn-ME" sz="2100" dirty="0">
              <a:solidFill>
                <a:prstClr val="white"/>
              </a:solidFill>
            </a:endParaRP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endParaRPr lang="sr-Latn-ME" sz="2100" dirty="0">
              <a:solidFill>
                <a:prstClr val="white"/>
              </a:solidFill>
            </a:endParaRP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endParaRPr lang="sr-Latn-ME" sz="2100" dirty="0">
              <a:solidFill>
                <a:prstClr val="white"/>
              </a:solidFill>
            </a:endParaRP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endParaRPr lang="sr-Latn-ME" sz="2100" dirty="0">
              <a:solidFill>
                <a:prstClr val="white"/>
              </a:solidFill>
            </a:endParaRP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endParaRPr lang="sr-Latn-ME" sz="2100" dirty="0">
              <a:solidFill>
                <a:prstClr val="white"/>
              </a:solidFill>
            </a:endParaRP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sr-Latn-ME" sz="2100" dirty="0">
                <a:solidFill>
                  <a:prstClr val="white"/>
                </a:solidFill>
              </a:rPr>
              <a:t>1</a:t>
            </a:r>
            <a:r>
              <a:rPr lang="en-GB" sz="2100" dirty="0">
                <a:solidFill>
                  <a:prstClr val="white"/>
                </a:solidFill>
              </a:rPr>
              <a:t>.	Charles: "I didn't have time to do my homework.“</a:t>
            </a: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en-GB" sz="2100" b="1" dirty="0">
                <a:solidFill>
                  <a:prstClr val="white"/>
                </a:solidFill>
              </a:rPr>
              <a:t>	Charles remarked that he </a:t>
            </a:r>
            <a:r>
              <a:rPr lang="sr-Latn-ME" sz="2100" b="1" dirty="0">
                <a:solidFill>
                  <a:srgbClr val="FF0000"/>
                </a:solidFill>
              </a:rPr>
              <a:t>__________________</a:t>
            </a:r>
            <a:r>
              <a:rPr lang="en-GB" sz="2100" b="1" dirty="0">
                <a:solidFill>
                  <a:prstClr val="white"/>
                </a:solidFill>
              </a:rPr>
              <a:t>time to do his homework. </a:t>
            </a: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sr-Latn-ME" sz="2100" dirty="0">
                <a:solidFill>
                  <a:prstClr val="white"/>
                </a:solidFill>
              </a:rPr>
              <a:t>2</a:t>
            </a:r>
            <a:r>
              <a:rPr lang="en-GB" sz="2100" dirty="0">
                <a:solidFill>
                  <a:prstClr val="white"/>
                </a:solidFill>
              </a:rPr>
              <a:t>.	Mr Jones: "My mother will be 50 years old." </a:t>
            </a: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en-GB" sz="2100" b="1" dirty="0">
                <a:solidFill>
                  <a:prstClr val="white"/>
                </a:solidFill>
              </a:rPr>
              <a:t>	Mr Jones told me that his mother </a:t>
            </a:r>
            <a:r>
              <a:rPr lang="sr-Latn-ME" sz="2100" b="1" dirty="0">
                <a:solidFill>
                  <a:srgbClr val="FF0000"/>
                </a:solidFill>
              </a:rPr>
              <a:t> ______________</a:t>
            </a:r>
            <a:r>
              <a:rPr lang="en-GB" sz="2100" b="1" dirty="0">
                <a:solidFill>
                  <a:prstClr val="white"/>
                </a:solidFill>
              </a:rPr>
              <a:t>50 years old. </a:t>
            </a: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sr-Latn-ME" sz="2100" dirty="0">
                <a:solidFill>
                  <a:prstClr val="white"/>
                </a:solidFill>
              </a:rPr>
              <a:t>3</a:t>
            </a:r>
            <a:r>
              <a:rPr lang="en-GB" sz="2100" dirty="0">
                <a:solidFill>
                  <a:prstClr val="white"/>
                </a:solidFill>
              </a:rPr>
              <a:t>.	Jean: "The boss must sign the letter.</a:t>
            </a: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en-GB" sz="2100" b="1" dirty="0">
                <a:solidFill>
                  <a:prstClr val="white"/>
                </a:solidFill>
              </a:rPr>
              <a:t>	Jean said that the boss </a:t>
            </a:r>
            <a:r>
              <a:rPr lang="sr-Latn-ME" sz="2100" b="1" dirty="0">
                <a:solidFill>
                  <a:srgbClr val="FF0000"/>
                </a:solidFill>
              </a:rPr>
              <a:t> _________________</a:t>
            </a:r>
            <a:r>
              <a:rPr lang="en-GB" sz="2100" b="1" dirty="0">
                <a:solidFill>
                  <a:prstClr val="white"/>
                </a:solidFill>
              </a:rPr>
              <a:t>sign the letter.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106</TotalTime>
  <Words>551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Lucida Sans Unicode</vt:lpstr>
      <vt:lpstr>Verdana</vt:lpstr>
      <vt:lpstr>Wingdings 2</vt:lpstr>
      <vt:lpstr>Wingdings 3</vt:lpstr>
      <vt:lpstr>Concourse</vt:lpstr>
      <vt:lpstr>Reported speech-Statements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Place, demonstratives and time expressions </vt:lpstr>
      <vt:lpstr>Primjeri:</vt:lpstr>
      <vt:lpstr>Practice: Turn the sentences into indirect speech: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speech-Statements</dc:title>
  <dc:creator>User</dc:creator>
  <cp:lastModifiedBy>Ana Markovic</cp:lastModifiedBy>
  <cp:revision>11</cp:revision>
  <dcterms:created xsi:type="dcterms:W3CDTF">2006-08-16T00:00:00Z</dcterms:created>
  <dcterms:modified xsi:type="dcterms:W3CDTF">2021-12-24T11:32:10Z</dcterms:modified>
</cp:coreProperties>
</file>