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68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109" autoAdjust="0"/>
  </p:normalViewPr>
  <p:slideViewPr>
    <p:cSldViewPr snapToGrid="0">
      <p:cViewPr varScale="1">
        <p:scale>
          <a:sx n="65" d="100"/>
          <a:sy n="65" d="100"/>
        </p:scale>
        <p:origin x="14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91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4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4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2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47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0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6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4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7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462" y="4744600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ME" sz="4800" b="1" dirty="0">
                <a:latin typeface="Calibri Light" panose="020F0302020204030204"/>
              </a:rPr>
              <a:t>ELEKTRIČNE INSTALACIJE</a:t>
            </a:r>
            <a:r>
              <a:rPr lang="sr-Latn-ME" sz="4400" dirty="0">
                <a:latin typeface="Calibri Light" panose="020F0302020204030204"/>
              </a:rPr>
              <a:t/>
            </a:r>
            <a:br>
              <a:rPr lang="sr-Latn-ME" sz="4400" dirty="0">
                <a:latin typeface="Calibri Light" panose="020F0302020204030204"/>
              </a:rPr>
            </a:br>
            <a:r>
              <a:rPr lang="sr-Latn-ME" b="1" dirty="0">
                <a:latin typeface="Calibri Light" panose="020F0302020204030204"/>
              </a:rPr>
              <a:t>MELANIJA ĆALASAN dipl.ing</a:t>
            </a:r>
            <a:r>
              <a:rPr lang="en-US" b="1" dirty="0">
                <a:latin typeface="Calibri Light" panose="020F0302020204030204"/>
              </a:rPr>
              <a:t/>
            </a:r>
            <a:br>
              <a:rPr lang="en-US" b="1" dirty="0">
                <a:latin typeface="Calibri Light" panose="020F0302020204030204"/>
              </a:rPr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529" y="-9525"/>
            <a:ext cx="8391525" cy="68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00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1142364"/>
            <a:ext cx="7843104" cy="25031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1" y="376933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ME" b="1" dirty="0" smtClean="0">
                <a:solidFill>
                  <a:srgbClr val="313131"/>
                </a:solidFill>
                <a:latin typeface="Arial" panose="020B0604020202020204" pitchFamily="34" charset="0"/>
              </a:rPr>
              <a:t>1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Conductor: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solid/stranded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Fire barrier: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high-</a:t>
            </a:r>
            <a:r>
              <a:rPr lang="en-US" dirty="0" err="1">
                <a:solidFill>
                  <a:srgbClr val="313131"/>
                </a:solidFill>
                <a:latin typeface="Arial" panose="020B0604020202020204" pitchFamily="34" charset="0"/>
              </a:rPr>
              <a:t>peformance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13131"/>
                </a:solidFill>
                <a:latin typeface="Arial" panose="020B0604020202020204" pitchFamily="34" charset="0"/>
              </a:rPr>
              <a:t>Keram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 compound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3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Insulation: 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cross-linked polymer, zero halogen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4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Filler: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flame retardant, zero halogen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5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Concentric conductor: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bare copper wire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6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Reinforcing helix: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bare copper tape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7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Separator: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plastic tape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9AB4"/>
                </a:solidFill>
                <a:latin typeface="Arial" panose="020B0604020202020204" pitchFamily="34" charset="0"/>
              </a:rPr>
              <a:t>8</a:t>
            </a:r>
            <a:r>
              <a:rPr lang="en-US" b="1" dirty="0">
                <a:solidFill>
                  <a:srgbClr val="313131"/>
                </a:solidFill>
                <a:latin typeface="Arial" panose="020B0604020202020204" pitchFamily="34" charset="0"/>
              </a:rPr>
              <a:t> Sheath:</a:t>
            </a:r>
            <a:r>
              <a:rPr lang="en-US" dirty="0">
                <a:solidFill>
                  <a:srgbClr val="313131"/>
                </a:solidFill>
                <a:latin typeface="Arial" panose="020B0604020202020204" pitchFamily="34" charset="0"/>
              </a:rPr>
              <a:t> FRNC/LSZH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5647" y="372180"/>
            <a:ext cx="167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313131"/>
                </a:solidFill>
                <a:latin typeface="Arial" panose="020B0604020202020204" pitchFamily="34" charset="0"/>
              </a:rPr>
              <a:t>FE180 </a:t>
            </a:r>
            <a:endParaRPr lang="en-US" sz="3600" b="0" i="0" dirty="0">
              <a:solidFill>
                <a:srgbClr val="31313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91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746" y="0"/>
            <a:ext cx="10515600" cy="101127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lvl="0" algn="ctr"/>
            <a:r>
              <a:rPr lang="sr-Latn-CS" b="1" dirty="0" smtClean="0"/>
              <a:t>OZNAČAVANJE ENERGETSKIH KABLOVA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915" y="1011270"/>
            <a:ext cx="11268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dirty="0"/>
              <a:t>Oznake za kablove imaju  </a:t>
            </a:r>
            <a:r>
              <a:rPr lang="sr-Latn-CS" sz="2800" b="1" dirty="0"/>
              <a:t>pet</a:t>
            </a:r>
            <a:r>
              <a:rPr lang="sr-Latn-CS" sz="2800" dirty="0"/>
              <a:t> grupa </a:t>
            </a:r>
            <a:r>
              <a:rPr lang="sr-Latn-CS" sz="2800" dirty="0" smtClean="0"/>
              <a:t>oznaka</a:t>
            </a:r>
          </a:p>
          <a:p>
            <a:endParaRPr lang="en-US" sz="28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10389"/>
              </p:ext>
            </p:extLst>
          </p:nvPr>
        </p:nvGraphicFramePr>
        <p:xfrm>
          <a:off x="804746" y="1488322"/>
          <a:ext cx="10747916" cy="516147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373958"/>
                <a:gridCol w="5373958"/>
              </a:tblGrid>
              <a:tr h="34268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I grupa oznaka</a:t>
                      </a:r>
                      <a:endParaRPr lang="en-US" sz="2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6588"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Označava vrstu upotrijebljenog materijala za izradu izolacije i plašta kabla (u cjelini data u glavi 2.4)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 </a:t>
                      </a:r>
                      <a:endParaRPr lang="en-US" sz="2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>
                          <a:effectLst/>
                        </a:rPr>
                        <a:t>najčešće oznake za energetske kablove:</a:t>
                      </a:r>
                      <a:endParaRPr lang="en-US" sz="220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>
                          <a:effectLst/>
                        </a:rPr>
                        <a:t> </a:t>
                      </a:r>
                      <a:endParaRPr lang="en-US" sz="2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2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O — olovni plašt,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A — aluminijumski plašt,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N — neopren za plašt,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P — polivinil za izolaciju i za plašt,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E — polietilen za izolaciju,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IP — impregnisani papir za izolaciiu, 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NP — naročito impregnisani papir za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         izolaciju i 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ZO — olovni  plašt  zasebno  za  svaku</a:t>
                      </a:r>
                      <a:endParaRPr lang="en-US" sz="22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>
                          <a:effectLst/>
                        </a:rPr>
                        <a:t>           žilu   (triolovni kabl)</a:t>
                      </a:r>
                      <a:endParaRPr lang="en-US" sz="2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536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200" spc="50" dirty="0" smtClean="0">
                          <a:effectLst/>
                        </a:rPr>
                        <a:t>I </a:t>
                      </a:r>
                      <a:r>
                        <a:rPr lang="sr-Latn-CS" sz="2200" spc="50" dirty="0">
                          <a:effectLst/>
                        </a:rPr>
                        <a:t>grupa oznaka odvaja se od druge grupe jednim slovnim razmakom</a:t>
                      </a:r>
                      <a:endParaRPr lang="en-US" sz="2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2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615844"/>
              </p:ext>
            </p:extLst>
          </p:nvPr>
        </p:nvGraphicFramePr>
        <p:xfrm>
          <a:off x="189570" y="167269"/>
          <a:ext cx="11496908" cy="64617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748454"/>
                <a:gridCol w="5748454"/>
              </a:tblGrid>
              <a:tr h="34761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800" spc="50" dirty="0">
                          <a:effectLst/>
                        </a:rPr>
                        <a:t>II grupa </a:t>
                      </a:r>
                      <a:r>
                        <a:rPr lang="sr-Latn-CS" sz="2800" spc="50" dirty="0" smtClean="0">
                          <a:effectLst/>
                        </a:rPr>
                        <a:t>oznaka</a:t>
                      </a:r>
                      <a:r>
                        <a:rPr lang="sr-Latn-CS" sz="1800" spc="50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74" marR="51974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9274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-20" dirty="0">
                          <a:effectLst/>
                        </a:rPr>
                        <a:t> </a:t>
                      </a:r>
                      <a:r>
                        <a:rPr lang="sr-Latn-CS" sz="2400" spc="-5" dirty="0" smtClean="0">
                          <a:effectLst/>
                        </a:rPr>
                        <a:t>Sa</a:t>
                      </a:r>
                      <a:r>
                        <a:rPr lang="sr-Latn-CS" sz="2400" spc="20" dirty="0" smtClean="0">
                          <a:effectLst/>
                        </a:rPr>
                        <a:t>stoji se od dva broja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-5" dirty="0" smtClean="0">
                          <a:effectLst/>
                        </a:rPr>
                        <a:t>Prvi   broj   dvoci</a:t>
                      </a:r>
                      <a:r>
                        <a:rPr lang="sr-Latn-CS" sz="2400" spc="-20" dirty="0" smtClean="0">
                          <a:effectLst/>
                        </a:rPr>
                        <a:t>frene oznake  označava  konstrukciju  mehaničke zaštite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-2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</a:txBody>
                  <a:tcPr marL="51974" marR="51974" marT="0" marB="0" anchor="ctr"/>
                </a:tc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419100" algn="l"/>
                        </a:tabLst>
                      </a:pPr>
                      <a:r>
                        <a:rPr lang="sr-Latn-CS" sz="1800" spc="50" dirty="0" smtClean="0">
                          <a:effectLst/>
                        </a:rPr>
                        <a:t>0 </a:t>
                      </a:r>
                      <a:r>
                        <a:rPr lang="sr-Latn-CS" sz="1800" spc="25" dirty="0" smtClean="0">
                          <a:effectLst/>
                        </a:rPr>
                        <a:t>- kabl nema mehaničke zaštite,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AutoNum type="arabicPeriod"/>
                        <a:tabLst>
                          <a:tab pos="419100" algn="l"/>
                        </a:tabLst>
                      </a:pPr>
                      <a:r>
                        <a:rPr lang="sr-Latn-CS" sz="1800" spc="15" dirty="0" smtClean="0">
                          <a:effectLst/>
                        </a:rPr>
                        <a:t>- mehanička zaštita je postignuta omotom od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15" dirty="0" smtClean="0">
                          <a:effectLst/>
                        </a:rPr>
                        <a:t>      dvije</a:t>
                      </a:r>
                      <a:r>
                        <a:rPr lang="sr-Latn-CS" sz="1800" dirty="0" smtClean="0">
                          <a:effectLst/>
                        </a:rPr>
                        <a:t> </a:t>
                      </a:r>
                      <a:r>
                        <a:rPr lang="sr-Latn-CS" sz="1800" spc="5" dirty="0" smtClean="0">
                          <a:effectLst/>
                        </a:rPr>
                        <a:t>čelične trake,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dirty="0" smtClean="0">
                          <a:effectLst/>
                        </a:rPr>
                        <a:t>2</a:t>
                      </a:r>
                      <a:r>
                        <a:rPr lang="sr-Latn-CS" sz="1800" spc="5" dirty="0" smtClean="0">
                          <a:effectLst/>
                        </a:rPr>
                        <a:t>— mehanička zaštita obezbijeđena omotom od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5" dirty="0" smtClean="0">
                          <a:effectLst/>
                        </a:rPr>
                        <a:t>      okru</a:t>
                      </a:r>
                      <a:r>
                        <a:rPr lang="sr-Latn-CS" sz="1800" spc="15" dirty="0" smtClean="0">
                          <a:effectLst/>
                        </a:rPr>
                        <a:t>glih čeličnih žica ili i sa zavojnicom od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15" dirty="0" smtClean="0">
                          <a:effectLst/>
                        </a:rPr>
                        <a:t>      čelične </a:t>
                      </a:r>
                      <a:r>
                        <a:rPr lang="sr-Latn-CS" sz="1800" spc="-5" dirty="0" smtClean="0">
                          <a:effectLst/>
                        </a:rPr>
                        <a:t>pljosnate  žice,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dirty="0" smtClean="0">
                          <a:effectLst/>
                        </a:rPr>
                        <a:t>3</a:t>
                      </a:r>
                      <a:r>
                        <a:rPr lang="sr-Latn-CS" sz="1800" spc="35" dirty="0" smtClean="0">
                          <a:effectLst/>
                        </a:rPr>
                        <a:t>— omot od pljosnatih čeličnih žica ili isa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35" dirty="0" smtClean="0">
                          <a:effectLst/>
                        </a:rPr>
                        <a:t>       zavoj</a:t>
                      </a:r>
                      <a:r>
                        <a:rPr lang="sr-Latn-CS" sz="1800" dirty="0" smtClean="0">
                          <a:effectLst/>
                        </a:rPr>
                        <a:t>nicom od iste žice,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dirty="0" smtClean="0">
                          <a:effectLst/>
                        </a:rPr>
                        <a:t>4</a:t>
                      </a:r>
                      <a:r>
                        <a:rPr lang="sr-Latn-CS" sz="1800" spc="45" dirty="0" smtClean="0">
                          <a:effectLst/>
                        </a:rPr>
                        <a:t>— plašt za mehaničku zaštitu je ispod plašta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45" dirty="0" smtClean="0">
                          <a:effectLst/>
                        </a:rPr>
                        <a:t>      od</a:t>
                      </a:r>
                      <a:r>
                        <a:rPr lang="sr-Latn-CS" sz="1800" dirty="0" smtClean="0">
                          <a:effectLst/>
                        </a:rPr>
                        <a:t> </a:t>
                      </a:r>
                      <a:r>
                        <a:rPr lang="sr-Latn-CS" sz="1800" spc="5" dirty="0" smtClean="0">
                          <a:effectLst/>
                        </a:rPr>
                        <a:t>termoplastičnih masa,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dirty="0" smtClean="0">
                          <a:effectLst/>
                        </a:rPr>
                        <a:t>5</a:t>
                      </a:r>
                      <a:r>
                        <a:rPr lang="sr-Latn-CS" sz="1800" spc="45" dirty="0" smtClean="0">
                          <a:effectLst/>
                        </a:rPr>
                        <a:t>— omot za mehaničku zaštitu je ispod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45" dirty="0" smtClean="0">
                          <a:effectLst/>
                        </a:rPr>
                        <a:t>       plašta od</a:t>
                      </a:r>
                      <a:r>
                        <a:rPr lang="sr-Latn-CS" sz="1800" dirty="0" smtClean="0">
                          <a:effectLst/>
                        </a:rPr>
                        <a:t> </a:t>
                      </a:r>
                      <a:r>
                        <a:rPr lang="sr-Latn-CS" sz="1800" spc="10" dirty="0" smtClean="0">
                          <a:effectLst/>
                        </a:rPr>
                        <a:t>prirodne ili sintetičke gume,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dirty="0" smtClean="0">
                          <a:effectLst/>
                        </a:rPr>
                        <a:t>6</a:t>
                      </a:r>
                      <a:r>
                        <a:rPr lang="sr-Latn-CS" sz="1800" spc="45" dirty="0" smtClean="0">
                          <a:effectLst/>
                        </a:rPr>
                        <a:t>— omot za mehaničku zaštitu je ispod plašta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45" dirty="0" smtClean="0">
                          <a:effectLst/>
                        </a:rPr>
                        <a:t>      od</a:t>
                      </a:r>
                      <a:r>
                        <a:rPr lang="sr-Latn-CS" sz="1800" dirty="0" smtClean="0">
                          <a:effectLst/>
                        </a:rPr>
                        <a:t> </a:t>
                      </a:r>
                      <a:r>
                        <a:rPr lang="sr-Latn-CS" sz="1800" spc="10" dirty="0" smtClean="0">
                          <a:effectLst/>
                        </a:rPr>
                        <a:t>prirodne ili vještačke gume</a:t>
                      </a:r>
                      <a:r>
                        <a:rPr lang="sr-Latn-CS" sz="1800" spc="45" dirty="0" smtClean="0">
                          <a:effectLst/>
                        </a:rPr>
                        <a:t> </a:t>
                      </a:r>
                      <a:r>
                        <a:rPr lang="sr-Latn-CS" sz="1800" spc="10" dirty="0" smtClean="0">
                          <a:effectLst/>
                        </a:rPr>
                        <a:t>sa ugrađenim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10" dirty="0" smtClean="0">
                          <a:effectLst/>
                        </a:rPr>
                        <a:t>       zaštit</a:t>
                      </a:r>
                      <a:r>
                        <a:rPr lang="sr-Latn-CS" sz="1800" spc="-5" dirty="0" smtClean="0">
                          <a:effectLst/>
                        </a:rPr>
                        <a:t>nim, komandnim ili </a:t>
                      </a:r>
                      <a:r>
                        <a:rPr lang="sr-Latn-CS" sz="1800" spc="45" dirty="0" smtClean="0">
                          <a:effectLst/>
                        </a:rPr>
                        <a:t> </a:t>
                      </a:r>
                      <a:r>
                        <a:rPr lang="sr-Latn-CS" sz="1800" spc="-5" dirty="0" smtClean="0">
                          <a:effectLst/>
                        </a:rPr>
                        <a:t>telefonskim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-5" dirty="0" smtClean="0">
                          <a:effectLst/>
                        </a:rPr>
                        <a:t>       provodnicima, 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dirty="0" smtClean="0">
                          <a:effectLst/>
                        </a:rPr>
                        <a:t>7</a:t>
                      </a:r>
                      <a:r>
                        <a:rPr lang="sr-Latn-CS" sz="1800" spc="20" dirty="0" smtClean="0">
                          <a:effectLst/>
                        </a:rPr>
                        <a:t>— plašt je od ojačane prirodne ili sintetičke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sr-Latn-CS" sz="1800" spc="20" dirty="0" smtClean="0">
                          <a:effectLst/>
                        </a:rPr>
                        <a:t>       gume</a:t>
                      </a:r>
                      <a:r>
                        <a:rPr lang="sr-Latn-CS" sz="1800" dirty="0" smtClean="0">
                          <a:effectLst/>
                        </a:rPr>
                        <a:t> </a:t>
                      </a:r>
                      <a:r>
                        <a:rPr lang="sr-Latn-CS" sz="1800" spc="20" dirty="0" smtClean="0">
                          <a:effectLst/>
                        </a:rPr>
                        <a:t>ispod koga je lektrična zaštita.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14986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800" spc="5" dirty="0" smtClean="0">
                          <a:effectLst/>
                        </a:rPr>
                        <a:t>Napomena: poslednje tri grupe daju podatke o upo</a:t>
                      </a:r>
                      <a:r>
                        <a:rPr lang="sr-Latn-CS" sz="1800" spc="-5" dirty="0" smtClean="0">
                          <a:effectLst/>
                        </a:rPr>
                        <a:t>trebi gume. Pošto se energetski kablovi ne izrađuju upotrebom gume, to se prednji podaci odnose na specijalne </a:t>
                      </a:r>
                      <a:r>
                        <a:rPr lang="sr-Latn-CS" sz="1800" spc="15" dirty="0" smtClean="0">
                          <a:effectLst/>
                        </a:rPr>
                        <a:t>instalacione kablove, kao npr. rudničke, i slično.</a:t>
                      </a:r>
                      <a:endParaRPr lang="en-US" sz="1800" dirty="0" smtClean="0">
                        <a:effectLst/>
                      </a:endParaRPr>
                    </a:p>
                  </a:txBody>
                  <a:tcPr marL="51974" marR="519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12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063437"/>
              </p:ext>
            </p:extLst>
          </p:nvPr>
        </p:nvGraphicFramePr>
        <p:xfrm>
          <a:off x="301082" y="100362"/>
          <a:ext cx="11597842" cy="655834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798921"/>
                <a:gridCol w="5798921"/>
              </a:tblGrid>
              <a:tr h="691494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2400" spc="50" dirty="0" smtClean="0">
                          <a:effectLst/>
                        </a:rPr>
                        <a:t>                                                                  II grupa oznaka</a:t>
                      </a:r>
                      <a:r>
                        <a:rPr lang="sr-Latn-CS" sz="1600" spc="50" dirty="0" smtClean="0">
                          <a:effectLst/>
                        </a:rPr>
                        <a:t> </a:t>
                      </a:r>
                      <a:endParaRPr lang="en-US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391" marR="53391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391" marR="53391" marT="0" marB="0"/>
                </a:tc>
              </a:tr>
              <a:tr h="53343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10" dirty="0">
                          <a:effectLst/>
                        </a:rPr>
                        <a:t>Drugi broj  daje podatke o upotrijebljenoj  zašti od korozije</a:t>
                      </a:r>
                      <a:r>
                        <a:rPr lang="sr-Latn-CS" sz="2400" spc="5" dirty="0">
                          <a:effectLst/>
                        </a:rPr>
                        <a:t> ili neko drugo svojstvo kabla koje se postiže do</a:t>
                      </a:r>
                      <a:r>
                        <a:rPr lang="sr-Latn-CS" sz="2400" spc="10" dirty="0">
                          <a:effectLst/>
                        </a:rPr>
                        <a:t>tičnom konstrukcijom</a:t>
                      </a:r>
                      <a:r>
                        <a:rPr lang="sr-Latn-CS" sz="2400" spc="10" dirty="0" smtClean="0">
                          <a:effectLst/>
                        </a:rPr>
                        <a:t>.</a:t>
                      </a:r>
                      <a:endParaRPr lang="en-US" sz="2400" dirty="0">
                        <a:effectLst/>
                      </a:endParaRPr>
                    </a:p>
                  </a:txBody>
                  <a:tcPr marL="53391" marR="5339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30" dirty="0">
                          <a:effectLst/>
                        </a:rPr>
                        <a:t>0 — u 1, 2. i 3. dekadi: kabl nema zaštitu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30" dirty="0">
                          <a:effectLst/>
                        </a:rPr>
                        <a:t>        od korozije; 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310" dirty="0">
                          <a:effectLst/>
                        </a:rPr>
                        <a:t>1i2</a:t>
                      </a:r>
                      <a:r>
                        <a:rPr lang="sr-Latn-CS" sz="2400" dirty="0">
                          <a:effectLst/>
                        </a:rPr>
                        <a:t> </a:t>
                      </a:r>
                      <a:r>
                        <a:rPr lang="sr-Latn-CS" sz="2400" spc="10" dirty="0">
                          <a:effectLst/>
                        </a:rPr>
                        <a:t>— u 2. i 3. dekadi: kabl nema zaštitu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10" dirty="0">
                          <a:effectLst/>
                        </a:rPr>
                        <a:t>             od korozije;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dirty="0">
                          <a:effectLst/>
                        </a:rPr>
                        <a:t>2</a:t>
                      </a:r>
                      <a:r>
                        <a:rPr lang="sr-Latn-CS" sz="2400" spc="25" dirty="0">
                          <a:effectLst/>
                        </a:rPr>
                        <a:t>— u 0. i 1. dekadi: zaštita od korozije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spc="25" dirty="0">
                          <a:effectLst/>
                        </a:rPr>
                        <a:t>       postiže se im</a:t>
                      </a:r>
                      <a:r>
                        <a:rPr lang="sr-Latn-CS" sz="2400" dirty="0">
                          <a:effectLst/>
                        </a:rPr>
                        <a:t>pregnisanim tekstilnim 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dirty="0">
                          <a:effectLst/>
                        </a:rPr>
                        <a:t>       opletom;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dirty="0">
                          <a:effectLst/>
                        </a:rPr>
                        <a:t>3— u 2, 3. i 4. dekadi: zaštita od korozije 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dirty="0">
                          <a:effectLst/>
                        </a:rPr>
                        <a:t>      postiže se im</a:t>
                      </a:r>
                      <a:r>
                        <a:rPr lang="sr-Latn-CS" sz="2400" spc="5" dirty="0">
                          <a:effectLst/>
                        </a:rPr>
                        <a:t>pregnisanim vlaknima;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dirty="0">
                          <a:effectLst/>
                        </a:rPr>
                        <a:t>4</a:t>
                      </a:r>
                      <a:r>
                        <a:rPr lang="sr-Latn-CS" sz="2400" spc="15" dirty="0">
                          <a:effectLst/>
                        </a:rPr>
                        <a:t>— u 0, 1, 2. i 3. dekadi: zaštita od 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3520" algn="l"/>
                        </a:tabLst>
                      </a:pPr>
                      <a:r>
                        <a:rPr lang="sr-Latn-CS" sz="2400" spc="15" dirty="0">
                          <a:effectLst/>
                        </a:rPr>
                        <a:t>      korozije  postiže se </a:t>
                      </a:r>
                      <a:r>
                        <a:rPr lang="sr-Latn-CS" sz="2400" spc="5" dirty="0">
                          <a:effectLst/>
                        </a:rPr>
                        <a:t>plaštom od PVC </a:t>
                      </a:r>
                      <a:endParaRPr lang="en-US" sz="24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5" dirty="0">
                          <a:effectLst/>
                        </a:rPr>
                        <a:t>      mase.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391" marR="53391" marT="0" marB="0"/>
                </a:tc>
              </a:tr>
              <a:tr h="53247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spc="50" dirty="0">
                          <a:effectLst/>
                        </a:rPr>
                        <a:t>II grupa odvaja se od III grupe oznaka povlakom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391" marR="53391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4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708033"/>
              </p:ext>
            </p:extLst>
          </p:nvPr>
        </p:nvGraphicFramePr>
        <p:xfrm>
          <a:off x="609600" y="703385"/>
          <a:ext cx="11230708" cy="588498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154392"/>
                <a:gridCol w="6076316"/>
              </a:tblGrid>
              <a:tr h="136518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III grupa oznaka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959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Označava vrstu materijala i oblik</a:t>
                      </a:r>
                      <a:br>
                        <a:rPr lang="sr-Latn-CS" sz="2400" b="0" spc="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sr-Latn-CS" sz="2400" b="0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presjeka provodnika.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— aluminijumski provodnik, 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 — sektorski oblik presjeka provodnika. </a:t>
                      </a:r>
                      <a:r>
                        <a:rPr lang="sr-Latn-CS" sz="2400" b="0" spc="3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Za provodnike od bakra i za okrugle presjeke oznake se </a:t>
                      </a:r>
                      <a:r>
                        <a:rPr lang="sr-Latn-CS" sz="2400" b="0" spc="3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 daju.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8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III grupa oznaka odvaja se jednim slovnim mjestom od IV grupe oznaka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99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770683"/>
              </p:ext>
            </p:extLst>
          </p:nvPr>
        </p:nvGraphicFramePr>
        <p:xfrm>
          <a:off x="339969" y="339969"/>
          <a:ext cx="11641016" cy="637735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342704"/>
                <a:gridCol w="6298312"/>
              </a:tblGrid>
              <a:tr h="91105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 grupa oznaka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5525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Daje  podatke  o  broju  ž</a:t>
                      </a:r>
                      <a:r>
                        <a:rPr lang="en-US" sz="2400" b="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ila</a:t>
                      </a:r>
                      <a:r>
                        <a:rPr lang="en-U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u  </a:t>
                      </a:r>
                      <a:r>
                        <a:rPr lang="en-US" sz="2400" b="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provodniku</a:t>
                      </a:r>
                      <a:r>
                        <a:rPr lang="en-U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2400" b="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</a:t>
                      </a:r>
                      <a:r>
                        <a:rPr lang="en-U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en-US" sz="2400" b="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nominalnom</a:t>
                      </a:r>
                      <a:r>
                        <a:rPr lang="en-U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400" b="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presjeku</a:t>
                      </a:r>
                      <a:r>
                        <a:rPr lang="en-U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sr-Latn-C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ž</a:t>
                      </a:r>
                      <a:r>
                        <a:rPr lang="en-US" sz="2400" b="0" spc="5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ila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8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Broj ž</a:t>
                      </a:r>
                      <a:r>
                        <a:rPr lang="en-US" sz="2400" b="0" spc="8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ila </a:t>
                      </a:r>
                      <a:r>
                        <a:rPr lang="en-US" sz="2400" b="0" i="1" spc="8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 </a:t>
                      </a:r>
                      <a:r>
                        <a:rPr lang="en-US" sz="2400" b="0" spc="8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za energetske kablove mo</a:t>
                      </a:r>
                      <a:r>
                        <a:rPr lang="sr-Latn-CS" sz="2400" b="0" spc="8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ž</a:t>
                      </a:r>
                      <a:r>
                        <a:rPr lang="en-US" sz="2400" b="0" spc="8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 biti od </a:t>
                      </a:r>
                      <a:r>
                        <a:rPr lang="en-U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</a:t>
                      </a:r>
                      <a:r>
                        <a:rPr lang="sr-Latn-C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</a:t>
                      </a:r>
                      <a:r>
                        <a:rPr lang="en-U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5. 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Presjek provodnika daje se u mm</a:t>
                      </a:r>
                      <a:r>
                        <a:rPr lang="en-US" sz="2400" b="0" spc="25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po standardnim </a:t>
                      </a:r>
                      <a:r>
                        <a:rPr lang="en-US" sz="2400" b="0" spc="5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vrijednostima prema tablici.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spc="5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Ova dva broja me</a:t>
                      </a:r>
                      <a:r>
                        <a:rPr lang="sr-Latn-CS" sz="2400" b="0" spc="5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</a:t>
                      </a:r>
                      <a:r>
                        <a:rPr lang="en-US" sz="2400" b="0" spc="5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</a:t>
                      </a:r>
                      <a:r>
                        <a:rPr lang="en-U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sobno su vezana znakom mno</a:t>
                      </a:r>
                      <a:r>
                        <a:rPr lang="sr-Latn-C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ž</a:t>
                      </a:r>
                      <a:r>
                        <a:rPr lang="en-U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enja npr. 3 x </a:t>
                      </a:r>
                      <a:r>
                        <a:rPr lang="sr-Latn-C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 š</a:t>
                      </a:r>
                      <a:r>
                        <a:rPr lang="en-U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 zna</a:t>
                      </a:r>
                      <a:r>
                        <a:rPr lang="sr-Latn-C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č</a:t>
                      </a:r>
                      <a:r>
                        <a:rPr lang="en-U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 </a:t>
                      </a:r>
                      <a:r>
                        <a:rPr lang="sr-Latn-C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tri provodnika presjeka po 10 mm</a:t>
                      </a:r>
                      <a:r>
                        <a:rPr lang="sr-Latn-CS" sz="2400" b="0" spc="25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sr-Latn-C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1524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3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Ukoliko je za visoki napon </a:t>
                      </a:r>
                      <a:r>
                        <a:rPr lang="sr-Latn-CS" sz="2400" b="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stavlja se oznaka mm</a:t>
                      </a:r>
                      <a:r>
                        <a:rPr lang="sr-Latn-CS" sz="2400" b="0" spc="15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sr-Latn-CS" sz="2400" b="0" spc="1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.npr:</a:t>
                      </a:r>
                      <a:r>
                        <a:rPr lang="sr-Latn-C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3x70 mm</a:t>
                      </a:r>
                      <a:r>
                        <a:rPr lang="sr-Latn-CS" sz="2400" b="0" spc="25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sr-Latn-CS" sz="2400" b="0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 kV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05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 grupa oznaka odvaja se jednim slovnim mjestom od V grupe oznaka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20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70612"/>
              </p:ext>
            </p:extLst>
          </p:nvPr>
        </p:nvGraphicFramePr>
        <p:xfrm>
          <a:off x="492369" y="1148862"/>
          <a:ext cx="11371385" cy="330963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218957"/>
                <a:gridCol w="6152428"/>
              </a:tblGrid>
              <a:tr h="132385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1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 grupa oznaka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577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1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Broj koji označava visinu nomi</a:t>
                      </a:r>
                      <a:r>
                        <a:rPr lang="sr-Latn-CS" sz="2400" b="0" spc="6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nalnog napona za koji je kabal izrađen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Daje se za svaki </a:t>
                      </a:r>
                      <a:r>
                        <a:rPr lang="sr-Latn-CS" sz="2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napon, veći od 1 kV.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2400" b="0" spc="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87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2369" y="612845"/>
            <a:ext cx="113596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Bezhalogeni sporo gorivi materijali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 praksi se često mogu sresti oznake ili kao deo oznake kablova: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HFFR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(Halogen Free Flame Retardant) – bez halogena, usporeno gorenje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HFFR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(Halogen Free Fire Resistant)– bez halogena, otporan na požar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LSOH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(Low Smoke Zero Halogen) – malodimni, bez halogena 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LS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(Low Smoke) – malodimni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FE180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(Fire Extinguish 180) – provodi struju uprkos plamenu 180 minuta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...HX...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umrežen sporo goriv materijal za izolaciju/plašt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</a:pPr>
            <a:r>
              <a:rPr lang="sr-Latn-C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...H...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termoplastičan sporo goriv materijal za </a:t>
            </a:r>
            <a:r>
              <a:rPr lang="sr-Latn-C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izolaciju/plašt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Latn-CS" sz="2400" dirty="0">
                <a:solidFill>
                  <a:srgbClr val="000000"/>
                </a:solidFill>
                <a:latin typeface="Microsoft Sans Serif" panose="020B0604020202020204" pitchFamily="34" charset="0"/>
                <a:ea typeface="Times New Roman" panose="02020603050405020304" pitchFamily="18" charset="0"/>
              </a:rPr>
              <a:t>K</a:t>
            </a:r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ablovi izrađeni od bezhalogenih sporo gorivih materijala (HFFR) namenjeni su za: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signalne sisteme za otkrivanje požara i alarmne sisteme,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sisteme sigurnosnog osvjetljenja,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sr-Latn-C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opštu namjenu. 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45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36" y="1101970"/>
            <a:ext cx="2763471" cy="4486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Image result for hffr cab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216" y="902678"/>
            <a:ext cx="9004153" cy="5064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717</Words>
  <Application>Microsoft Office PowerPoint</Application>
  <PresentationFormat>Widescreen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Microsoft Sans Serif</vt:lpstr>
      <vt:lpstr>Times New Roman</vt:lpstr>
      <vt:lpstr>Office Theme</vt:lpstr>
      <vt:lpstr>PowerPoint Presentation</vt:lpstr>
      <vt:lpstr>OZNAČAVANJE ENERGETSKIH KABLOVA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ELEKTRIČNE INSTALACIJE</dc:title>
  <dc:creator>melanija calasan</dc:creator>
  <cp:lastModifiedBy>melanija calasan</cp:lastModifiedBy>
  <cp:revision>41</cp:revision>
  <dcterms:created xsi:type="dcterms:W3CDTF">2018-09-11T19:54:09Z</dcterms:created>
  <dcterms:modified xsi:type="dcterms:W3CDTF">2018-10-01T19:04:37Z</dcterms:modified>
</cp:coreProperties>
</file>