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34"/>
  </p:notesMasterIdLst>
  <p:sldIdLst>
    <p:sldId id="541" r:id="rId2"/>
    <p:sldId id="542" r:id="rId3"/>
    <p:sldId id="543" r:id="rId4"/>
    <p:sldId id="544" r:id="rId5"/>
    <p:sldId id="545" r:id="rId6"/>
    <p:sldId id="546" r:id="rId7"/>
    <p:sldId id="547" r:id="rId8"/>
    <p:sldId id="548" r:id="rId9"/>
    <p:sldId id="549" r:id="rId10"/>
    <p:sldId id="550" r:id="rId11"/>
    <p:sldId id="551" r:id="rId12"/>
    <p:sldId id="552" r:id="rId13"/>
    <p:sldId id="553" r:id="rId14"/>
    <p:sldId id="554" r:id="rId15"/>
    <p:sldId id="576" r:id="rId16"/>
    <p:sldId id="555" r:id="rId17"/>
    <p:sldId id="577" r:id="rId18"/>
    <p:sldId id="556" r:id="rId19"/>
    <p:sldId id="557" r:id="rId20"/>
    <p:sldId id="558" r:id="rId21"/>
    <p:sldId id="579" r:id="rId22"/>
    <p:sldId id="560" r:id="rId23"/>
    <p:sldId id="561" r:id="rId24"/>
    <p:sldId id="582" r:id="rId25"/>
    <p:sldId id="562" r:id="rId26"/>
    <p:sldId id="563" r:id="rId27"/>
    <p:sldId id="583" r:id="rId28"/>
    <p:sldId id="584" r:id="rId29"/>
    <p:sldId id="565" r:id="rId30"/>
    <p:sldId id="566" r:id="rId31"/>
    <p:sldId id="586" r:id="rId32"/>
    <p:sldId id="567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2112" autoAdjust="0"/>
  </p:normalViewPr>
  <p:slideViewPr>
    <p:cSldViewPr>
      <p:cViewPr>
        <p:scale>
          <a:sx n="75" d="100"/>
          <a:sy n="75" d="100"/>
        </p:scale>
        <p:origin x="-123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9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8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4.wmf"/><Relationship Id="rId1" Type="http://schemas.openxmlformats.org/officeDocument/2006/relationships/image" Target="../media/image42.wmf"/><Relationship Id="rId4" Type="http://schemas.openxmlformats.org/officeDocument/2006/relationships/image" Target="../media/image45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4" Type="http://schemas.openxmlformats.org/officeDocument/2006/relationships/image" Target="../media/image49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4.wmf"/></Relationships>
</file>

<file path=ppt/drawings/_rels/vmlDrawing2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5.wmf"/><Relationship Id="rId1" Type="http://schemas.openxmlformats.org/officeDocument/2006/relationships/image" Target="../media/image64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emf"/><Relationship Id="rId4" Type="http://schemas.openxmlformats.org/officeDocument/2006/relationships/image" Target="../media/image69.wmf"/></Relationships>
</file>

<file path=ppt/drawings/_rels/vmlDrawing25.vml.rels><?xml version="1.0" encoding="UTF-8" standalone="yes"?>
<Relationships xmlns="http://schemas.openxmlformats.org/package/2006/relationships"><Relationship Id="rId2" Type="http://schemas.openxmlformats.org/officeDocument/2006/relationships/image" Target="../media/image71.wmf"/><Relationship Id="rId1" Type="http://schemas.openxmlformats.org/officeDocument/2006/relationships/image" Target="../media/image70.e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2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/Relationships>
</file>

<file path=ppt/drawings/_rels/vmlDrawing28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/Relationships>
</file>

<file path=ppt/drawings/_rels/vmlDrawing29.vml.rels><?xml version="1.0" encoding="UTF-8" standalone="yes"?>
<Relationships xmlns="http://schemas.openxmlformats.org/package/2006/relationships"><Relationship Id="rId3" Type="http://schemas.openxmlformats.org/officeDocument/2006/relationships/image" Target="../media/image80.wmf"/><Relationship Id="rId2" Type="http://schemas.openxmlformats.org/officeDocument/2006/relationships/image" Target="../media/image79.wmf"/><Relationship Id="rId1" Type="http://schemas.openxmlformats.org/officeDocument/2006/relationships/image" Target="../media/image78.wmf"/><Relationship Id="rId4" Type="http://schemas.openxmlformats.org/officeDocument/2006/relationships/image" Target="../media/image8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wmf"/></Relationships>
</file>

<file path=ppt/drawings/_rels/vmlDrawing3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Relationship Id="rId6" Type="http://schemas.openxmlformats.org/officeDocument/2006/relationships/image" Target="../media/image87.wmf"/><Relationship Id="rId5" Type="http://schemas.openxmlformats.org/officeDocument/2006/relationships/image" Target="../media/image86.wmf"/><Relationship Id="rId4" Type="http://schemas.openxmlformats.org/officeDocument/2006/relationships/image" Target="../media/image8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Relationship Id="rId9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63CF9FC-D8BF-4AC4-A2F8-705073C69E6B}" type="datetimeFigureOut">
              <a:rPr lang="en-US"/>
              <a:pPr>
                <a:defRPr/>
              </a:pPr>
              <a:t>09/11/2017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FA139EC-2400-447E-9B24-BAFFDB2494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822561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/>
              <a:gdLst>
                <a:gd name="T0" fmla="*/ 0 w 5760"/>
                <a:gd name="T1" fmla="*/ 0 h 528"/>
                <a:gd name="T2" fmla="*/ 9108557 w 5760"/>
                <a:gd name="T3" fmla="*/ 0 h 528"/>
                <a:gd name="T4" fmla="*/ 9108557 w 5760"/>
                <a:gd name="T5" fmla="*/ 838200 h 528"/>
                <a:gd name="T6" fmla="*/ 75905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8D7ABF0D-1119-4434-B948-EED141E03E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63250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825AD-873D-49DA-8411-F4D4F88D00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6496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304CB1-F85A-4B29-AF76-E96FE78CA3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316205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54741-555A-4A94-BE90-3F716A8A84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410344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0286D1-D85E-4765-9627-F0B030ED10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5819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4512BE-B3D8-478F-B8F9-1CCFE723F9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1271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7F9F7B9-CD45-4824-AA13-BA36158A0D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4452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4950F9B-8E48-4011-BAA8-957F7BBD71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729440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6C0E2C4-78A1-409D-82F1-545B03D064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68842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168E754-64B2-4C40-9142-2147FBC849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251562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FF220-4F0E-4813-88DE-D9C6ED4A92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38348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13E47A0-A182-454B-A442-6BF6F663EF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912272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3802505 w 5591"/>
              <a:gd name="T3" fmla="*/ 0 h 588"/>
              <a:gd name="T4" fmla="*/ 3802505 w 5591"/>
              <a:gd name="T5" fmla="*/ 838200 h 588"/>
              <a:gd name="T6" fmla="*/ 3168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57414305-D312-44B4-ADE9-F3EEA92F70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278045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27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3802505 w 5591"/>
              <a:gd name="T3" fmla="*/ 0 h 588"/>
              <a:gd name="T4" fmla="*/ 3802505 w 5591"/>
              <a:gd name="T5" fmla="*/ 838200 h 588"/>
              <a:gd name="T6" fmla="*/ 3168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5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99FF61CC-2349-4AE8-920F-07D38FCFCA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05" r:id="rId2"/>
    <p:sldLayoutId id="2147483712" r:id="rId3"/>
    <p:sldLayoutId id="2147483713" r:id="rId4"/>
    <p:sldLayoutId id="2147483714" r:id="rId5"/>
    <p:sldLayoutId id="2147483715" r:id="rId6"/>
    <p:sldLayoutId id="2147483706" r:id="rId7"/>
    <p:sldLayoutId id="2147483716" r:id="rId8"/>
    <p:sldLayoutId id="2147483717" r:id="rId9"/>
    <p:sldLayoutId id="2147483707" r:id="rId10"/>
    <p:sldLayoutId id="2147483708" r:id="rId11"/>
    <p:sldLayoutId id="2147483709" r:id="rId12"/>
    <p:sldLayoutId id="2147483710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2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28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30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32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34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3.vml"/><Relationship Id="rId5" Type="http://schemas.openxmlformats.org/officeDocument/2006/relationships/oleObject" Target="../embeddings/oleObject37.bin"/><Relationship Id="rId4" Type="http://schemas.openxmlformats.org/officeDocument/2006/relationships/oleObject" Target="../embeddings/oleObject36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41.bin"/><Relationship Id="rId5" Type="http://schemas.openxmlformats.org/officeDocument/2006/relationships/oleObject" Target="../embeddings/oleObject40.bin"/><Relationship Id="rId4" Type="http://schemas.openxmlformats.org/officeDocument/2006/relationships/oleObject" Target="../embeddings/oleObject39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5.vml"/><Relationship Id="rId4" Type="http://schemas.openxmlformats.org/officeDocument/2006/relationships/oleObject" Target="../embeddings/oleObject45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49.bin"/><Relationship Id="rId5" Type="http://schemas.openxmlformats.org/officeDocument/2006/relationships/oleObject" Target="../embeddings/oleObject48.bin"/><Relationship Id="rId4" Type="http://schemas.openxmlformats.org/officeDocument/2006/relationships/oleObject" Target="../embeddings/oleObject47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53.bin"/><Relationship Id="rId5" Type="http://schemas.openxmlformats.org/officeDocument/2006/relationships/oleObject" Target="../embeddings/oleObject52.bin"/><Relationship Id="rId4" Type="http://schemas.openxmlformats.org/officeDocument/2006/relationships/oleObject" Target="../embeddings/oleObject5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5" Type="http://schemas.openxmlformats.org/officeDocument/2006/relationships/oleObject" Target="../embeddings/oleObject56.bin"/><Relationship Id="rId4" Type="http://schemas.openxmlformats.org/officeDocument/2006/relationships/oleObject" Target="../embeddings/oleObject55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60.bin"/><Relationship Id="rId5" Type="http://schemas.openxmlformats.org/officeDocument/2006/relationships/oleObject" Target="../embeddings/oleObject59.bin"/><Relationship Id="rId4" Type="http://schemas.openxmlformats.org/officeDocument/2006/relationships/oleObject" Target="../embeddings/oleObject58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0.vml"/><Relationship Id="rId5" Type="http://schemas.openxmlformats.org/officeDocument/2006/relationships/oleObject" Target="../embeddings/oleObject64.bin"/><Relationship Id="rId4" Type="http://schemas.openxmlformats.org/officeDocument/2006/relationships/oleObject" Target="../embeddings/oleObject63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1.vml"/><Relationship Id="rId5" Type="http://schemas.openxmlformats.org/officeDocument/2006/relationships/oleObject" Target="../embeddings/oleObject67.bin"/><Relationship Id="rId4" Type="http://schemas.openxmlformats.org/officeDocument/2006/relationships/oleObject" Target="../embeddings/oleObject66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2.v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3.vml"/><Relationship Id="rId4" Type="http://schemas.openxmlformats.org/officeDocument/2006/relationships/oleObject" Target="../embeddings/oleObject70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74.bin"/><Relationship Id="rId5" Type="http://schemas.openxmlformats.org/officeDocument/2006/relationships/oleObject" Target="../embeddings/oleObject73.bin"/><Relationship Id="rId4" Type="http://schemas.openxmlformats.org/officeDocument/2006/relationships/oleObject" Target="../embeddings/oleObject72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5.vml"/><Relationship Id="rId4" Type="http://schemas.openxmlformats.org/officeDocument/2006/relationships/oleObject" Target="../embeddings/oleObject76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5" Type="http://schemas.openxmlformats.org/officeDocument/2006/relationships/oleObject" Target="../embeddings/oleObject80.bin"/><Relationship Id="rId4" Type="http://schemas.openxmlformats.org/officeDocument/2006/relationships/oleObject" Target="../embeddings/oleObject79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5" Type="http://schemas.openxmlformats.org/officeDocument/2006/relationships/oleObject" Target="../embeddings/oleObject83.bin"/><Relationship Id="rId4" Type="http://schemas.openxmlformats.org/officeDocument/2006/relationships/oleObject" Target="../embeddings/oleObject82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9.vml"/><Relationship Id="rId6" Type="http://schemas.openxmlformats.org/officeDocument/2006/relationships/oleObject" Target="../embeddings/oleObject87.bin"/><Relationship Id="rId5" Type="http://schemas.openxmlformats.org/officeDocument/2006/relationships/oleObject" Target="../embeddings/oleObject86.bin"/><Relationship Id="rId4" Type="http://schemas.openxmlformats.org/officeDocument/2006/relationships/oleObject" Target="../embeddings/oleObject85.bin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3.bin"/><Relationship Id="rId3" Type="http://schemas.openxmlformats.org/officeDocument/2006/relationships/oleObject" Target="../embeddings/oleObject88.bin"/><Relationship Id="rId7" Type="http://schemas.openxmlformats.org/officeDocument/2006/relationships/oleObject" Target="../embeddings/oleObject9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0.vml"/><Relationship Id="rId6" Type="http://schemas.openxmlformats.org/officeDocument/2006/relationships/oleObject" Target="../embeddings/oleObject91.bin"/><Relationship Id="rId5" Type="http://schemas.openxmlformats.org/officeDocument/2006/relationships/oleObject" Target="../embeddings/oleObject90.bin"/><Relationship Id="rId4" Type="http://schemas.openxmlformats.org/officeDocument/2006/relationships/oleObject" Target="../embeddings/oleObject89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9.bin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18.bin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17.bin"/><Relationship Id="rId9" Type="http://schemas.openxmlformats.org/officeDocument/2006/relationships/oleObject" Target="../embeddings/oleObject2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2286000"/>
            <a:ext cx="7772400" cy="1470025"/>
          </a:xfrm>
        </p:spPr>
        <p:txBody>
          <a:bodyPr>
            <a:normAutofit fontScale="90000"/>
          </a:bodyPr>
          <a:lstStyle/>
          <a:p>
            <a:pPr marL="838200" indent="-838200" eaLnBrk="1" fontAlgn="auto" hangingPunct="1">
              <a:spcAft>
                <a:spcPts val="0"/>
              </a:spcAft>
              <a:defRPr/>
            </a:pPr>
            <a:r>
              <a:rPr lang="sr-Latn-CS" sz="4000" i="1" dirty="0" smtClean="0"/>
              <a:t/>
            </a:r>
            <a:br>
              <a:rPr lang="sr-Latn-CS" sz="4000" i="1" dirty="0" smtClean="0"/>
            </a:br>
            <a:r>
              <a:rPr lang="sr-Latn-CS" sz="4000" i="1" dirty="0" smtClean="0"/>
              <a:t/>
            </a:r>
            <a:br>
              <a:rPr lang="sr-Latn-CS" sz="4000" i="1" dirty="0" smtClean="0"/>
            </a:br>
            <a:r>
              <a:rPr lang="sr-Latn-CS" sz="4000" i="1" dirty="0" smtClean="0"/>
              <a:t>GRANIČNA VR</a:t>
            </a:r>
            <a:r>
              <a:rPr lang="en-US" sz="4000" i="1" dirty="0" err="1" smtClean="0"/>
              <a:t>IJ</a:t>
            </a:r>
            <a:r>
              <a:rPr lang="sr-Latn-CS" sz="4000" i="1" dirty="0" smtClean="0"/>
              <a:t>EDNOST </a:t>
            </a:r>
            <a:r>
              <a:rPr lang="hr-HR" sz="4000" i="1" dirty="0" smtClean="0"/>
              <a:t>FUNKCIJE</a:t>
            </a:r>
            <a:r>
              <a:rPr lang="hr-HR" sz="4000" dirty="0" smtClean="0"/>
              <a:t/>
            </a:r>
            <a:br>
              <a:rPr lang="hr-HR" sz="4000" dirty="0" smtClean="0"/>
            </a:br>
            <a:endParaRPr lang="sr-Latn-CS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sr-Latn-CS" sz="1800" b="1" dirty="0" smtClean="0"/>
          </a:p>
          <a:p>
            <a:pPr eaLnBrk="1" hangingPunct="1">
              <a:buFontTx/>
              <a:buNone/>
            </a:pPr>
            <a:endParaRPr lang="sr-Latn-CS" sz="1800" b="1" dirty="0" smtClean="0"/>
          </a:p>
          <a:p>
            <a:pPr eaLnBrk="1" hangingPunct="1">
              <a:buFontTx/>
              <a:buNone/>
            </a:pPr>
            <a:r>
              <a:rPr lang="sr-Latn-CS" sz="1800" b="1" dirty="0" smtClean="0"/>
              <a:t>Primer </a:t>
            </a:r>
            <a:r>
              <a:rPr lang="en-US" sz="1800" b="1" dirty="0" smtClean="0"/>
              <a:t>1</a:t>
            </a:r>
            <a:r>
              <a:rPr lang="sr-Latn-CS" sz="1800" b="1" dirty="0" smtClean="0"/>
              <a:t>:</a:t>
            </a:r>
            <a:r>
              <a:rPr lang="en-US" sz="1800" b="1" dirty="0" smtClean="0"/>
              <a:t> </a:t>
            </a:r>
            <a:r>
              <a:rPr lang="sr-Latn-CS" sz="1800" b="1" dirty="0" smtClean="0"/>
              <a:t>( tip 1)</a:t>
            </a:r>
          </a:p>
          <a:p>
            <a:pPr eaLnBrk="1" hangingPunct="1">
              <a:buFontTx/>
              <a:buNone/>
            </a:pPr>
            <a:r>
              <a:rPr lang="sr-Latn-CS" sz="1600" dirty="0" smtClean="0"/>
              <a:t>Izračunati graničnu vr</a:t>
            </a:r>
            <a:r>
              <a:rPr lang="en-US" sz="1600" dirty="0" err="1" smtClean="0"/>
              <a:t>ij</a:t>
            </a:r>
            <a:r>
              <a:rPr lang="sr-Latn-CS" sz="1600" dirty="0" smtClean="0"/>
              <a:t>ednost </a:t>
            </a:r>
            <a:r>
              <a:rPr lang="en-US" sz="1600" dirty="0" err="1" smtClean="0"/>
              <a:t>funkcije</a:t>
            </a:r>
            <a:endParaRPr lang="sr-Latn-CS" sz="1600" dirty="0" smtClean="0"/>
          </a:p>
          <a:p>
            <a:pPr eaLnBrk="1" hangingPunct="1">
              <a:buFontTx/>
              <a:buNone/>
            </a:pPr>
            <a:endParaRPr lang="sr-Latn-CS" sz="1600" dirty="0" smtClean="0"/>
          </a:p>
          <a:p>
            <a:pPr eaLnBrk="1" hangingPunct="1">
              <a:buFontTx/>
              <a:buNone/>
            </a:pPr>
            <a:r>
              <a:rPr lang="sr-Latn-CS" sz="1800" b="1" dirty="0" smtClean="0"/>
              <a:t>R</a:t>
            </a:r>
            <a:r>
              <a:rPr lang="en-US" sz="1800" b="1" dirty="0" smtClean="0"/>
              <a:t>j</a:t>
            </a:r>
            <a:r>
              <a:rPr lang="sr-Latn-CS" sz="1800" b="1" dirty="0" smtClean="0"/>
              <a:t>ešenje: </a:t>
            </a:r>
            <a:endParaRPr lang="en-US" sz="1800" b="1" dirty="0" smtClean="0"/>
          </a:p>
        </p:txBody>
      </p:sp>
      <p:graphicFrame>
        <p:nvGraphicFramePr>
          <p:cNvPr id="18435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695325" y="3962400"/>
          <a:ext cx="3811588" cy="1296988"/>
        </p:xfrm>
        <a:graphic>
          <a:graphicData uri="http://schemas.openxmlformats.org/presentationml/2006/ole">
            <p:oleObj spid="_x0000_s18437" name="Equation" r:id="rId3" imgW="2463800" imgH="838200" progId="">
              <p:embed/>
            </p:oleObj>
          </a:graphicData>
        </a:graphic>
      </p:graphicFrame>
      <p:graphicFrame>
        <p:nvGraphicFramePr>
          <p:cNvPr id="18436" name="Object 5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716463" y="2276475"/>
          <a:ext cx="1158875" cy="677863"/>
        </p:xfrm>
        <a:graphic>
          <a:graphicData uri="http://schemas.openxmlformats.org/presentationml/2006/ole">
            <p:oleObj spid="_x0000_s18438" name="Equation" r:id="rId4" imgW="672808" imgH="393529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sr-Latn-CS" sz="1800" b="1" smtClean="0"/>
          </a:p>
          <a:p>
            <a:pPr eaLnBrk="1" hangingPunct="1">
              <a:buFontTx/>
              <a:buNone/>
            </a:pPr>
            <a:endParaRPr lang="sr-Latn-CS" sz="1800" b="1" smtClean="0"/>
          </a:p>
          <a:p>
            <a:pPr eaLnBrk="1" hangingPunct="1">
              <a:buFontTx/>
              <a:buNone/>
            </a:pPr>
            <a:r>
              <a:rPr lang="sr-Latn-CS" sz="1800" b="1" smtClean="0"/>
              <a:t>Prim</a:t>
            </a:r>
            <a:r>
              <a:rPr lang="en-US" sz="1800" b="1" smtClean="0"/>
              <a:t>j</a:t>
            </a:r>
            <a:r>
              <a:rPr lang="sr-Latn-CS" sz="1800" b="1" smtClean="0"/>
              <a:t>er </a:t>
            </a:r>
            <a:r>
              <a:rPr lang="en-US" sz="1800" b="1" smtClean="0"/>
              <a:t>2</a:t>
            </a:r>
            <a:r>
              <a:rPr lang="sr-Latn-CS" sz="1800" b="1" smtClean="0"/>
              <a:t>:</a:t>
            </a:r>
          </a:p>
          <a:p>
            <a:pPr eaLnBrk="1" hangingPunct="1">
              <a:buFontTx/>
              <a:buNone/>
            </a:pPr>
            <a:r>
              <a:rPr lang="sr-Latn-CS" sz="1600" smtClean="0"/>
              <a:t>Izračunati graničnu vr</a:t>
            </a:r>
            <a:r>
              <a:rPr lang="en-US" sz="1600" smtClean="0"/>
              <a:t>ij</a:t>
            </a:r>
            <a:r>
              <a:rPr lang="sr-Latn-CS" sz="1600" smtClean="0"/>
              <a:t>ednost </a:t>
            </a:r>
            <a:r>
              <a:rPr lang="en-US" sz="1600" smtClean="0"/>
              <a:t>funkcije</a:t>
            </a:r>
            <a:endParaRPr lang="sr-Latn-CS" sz="1600" smtClean="0"/>
          </a:p>
          <a:p>
            <a:pPr eaLnBrk="1" hangingPunct="1">
              <a:buFontTx/>
              <a:buNone/>
            </a:pPr>
            <a:endParaRPr lang="sr-Latn-CS" sz="1600" smtClean="0"/>
          </a:p>
          <a:p>
            <a:pPr eaLnBrk="1" hangingPunct="1">
              <a:buFontTx/>
              <a:buNone/>
            </a:pPr>
            <a:r>
              <a:rPr lang="sr-Latn-CS" sz="1800" b="1" smtClean="0"/>
              <a:t>R</a:t>
            </a:r>
            <a:r>
              <a:rPr lang="en-US" sz="1800" b="1" smtClean="0"/>
              <a:t>j</a:t>
            </a:r>
            <a:r>
              <a:rPr lang="sr-Latn-CS" sz="1800" b="1" smtClean="0"/>
              <a:t>ešenje: </a:t>
            </a:r>
            <a:endParaRPr lang="en-US" sz="1800" b="1" smtClean="0"/>
          </a:p>
        </p:txBody>
      </p:sp>
      <p:sp>
        <p:nvSpPr>
          <p:cNvPr id="19459" name="Rectangle 4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9460" name="Object 5"/>
          <p:cNvGraphicFramePr>
            <a:graphicFrameLocks noChangeAspect="1"/>
          </p:cNvGraphicFramePr>
          <p:nvPr/>
        </p:nvGraphicFramePr>
        <p:xfrm>
          <a:off x="4572000" y="2438400"/>
          <a:ext cx="1481138" cy="603250"/>
        </p:xfrm>
        <a:graphic>
          <a:graphicData uri="http://schemas.openxmlformats.org/presentationml/2006/ole">
            <p:oleObj spid="_x0000_s19463" name="Equation" r:id="rId3" imgW="1028700" imgH="419100" progId="">
              <p:embed/>
            </p:oleObj>
          </a:graphicData>
        </a:graphic>
      </p:graphicFrame>
      <p:sp>
        <p:nvSpPr>
          <p:cNvPr id="19461" name="Rectangle 6"/>
          <p:cNvSpPr>
            <a:spLocks noChangeArrowheads="1"/>
          </p:cNvSpPr>
          <p:nvPr/>
        </p:nvSpPr>
        <p:spPr bwMode="auto">
          <a:xfrm>
            <a:off x="0" y="30480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9462" name="Object 7"/>
          <p:cNvGraphicFramePr>
            <a:graphicFrameLocks noChangeAspect="1"/>
          </p:cNvGraphicFramePr>
          <p:nvPr/>
        </p:nvGraphicFramePr>
        <p:xfrm>
          <a:off x="762000" y="4191000"/>
          <a:ext cx="3427413" cy="1122363"/>
        </p:xfrm>
        <a:graphic>
          <a:graphicData uri="http://schemas.openxmlformats.org/presentationml/2006/ole">
            <p:oleObj spid="_x0000_s19464" name="Equation" r:id="rId4" imgW="2324100" imgH="7620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sr-Latn-CS" sz="1800" b="1" smtClean="0"/>
          </a:p>
          <a:p>
            <a:pPr eaLnBrk="1" hangingPunct="1">
              <a:buFontTx/>
              <a:buNone/>
            </a:pPr>
            <a:endParaRPr lang="sr-Latn-CS" sz="1800" b="1" smtClean="0"/>
          </a:p>
          <a:p>
            <a:pPr eaLnBrk="1" hangingPunct="1">
              <a:buFontTx/>
              <a:buNone/>
            </a:pPr>
            <a:r>
              <a:rPr lang="sr-Latn-CS" sz="1800" b="1" smtClean="0"/>
              <a:t>Prim</a:t>
            </a:r>
            <a:r>
              <a:rPr lang="en-US" sz="1800" b="1" smtClean="0"/>
              <a:t>j</a:t>
            </a:r>
            <a:r>
              <a:rPr lang="sr-Latn-CS" sz="1800" b="1" smtClean="0"/>
              <a:t>er </a:t>
            </a:r>
            <a:r>
              <a:rPr lang="en-US" sz="1800" b="1" smtClean="0"/>
              <a:t>3</a:t>
            </a:r>
            <a:r>
              <a:rPr lang="sr-Latn-CS" sz="1800" b="1" smtClean="0"/>
              <a:t>:</a:t>
            </a:r>
          </a:p>
          <a:p>
            <a:pPr eaLnBrk="1" hangingPunct="1">
              <a:buFontTx/>
              <a:buNone/>
            </a:pPr>
            <a:r>
              <a:rPr lang="sr-Latn-CS" sz="1600" smtClean="0"/>
              <a:t>Izračunati graničnu vr</a:t>
            </a:r>
            <a:r>
              <a:rPr lang="en-US" sz="1600" smtClean="0"/>
              <a:t>ij</a:t>
            </a:r>
            <a:r>
              <a:rPr lang="sr-Latn-CS" sz="1600" smtClean="0"/>
              <a:t>ednost </a:t>
            </a:r>
            <a:r>
              <a:rPr lang="en-US" sz="1600" smtClean="0"/>
              <a:t>funkcije</a:t>
            </a:r>
            <a:endParaRPr lang="sr-Latn-CS" sz="1600" smtClean="0"/>
          </a:p>
          <a:p>
            <a:pPr eaLnBrk="1" hangingPunct="1">
              <a:buFontTx/>
              <a:buNone/>
            </a:pPr>
            <a:endParaRPr lang="sr-Latn-CS" sz="1600" smtClean="0"/>
          </a:p>
          <a:p>
            <a:pPr eaLnBrk="1" hangingPunct="1">
              <a:buFontTx/>
              <a:buNone/>
            </a:pPr>
            <a:r>
              <a:rPr lang="sr-Latn-CS" sz="1800" b="1" smtClean="0"/>
              <a:t>R</a:t>
            </a:r>
            <a:r>
              <a:rPr lang="en-US" sz="1800" b="1" smtClean="0"/>
              <a:t>j</a:t>
            </a:r>
            <a:r>
              <a:rPr lang="sr-Latn-CS" sz="1800" b="1" smtClean="0"/>
              <a:t>ešenje: </a:t>
            </a:r>
            <a:endParaRPr lang="en-US" sz="1800" b="1" smtClean="0"/>
          </a:p>
        </p:txBody>
      </p:sp>
      <p:sp>
        <p:nvSpPr>
          <p:cNvPr id="20483" name="Rectangle 4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0484" name="Object 5"/>
          <p:cNvGraphicFramePr>
            <a:graphicFrameLocks noChangeAspect="1"/>
          </p:cNvGraphicFramePr>
          <p:nvPr/>
        </p:nvGraphicFramePr>
        <p:xfrm>
          <a:off x="4572000" y="2438400"/>
          <a:ext cx="1481138" cy="603250"/>
        </p:xfrm>
        <a:graphic>
          <a:graphicData uri="http://schemas.openxmlformats.org/presentationml/2006/ole">
            <p:oleObj spid="_x0000_s20487" name="Equation" r:id="rId3" imgW="1028700" imgH="419100" progId="">
              <p:embed/>
            </p:oleObj>
          </a:graphicData>
        </a:graphic>
      </p:graphicFrame>
      <p:sp>
        <p:nvSpPr>
          <p:cNvPr id="20485" name="Rectangle 6"/>
          <p:cNvSpPr>
            <a:spLocks noChangeArrowheads="1"/>
          </p:cNvSpPr>
          <p:nvPr/>
        </p:nvSpPr>
        <p:spPr bwMode="auto">
          <a:xfrm>
            <a:off x="0" y="30480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0486" name="Object 7"/>
          <p:cNvGraphicFramePr>
            <a:graphicFrameLocks noChangeAspect="1"/>
          </p:cNvGraphicFramePr>
          <p:nvPr/>
        </p:nvGraphicFramePr>
        <p:xfrm>
          <a:off x="762000" y="4191000"/>
          <a:ext cx="3427413" cy="1122363"/>
        </p:xfrm>
        <a:graphic>
          <a:graphicData uri="http://schemas.openxmlformats.org/presentationml/2006/ole">
            <p:oleObj spid="_x0000_s20488" name="Equation" r:id="rId4" imgW="2324100" imgH="7620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sr-Latn-CS" sz="1800" b="1" smtClean="0"/>
          </a:p>
          <a:p>
            <a:pPr eaLnBrk="1" hangingPunct="1">
              <a:buFontTx/>
              <a:buNone/>
            </a:pPr>
            <a:endParaRPr lang="sr-Latn-CS" sz="1800" b="1" smtClean="0"/>
          </a:p>
          <a:p>
            <a:pPr eaLnBrk="1" hangingPunct="1">
              <a:buFontTx/>
              <a:buNone/>
            </a:pPr>
            <a:r>
              <a:rPr lang="sr-Latn-CS" sz="1800" b="1" smtClean="0"/>
              <a:t>Prim</a:t>
            </a:r>
            <a:r>
              <a:rPr lang="en-US" sz="1800" b="1" smtClean="0"/>
              <a:t>j</a:t>
            </a:r>
            <a:r>
              <a:rPr lang="sr-Latn-CS" sz="1800" b="1" smtClean="0"/>
              <a:t>er </a:t>
            </a:r>
            <a:r>
              <a:rPr lang="en-US" sz="1800" b="1" smtClean="0"/>
              <a:t>4</a:t>
            </a:r>
            <a:r>
              <a:rPr lang="sr-Latn-CS" sz="1800" b="1" smtClean="0"/>
              <a:t>: ( tip 2 )</a:t>
            </a:r>
          </a:p>
          <a:p>
            <a:pPr eaLnBrk="1" hangingPunct="1">
              <a:buFontTx/>
              <a:buNone/>
            </a:pPr>
            <a:r>
              <a:rPr lang="sr-Latn-CS" sz="1600" smtClean="0"/>
              <a:t>Izračunati graničnu vr</a:t>
            </a:r>
            <a:r>
              <a:rPr lang="en-US" sz="1600" smtClean="0"/>
              <a:t>ij</a:t>
            </a:r>
            <a:r>
              <a:rPr lang="sr-Latn-CS" sz="1600" smtClean="0"/>
              <a:t>ednost</a:t>
            </a:r>
            <a:r>
              <a:rPr lang="en-US" sz="1600" smtClean="0"/>
              <a:t> funkcije</a:t>
            </a:r>
            <a:endParaRPr lang="sr-Latn-CS" sz="1600" smtClean="0"/>
          </a:p>
          <a:p>
            <a:pPr eaLnBrk="1" hangingPunct="1">
              <a:buFontTx/>
              <a:buNone/>
            </a:pPr>
            <a:endParaRPr lang="sr-Latn-CS" sz="1600" smtClean="0"/>
          </a:p>
          <a:p>
            <a:pPr eaLnBrk="1" hangingPunct="1">
              <a:buFontTx/>
              <a:buNone/>
            </a:pPr>
            <a:r>
              <a:rPr lang="sr-Latn-CS" sz="1800" b="1" smtClean="0"/>
              <a:t>Rešenje: </a:t>
            </a:r>
            <a:endParaRPr lang="en-US" sz="1800" b="1" smtClean="0"/>
          </a:p>
        </p:txBody>
      </p:sp>
      <p:sp>
        <p:nvSpPr>
          <p:cNvPr id="21507" name="Rectangle 4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08" name="Rectangle 5"/>
          <p:cNvSpPr>
            <a:spLocks noChangeArrowheads="1"/>
          </p:cNvSpPr>
          <p:nvPr/>
        </p:nvSpPr>
        <p:spPr bwMode="auto">
          <a:xfrm>
            <a:off x="0" y="30480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09" name="Rectangle 6"/>
          <p:cNvSpPr>
            <a:spLocks noChangeArrowheads="1"/>
          </p:cNvSpPr>
          <p:nvPr/>
        </p:nvSpPr>
        <p:spPr bwMode="auto">
          <a:xfrm>
            <a:off x="0" y="32527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1510" name="Object 7"/>
          <p:cNvGraphicFramePr>
            <a:graphicFrameLocks noChangeAspect="1"/>
          </p:cNvGraphicFramePr>
          <p:nvPr/>
        </p:nvGraphicFramePr>
        <p:xfrm>
          <a:off x="4572000" y="2438400"/>
          <a:ext cx="1855788" cy="630238"/>
        </p:xfrm>
        <a:graphic>
          <a:graphicData uri="http://schemas.openxmlformats.org/presentationml/2006/ole">
            <p:oleObj spid="_x0000_s21513" name="Equation" r:id="rId3" imgW="1040948" imgH="355446" progId="">
              <p:embed/>
            </p:oleObj>
          </a:graphicData>
        </a:graphic>
      </p:graphicFrame>
      <p:sp>
        <p:nvSpPr>
          <p:cNvPr id="21511" name="Rectangle 8"/>
          <p:cNvSpPr>
            <a:spLocks noChangeArrowheads="1"/>
          </p:cNvSpPr>
          <p:nvPr/>
        </p:nvSpPr>
        <p:spPr bwMode="auto">
          <a:xfrm>
            <a:off x="0" y="28813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1512" name="Object 9"/>
          <p:cNvGraphicFramePr>
            <a:graphicFrameLocks noChangeAspect="1"/>
          </p:cNvGraphicFramePr>
          <p:nvPr/>
        </p:nvGraphicFramePr>
        <p:xfrm>
          <a:off x="914400" y="3810000"/>
          <a:ext cx="6510338" cy="1519238"/>
        </p:xfrm>
        <a:graphic>
          <a:graphicData uri="http://schemas.openxmlformats.org/presentationml/2006/ole">
            <p:oleObj spid="_x0000_s21514" name="Equation" r:id="rId4" imgW="4584700" imgH="10668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r-Latn-CS" sz="1800" b="1" smtClean="0"/>
              <a:t>Prim</a:t>
            </a:r>
            <a:r>
              <a:rPr lang="en-US" sz="1800" b="1" smtClean="0"/>
              <a:t>j</a:t>
            </a:r>
            <a:r>
              <a:rPr lang="sr-Latn-CS" sz="1800" b="1" smtClean="0"/>
              <a:t>er </a:t>
            </a:r>
            <a:r>
              <a:rPr lang="en-US" sz="1800" b="1" smtClean="0"/>
              <a:t>5</a:t>
            </a:r>
            <a:r>
              <a:rPr lang="sr-Latn-CS" sz="1800" b="1" smtClean="0"/>
              <a:t>:</a:t>
            </a:r>
          </a:p>
          <a:p>
            <a:pPr eaLnBrk="1" hangingPunct="1">
              <a:buFontTx/>
              <a:buNone/>
            </a:pPr>
            <a:r>
              <a:rPr lang="sr-Latn-CS" sz="1600" smtClean="0"/>
              <a:t>Izračunati graničnu vr</a:t>
            </a:r>
            <a:r>
              <a:rPr lang="en-US" sz="1600" smtClean="0"/>
              <a:t>ij</a:t>
            </a:r>
            <a:r>
              <a:rPr lang="sr-Latn-CS" sz="1600" smtClean="0"/>
              <a:t>ednost </a:t>
            </a:r>
          </a:p>
          <a:p>
            <a:pPr eaLnBrk="1" hangingPunct="1">
              <a:buFontTx/>
              <a:buNone/>
            </a:pPr>
            <a:endParaRPr lang="sr-Latn-CS" sz="1800" b="1" smtClean="0"/>
          </a:p>
          <a:p>
            <a:pPr eaLnBrk="1" hangingPunct="1">
              <a:buFontTx/>
              <a:buNone/>
            </a:pPr>
            <a:r>
              <a:rPr lang="sr-Latn-CS" sz="1800" b="1" smtClean="0"/>
              <a:t>R</a:t>
            </a:r>
            <a:r>
              <a:rPr lang="en-US" sz="1800" b="1" smtClean="0"/>
              <a:t>j</a:t>
            </a:r>
            <a:r>
              <a:rPr lang="sr-Latn-CS" sz="1800" b="1" smtClean="0"/>
              <a:t>ešenje: </a:t>
            </a:r>
            <a:endParaRPr lang="en-US" sz="1800" b="1" smtClean="0"/>
          </a:p>
        </p:txBody>
      </p:sp>
      <p:graphicFrame>
        <p:nvGraphicFramePr>
          <p:cNvPr id="22531" name="Object 9"/>
          <p:cNvGraphicFramePr>
            <a:graphicFrameLocks noGrp="1" noChangeAspect="1"/>
          </p:cNvGraphicFramePr>
          <p:nvPr>
            <p:ph sz="half" idx="2"/>
          </p:nvPr>
        </p:nvGraphicFramePr>
        <p:xfrm>
          <a:off x="3924300" y="1557338"/>
          <a:ext cx="2020888" cy="812800"/>
        </p:xfrm>
        <a:graphic>
          <a:graphicData uri="http://schemas.openxmlformats.org/presentationml/2006/ole">
            <p:oleObj spid="_x0000_s22537" name="Equation" r:id="rId3" imgW="1104900" imgH="444500" progId="">
              <p:embed/>
            </p:oleObj>
          </a:graphicData>
        </a:graphic>
      </p:graphicFrame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30480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32527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0" y="28813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1303338" y="2649538"/>
          <a:ext cx="5256212" cy="2936875"/>
        </p:xfrm>
        <a:graphic>
          <a:graphicData uri="http://schemas.openxmlformats.org/presentationml/2006/ole">
            <p:oleObj spid="_x0000_s22538" name="Equation" r:id="rId4" imgW="3416300" imgH="19177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1800" b="1" smtClean="0"/>
              <a:t>Primjer</a:t>
            </a:r>
            <a:r>
              <a:rPr lang="sr-Latn-CS" sz="1800" b="1" smtClean="0"/>
              <a:t> </a:t>
            </a:r>
            <a:r>
              <a:rPr lang="en-US" sz="1800" b="1" smtClean="0"/>
              <a:t>6:</a:t>
            </a:r>
            <a:endParaRPr lang="sr-Latn-CS" sz="1800" b="1" smtClean="0"/>
          </a:p>
          <a:p>
            <a:pPr eaLnBrk="1" hangingPunct="1">
              <a:buFontTx/>
              <a:buNone/>
            </a:pPr>
            <a:r>
              <a:rPr lang="sr-Latn-CS" sz="1600" smtClean="0"/>
              <a:t>Izračunati sledeće granične vr</a:t>
            </a:r>
            <a:r>
              <a:rPr lang="en-US" sz="1600" smtClean="0"/>
              <a:t>ij</a:t>
            </a:r>
            <a:r>
              <a:rPr lang="sr-Latn-CS" sz="1600" smtClean="0"/>
              <a:t>ednosti</a:t>
            </a:r>
          </a:p>
          <a:p>
            <a:pPr eaLnBrk="1" hangingPunct="1">
              <a:buFontTx/>
              <a:buNone/>
            </a:pPr>
            <a:endParaRPr lang="sr-Latn-CS" sz="1600" smtClean="0"/>
          </a:p>
          <a:p>
            <a:pPr eaLnBrk="1" hangingPunct="1">
              <a:buFontTx/>
              <a:buNone/>
            </a:pPr>
            <a:endParaRPr lang="sr-Latn-CS" sz="1400" smtClean="0"/>
          </a:p>
          <a:p>
            <a:pPr eaLnBrk="1" hangingPunct="1">
              <a:buFontTx/>
              <a:buNone/>
            </a:pPr>
            <a:endParaRPr lang="sr-Latn-CS" sz="1400" smtClean="0"/>
          </a:p>
          <a:p>
            <a:pPr eaLnBrk="1" hangingPunct="1">
              <a:buFontTx/>
              <a:buNone/>
            </a:pPr>
            <a:endParaRPr lang="sr-Latn-CS" sz="1400" smtClean="0"/>
          </a:p>
          <a:p>
            <a:pPr eaLnBrk="1" hangingPunct="1">
              <a:buFontTx/>
              <a:buNone/>
            </a:pPr>
            <a:r>
              <a:rPr lang="sr-Latn-CS" sz="1800" b="1" smtClean="0"/>
              <a:t>R</a:t>
            </a:r>
            <a:r>
              <a:rPr lang="en-US" sz="1800" b="1" smtClean="0"/>
              <a:t>j</a:t>
            </a:r>
            <a:r>
              <a:rPr lang="sr-Latn-CS" sz="1800" b="1" smtClean="0"/>
              <a:t>ešenje:</a:t>
            </a:r>
          </a:p>
          <a:p>
            <a:pPr eaLnBrk="1" hangingPunct="1">
              <a:buFontTx/>
              <a:buNone/>
            </a:pPr>
            <a:endParaRPr lang="sr-Latn-CS" sz="1800" smtClean="0"/>
          </a:p>
          <a:p>
            <a:pPr eaLnBrk="1" hangingPunct="1">
              <a:buFontTx/>
              <a:buNone/>
            </a:pPr>
            <a:endParaRPr lang="en-US" sz="1600" b="1" smtClean="0"/>
          </a:p>
        </p:txBody>
      </p:sp>
      <p:sp>
        <p:nvSpPr>
          <p:cNvPr id="2355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3556" name="Object 5"/>
          <p:cNvGraphicFramePr>
            <a:graphicFrameLocks noChangeAspect="1"/>
          </p:cNvGraphicFramePr>
          <p:nvPr/>
        </p:nvGraphicFramePr>
        <p:xfrm>
          <a:off x="1016000" y="2481263"/>
          <a:ext cx="1233488" cy="603250"/>
        </p:xfrm>
        <a:graphic>
          <a:graphicData uri="http://schemas.openxmlformats.org/presentationml/2006/ole">
            <p:oleObj spid="_x0000_s23563" name="Equation" r:id="rId3" imgW="850531" imgH="418918" progId="">
              <p:embed/>
            </p:oleObj>
          </a:graphicData>
        </a:graphic>
      </p:graphicFrame>
      <p:sp>
        <p:nvSpPr>
          <p:cNvPr id="23557" name="Rectangle 6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3558" name="Object 7"/>
          <p:cNvGraphicFramePr>
            <a:graphicFrameLocks noChangeAspect="1"/>
          </p:cNvGraphicFramePr>
          <p:nvPr/>
        </p:nvGraphicFramePr>
        <p:xfrm>
          <a:off x="2895600" y="2514600"/>
          <a:ext cx="1690688" cy="604838"/>
        </p:xfrm>
        <a:graphic>
          <a:graphicData uri="http://schemas.openxmlformats.org/presentationml/2006/ole">
            <p:oleObj spid="_x0000_s23564" name="Equation" r:id="rId4" imgW="1168400" imgH="419100" progId="">
              <p:embed/>
            </p:oleObj>
          </a:graphicData>
        </a:graphic>
      </p:graphicFrame>
      <p:sp>
        <p:nvSpPr>
          <p:cNvPr id="23559" name="Rectangle 8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3560" name="Object 9"/>
          <p:cNvGraphicFramePr>
            <a:graphicFrameLocks noChangeAspect="1"/>
          </p:cNvGraphicFramePr>
          <p:nvPr/>
        </p:nvGraphicFramePr>
        <p:xfrm>
          <a:off x="5334000" y="2514600"/>
          <a:ext cx="1700213" cy="601663"/>
        </p:xfrm>
        <a:graphic>
          <a:graphicData uri="http://schemas.openxmlformats.org/presentationml/2006/ole">
            <p:oleObj spid="_x0000_s23565" name="Equation" r:id="rId5" imgW="1104900" imgH="393700" progId="">
              <p:embed/>
            </p:oleObj>
          </a:graphicData>
        </a:graphic>
      </p:graphicFrame>
      <p:sp>
        <p:nvSpPr>
          <p:cNvPr id="2356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562" name="Rectangle 12"/>
          <p:cNvSpPr>
            <a:spLocks noChangeArrowheads="1"/>
          </p:cNvSpPr>
          <p:nvPr/>
        </p:nvSpPr>
        <p:spPr bwMode="auto">
          <a:xfrm>
            <a:off x="0" y="30480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1800" b="1" smtClean="0"/>
              <a:t>Primjer</a:t>
            </a:r>
            <a:r>
              <a:rPr lang="sr-Latn-CS" sz="1800" b="1" smtClean="0"/>
              <a:t> </a:t>
            </a:r>
            <a:r>
              <a:rPr lang="en-US" sz="1800" b="1" smtClean="0"/>
              <a:t>6:</a:t>
            </a:r>
            <a:endParaRPr lang="sr-Latn-CS" sz="1800" b="1" smtClean="0"/>
          </a:p>
          <a:p>
            <a:pPr eaLnBrk="1" hangingPunct="1">
              <a:buFontTx/>
              <a:buNone/>
            </a:pPr>
            <a:r>
              <a:rPr lang="sr-Latn-CS" sz="1600" smtClean="0"/>
              <a:t>Izračunati sledeće granične vr</a:t>
            </a:r>
            <a:r>
              <a:rPr lang="en-US" sz="1600" smtClean="0"/>
              <a:t>ij</a:t>
            </a:r>
            <a:r>
              <a:rPr lang="sr-Latn-CS" sz="1600" smtClean="0"/>
              <a:t>ednosti</a:t>
            </a:r>
          </a:p>
          <a:p>
            <a:pPr eaLnBrk="1" hangingPunct="1">
              <a:buFontTx/>
              <a:buNone/>
            </a:pPr>
            <a:endParaRPr lang="sr-Latn-CS" sz="1600" smtClean="0"/>
          </a:p>
          <a:p>
            <a:pPr eaLnBrk="1" hangingPunct="1">
              <a:buFontTx/>
              <a:buNone/>
            </a:pPr>
            <a:endParaRPr lang="sr-Latn-CS" sz="1400" smtClean="0"/>
          </a:p>
          <a:p>
            <a:pPr eaLnBrk="1" hangingPunct="1">
              <a:buFontTx/>
              <a:buNone/>
            </a:pPr>
            <a:endParaRPr lang="sr-Latn-CS" sz="1400" smtClean="0"/>
          </a:p>
          <a:p>
            <a:pPr eaLnBrk="1" hangingPunct="1">
              <a:buFontTx/>
              <a:buNone/>
            </a:pPr>
            <a:endParaRPr lang="sr-Latn-CS" sz="1400" smtClean="0"/>
          </a:p>
          <a:p>
            <a:pPr eaLnBrk="1" hangingPunct="1">
              <a:buFontTx/>
              <a:buNone/>
            </a:pPr>
            <a:r>
              <a:rPr lang="sr-Latn-CS" sz="1800" b="1" smtClean="0"/>
              <a:t>R</a:t>
            </a:r>
            <a:r>
              <a:rPr lang="en-US" sz="1800" b="1" smtClean="0"/>
              <a:t>j</a:t>
            </a:r>
            <a:r>
              <a:rPr lang="sr-Latn-CS" sz="1800" b="1" smtClean="0"/>
              <a:t>ešenje:</a:t>
            </a:r>
          </a:p>
          <a:p>
            <a:pPr eaLnBrk="1" hangingPunct="1">
              <a:buFontTx/>
              <a:buNone/>
            </a:pPr>
            <a:endParaRPr lang="sr-Latn-CS" sz="1800" smtClean="0"/>
          </a:p>
          <a:p>
            <a:pPr eaLnBrk="1" hangingPunct="1">
              <a:buFontTx/>
              <a:buNone/>
            </a:pPr>
            <a:endParaRPr lang="en-US" sz="1600" b="1" smtClean="0"/>
          </a:p>
        </p:txBody>
      </p:sp>
      <p:graphicFrame>
        <p:nvGraphicFramePr>
          <p:cNvPr id="24579" name="Object 14"/>
          <p:cNvGraphicFramePr>
            <a:graphicFrameLocks noGrp="1" noChangeAspect="1"/>
          </p:cNvGraphicFramePr>
          <p:nvPr>
            <p:ph sz="half" idx="2"/>
          </p:nvPr>
        </p:nvGraphicFramePr>
        <p:xfrm>
          <a:off x="838200" y="4802188"/>
          <a:ext cx="3492500" cy="1120775"/>
        </p:xfrm>
        <a:graphic>
          <a:graphicData uri="http://schemas.openxmlformats.org/presentationml/2006/ole">
            <p:oleObj spid="_x0000_s24590" name="Equation" r:id="rId3" imgW="2374900" imgH="762000" progId="">
              <p:embed/>
            </p:oleObj>
          </a:graphicData>
        </a:graphic>
      </p:graphicFrame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1016000" y="2481263"/>
          <a:ext cx="1233488" cy="603250"/>
        </p:xfrm>
        <a:graphic>
          <a:graphicData uri="http://schemas.openxmlformats.org/presentationml/2006/ole">
            <p:oleObj spid="_x0000_s24591" name="Equation" r:id="rId4" imgW="850531" imgH="418918" progId="">
              <p:embed/>
            </p:oleObj>
          </a:graphicData>
        </a:graphic>
      </p:graphicFrame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2895600" y="2514600"/>
          <a:ext cx="1690688" cy="604838"/>
        </p:xfrm>
        <a:graphic>
          <a:graphicData uri="http://schemas.openxmlformats.org/presentationml/2006/ole">
            <p:oleObj spid="_x0000_s24592" name="Equation" r:id="rId5" imgW="1168400" imgH="419100" progId="">
              <p:embed/>
            </p:oleObj>
          </a:graphicData>
        </a:graphic>
      </p:graphicFrame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5334000" y="2514600"/>
          <a:ext cx="1700213" cy="601663"/>
        </p:xfrm>
        <a:graphic>
          <a:graphicData uri="http://schemas.openxmlformats.org/presentationml/2006/ole">
            <p:oleObj spid="_x0000_s24593" name="Equation" r:id="rId6" imgW="1104900" imgH="393700" progId="">
              <p:embed/>
            </p:oleObj>
          </a:graphicData>
        </a:graphic>
      </p:graphicFrame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4587" name="Object 11"/>
          <p:cNvGraphicFramePr>
            <a:graphicFrameLocks noChangeAspect="1"/>
          </p:cNvGraphicFramePr>
          <p:nvPr/>
        </p:nvGraphicFramePr>
        <p:xfrm>
          <a:off x="762000" y="3657600"/>
          <a:ext cx="2752725" cy="1122363"/>
        </p:xfrm>
        <a:graphic>
          <a:graphicData uri="http://schemas.openxmlformats.org/presentationml/2006/ole">
            <p:oleObj spid="_x0000_s24594" name="Equation" r:id="rId7" imgW="1866900" imgH="762000" progId="">
              <p:embed/>
            </p:oleObj>
          </a:graphicData>
        </a:graphic>
      </p:graphicFrame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0" y="30480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4589" name="Object 13"/>
          <p:cNvGraphicFramePr>
            <a:graphicFrameLocks noChangeAspect="1"/>
          </p:cNvGraphicFramePr>
          <p:nvPr/>
        </p:nvGraphicFramePr>
        <p:xfrm>
          <a:off x="4191000" y="3581400"/>
          <a:ext cx="3582988" cy="1123950"/>
        </p:xfrm>
        <a:graphic>
          <a:graphicData uri="http://schemas.openxmlformats.org/presentationml/2006/ole">
            <p:oleObj spid="_x0000_s24595" name="Equation" r:id="rId8" imgW="2425700" imgH="7620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1800" b="1" smtClean="0"/>
              <a:t>Primjer</a:t>
            </a:r>
            <a:r>
              <a:rPr lang="sr-Latn-CS" sz="1800" b="1" smtClean="0"/>
              <a:t> </a:t>
            </a:r>
            <a:r>
              <a:rPr lang="en-US" sz="1800" b="1" smtClean="0"/>
              <a:t>7:</a:t>
            </a:r>
            <a:endParaRPr lang="sr-Latn-CS" sz="1800" b="1" smtClean="0"/>
          </a:p>
          <a:p>
            <a:pPr eaLnBrk="1" hangingPunct="1">
              <a:buFontTx/>
              <a:buNone/>
            </a:pPr>
            <a:r>
              <a:rPr lang="sr-Latn-CS" sz="1600" smtClean="0"/>
              <a:t>Izračunati sledeće granične vr</a:t>
            </a:r>
            <a:r>
              <a:rPr lang="en-US" sz="1600" smtClean="0"/>
              <a:t>ij</a:t>
            </a:r>
            <a:r>
              <a:rPr lang="sr-Latn-CS" sz="1600" smtClean="0"/>
              <a:t>ednosti</a:t>
            </a:r>
          </a:p>
          <a:p>
            <a:pPr eaLnBrk="1" hangingPunct="1">
              <a:buFontTx/>
              <a:buNone/>
            </a:pPr>
            <a:endParaRPr lang="sr-Latn-CS" sz="1600" smtClean="0"/>
          </a:p>
          <a:p>
            <a:pPr eaLnBrk="1" hangingPunct="1">
              <a:buFontTx/>
              <a:buNone/>
            </a:pPr>
            <a:endParaRPr lang="sr-Latn-CS" sz="1400" smtClean="0"/>
          </a:p>
          <a:p>
            <a:pPr eaLnBrk="1" hangingPunct="1">
              <a:buFontTx/>
              <a:buNone/>
            </a:pPr>
            <a:endParaRPr lang="sr-Latn-CS" sz="1400" smtClean="0"/>
          </a:p>
          <a:p>
            <a:pPr eaLnBrk="1" hangingPunct="1">
              <a:buFontTx/>
              <a:buNone/>
            </a:pPr>
            <a:r>
              <a:rPr lang="sr-Latn-CS" sz="1800" b="1" smtClean="0"/>
              <a:t>R</a:t>
            </a:r>
            <a:r>
              <a:rPr lang="en-US" sz="1800" b="1" smtClean="0"/>
              <a:t>j</a:t>
            </a:r>
            <a:r>
              <a:rPr lang="sr-Latn-CS" sz="1800" b="1" smtClean="0"/>
              <a:t>ešenje:</a:t>
            </a:r>
          </a:p>
          <a:p>
            <a:pPr eaLnBrk="1" hangingPunct="1">
              <a:buFontTx/>
              <a:buNone/>
            </a:pPr>
            <a:endParaRPr lang="sr-Latn-CS" sz="1800" smtClean="0"/>
          </a:p>
          <a:p>
            <a:pPr eaLnBrk="1" hangingPunct="1">
              <a:buFontTx/>
              <a:buNone/>
            </a:pPr>
            <a:endParaRPr lang="en-US" sz="1600" b="1" smtClean="0"/>
          </a:p>
        </p:txBody>
      </p:sp>
      <p:graphicFrame>
        <p:nvGraphicFramePr>
          <p:cNvPr id="25603" name="Object 21"/>
          <p:cNvGraphicFramePr>
            <a:graphicFrameLocks noGrp="1" noChangeAspect="1"/>
          </p:cNvGraphicFramePr>
          <p:nvPr>
            <p:ph sz="half" idx="2"/>
          </p:nvPr>
        </p:nvGraphicFramePr>
        <p:xfrm>
          <a:off x="4191000" y="2362200"/>
          <a:ext cx="1563688" cy="647700"/>
        </p:xfrm>
        <a:graphic>
          <a:graphicData uri="http://schemas.openxmlformats.org/presentationml/2006/ole">
            <p:oleObj spid="_x0000_s25619" name="Equation" r:id="rId3" imgW="1040948" imgH="431613" progId="">
              <p:embed/>
            </p:oleObj>
          </a:graphicData>
        </a:graphic>
      </p:graphicFrame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30480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10" name="Rectangle 10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1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12" name="Rectangle 12"/>
          <p:cNvSpPr>
            <a:spLocks noChangeArrowheads="1"/>
          </p:cNvSpPr>
          <p:nvPr/>
        </p:nvSpPr>
        <p:spPr bwMode="auto">
          <a:xfrm>
            <a:off x="0" y="31623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13" name="Rectangle 13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14" name="Rectangle 14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15" name="Rectangle 15"/>
          <p:cNvSpPr>
            <a:spLocks noChangeArrowheads="1"/>
          </p:cNvSpPr>
          <p:nvPr/>
        </p:nvSpPr>
        <p:spPr bwMode="auto">
          <a:xfrm>
            <a:off x="533400" y="2667000"/>
            <a:ext cx="9144000" cy="7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5616" name="Rectangle 17"/>
          <p:cNvSpPr>
            <a:spLocks noChangeArrowheads="1"/>
          </p:cNvSpPr>
          <p:nvPr/>
        </p:nvSpPr>
        <p:spPr bwMode="auto">
          <a:xfrm>
            <a:off x="0" y="32527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5617" name="Object 18"/>
          <p:cNvGraphicFramePr>
            <a:graphicFrameLocks noChangeAspect="1"/>
          </p:cNvGraphicFramePr>
          <p:nvPr/>
        </p:nvGraphicFramePr>
        <p:xfrm>
          <a:off x="979488" y="2438400"/>
          <a:ext cx="1993900" cy="538163"/>
        </p:xfrm>
        <a:graphic>
          <a:graphicData uri="http://schemas.openxmlformats.org/presentationml/2006/ole">
            <p:oleObj spid="_x0000_s25620" name="Equation" r:id="rId4" imgW="1307532" imgH="355446" progId="">
              <p:embed/>
            </p:oleObj>
          </a:graphicData>
        </a:graphic>
      </p:graphicFrame>
      <p:sp>
        <p:nvSpPr>
          <p:cNvPr id="25618" name="Rectangle 19"/>
          <p:cNvSpPr>
            <a:spLocks noChangeArrowheads="1"/>
          </p:cNvSpPr>
          <p:nvPr/>
        </p:nvSpPr>
        <p:spPr bwMode="auto">
          <a:xfrm>
            <a:off x="0" y="28956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57338"/>
            <a:ext cx="7210425" cy="45688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1800" b="1" smtClean="0"/>
              <a:t>Primjer</a:t>
            </a:r>
            <a:r>
              <a:rPr lang="sr-Latn-CS" sz="1800" b="1" smtClean="0"/>
              <a:t> </a:t>
            </a:r>
            <a:r>
              <a:rPr lang="en-US" sz="1800" b="1" smtClean="0"/>
              <a:t>7:</a:t>
            </a:r>
            <a:endParaRPr lang="sr-Latn-CS" sz="1800" b="1" smtClean="0"/>
          </a:p>
          <a:p>
            <a:pPr eaLnBrk="1" hangingPunct="1">
              <a:buFontTx/>
              <a:buNone/>
            </a:pPr>
            <a:r>
              <a:rPr lang="sr-Latn-CS" sz="1600" smtClean="0"/>
              <a:t>Izračunati sledeće granične vr</a:t>
            </a:r>
            <a:r>
              <a:rPr lang="en-US" sz="1600" smtClean="0"/>
              <a:t>ij</a:t>
            </a:r>
            <a:r>
              <a:rPr lang="sr-Latn-CS" sz="1600" smtClean="0"/>
              <a:t>ednosti</a:t>
            </a:r>
          </a:p>
          <a:p>
            <a:pPr eaLnBrk="1" hangingPunct="1">
              <a:buFontTx/>
              <a:buNone/>
            </a:pPr>
            <a:endParaRPr lang="sr-Latn-CS" sz="1600" smtClean="0"/>
          </a:p>
          <a:p>
            <a:pPr eaLnBrk="1" hangingPunct="1">
              <a:buFontTx/>
              <a:buNone/>
            </a:pPr>
            <a:endParaRPr lang="sr-Latn-CS" sz="1400" smtClean="0"/>
          </a:p>
          <a:p>
            <a:pPr eaLnBrk="1" hangingPunct="1">
              <a:buFontTx/>
              <a:buNone/>
            </a:pPr>
            <a:endParaRPr lang="sr-Latn-CS" sz="1400" smtClean="0"/>
          </a:p>
          <a:p>
            <a:pPr eaLnBrk="1" hangingPunct="1">
              <a:buFontTx/>
              <a:buNone/>
            </a:pPr>
            <a:r>
              <a:rPr lang="sr-Latn-CS" sz="1800" b="1" smtClean="0"/>
              <a:t>R</a:t>
            </a:r>
            <a:r>
              <a:rPr lang="en-US" sz="1800" b="1" smtClean="0"/>
              <a:t>j</a:t>
            </a:r>
            <a:r>
              <a:rPr lang="sr-Latn-CS" sz="1800" b="1" smtClean="0"/>
              <a:t>ešenje:</a:t>
            </a:r>
          </a:p>
          <a:p>
            <a:pPr eaLnBrk="1" hangingPunct="1">
              <a:buFontTx/>
              <a:buNone/>
            </a:pPr>
            <a:endParaRPr lang="sr-Latn-CS" sz="1800" smtClean="0"/>
          </a:p>
          <a:p>
            <a:pPr eaLnBrk="1" hangingPunct="1">
              <a:buFontTx/>
              <a:buNone/>
            </a:pPr>
            <a:endParaRPr lang="en-US" sz="1600" b="1" smtClean="0"/>
          </a:p>
        </p:txBody>
      </p:sp>
      <p:graphicFrame>
        <p:nvGraphicFramePr>
          <p:cNvPr id="26627" name="Object 21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6146800" y="2478088"/>
          <a:ext cx="1449388" cy="601662"/>
        </p:xfrm>
        <a:graphic>
          <a:graphicData uri="http://schemas.openxmlformats.org/presentationml/2006/ole">
            <p:oleObj spid="_x0000_s26645" name="Equation" r:id="rId3" imgW="1040948" imgH="431613" progId="">
              <p:embed/>
            </p:oleObj>
          </a:graphicData>
        </a:graphic>
      </p:graphicFrame>
      <p:graphicFrame>
        <p:nvGraphicFramePr>
          <p:cNvPr id="26628" name="Object 22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1042988" y="3357563"/>
          <a:ext cx="4824412" cy="1271587"/>
        </p:xfrm>
        <a:graphic>
          <a:graphicData uri="http://schemas.openxmlformats.org/presentationml/2006/ole">
            <p:oleObj spid="_x0000_s26646" name="Equation" r:id="rId4" imgW="3759200" imgH="990600" progId="">
              <p:embed/>
            </p:oleObj>
          </a:graphicData>
        </a:graphic>
      </p:graphicFrame>
      <p:sp>
        <p:nvSpPr>
          <p:cNvPr id="2662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30" name="Rectangle 5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31" name="Rectangle 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32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33" name="Rectangle 8"/>
          <p:cNvSpPr>
            <a:spLocks noChangeArrowheads="1"/>
          </p:cNvSpPr>
          <p:nvPr/>
        </p:nvSpPr>
        <p:spPr bwMode="auto">
          <a:xfrm>
            <a:off x="0" y="30480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34" name="Rectangle 9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35" name="Rectangle 10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36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37" name="Rectangle 12"/>
          <p:cNvSpPr>
            <a:spLocks noChangeArrowheads="1"/>
          </p:cNvSpPr>
          <p:nvPr/>
        </p:nvSpPr>
        <p:spPr bwMode="auto">
          <a:xfrm>
            <a:off x="0" y="31623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38" name="Rectangle 13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39" name="Rectangle 14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40" name="Rectangle 15"/>
          <p:cNvSpPr>
            <a:spLocks noChangeArrowheads="1"/>
          </p:cNvSpPr>
          <p:nvPr/>
        </p:nvSpPr>
        <p:spPr bwMode="auto">
          <a:xfrm>
            <a:off x="533400" y="2667000"/>
            <a:ext cx="9144000" cy="7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6641" name="Rectangle 17"/>
          <p:cNvSpPr>
            <a:spLocks noChangeArrowheads="1"/>
          </p:cNvSpPr>
          <p:nvPr/>
        </p:nvSpPr>
        <p:spPr bwMode="auto">
          <a:xfrm>
            <a:off x="0" y="32527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6642" name="Object 18"/>
          <p:cNvGraphicFramePr>
            <a:graphicFrameLocks noChangeAspect="1"/>
          </p:cNvGraphicFramePr>
          <p:nvPr/>
        </p:nvGraphicFramePr>
        <p:xfrm>
          <a:off x="979488" y="2438400"/>
          <a:ext cx="1993900" cy="538163"/>
        </p:xfrm>
        <a:graphic>
          <a:graphicData uri="http://schemas.openxmlformats.org/presentationml/2006/ole">
            <p:oleObj spid="_x0000_s26647" name="Equation" r:id="rId5" imgW="1307532" imgH="355446" progId="">
              <p:embed/>
            </p:oleObj>
          </a:graphicData>
        </a:graphic>
      </p:graphicFrame>
      <p:sp>
        <p:nvSpPr>
          <p:cNvPr id="26643" name="Rectangle 19"/>
          <p:cNvSpPr>
            <a:spLocks noChangeArrowheads="1"/>
          </p:cNvSpPr>
          <p:nvPr/>
        </p:nvSpPr>
        <p:spPr bwMode="auto">
          <a:xfrm>
            <a:off x="0" y="28956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6644" name="Object 25"/>
          <p:cNvGraphicFramePr>
            <a:graphicFrameLocks noChangeAspect="1"/>
          </p:cNvGraphicFramePr>
          <p:nvPr/>
        </p:nvGraphicFramePr>
        <p:xfrm>
          <a:off x="914400" y="4800600"/>
          <a:ext cx="4616450" cy="1527175"/>
        </p:xfrm>
        <a:graphic>
          <a:graphicData uri="http://schemas.openxmlformats.org/presentationml/2006/ole">
            <p:oleObj spid="_x0000_s26648" name="Equation" r:id="rId6" imgW="3454400" imgH="11430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1800" b="1" smtClean="0"/>
              <a:t>Primjer</a:t>
            </a:r>
            <a:r>
              <a:rPr lang="sr-Latn-CS" sz="1800" b="1" smtClean="0"/>
              <a:t> </a:t>
            </a:r>
            <a:r>
              <a:rPr lang="en-US" sz="1800" b="1" smtClean="0"/>
              <a:t>8:</a:t>
            </a:r>
            <a:r>
              <a:rPr lang="sr-Latn-CS" sz="1800" b="1" smtClean="0"/>
              <a:t> ( tip 3 )</a:t>
            </a:r>
          </a:p>
          <a:p>
            <a:pPr eaLnBrk="1" hangingPunct="1">
              <a:buFontTx/>
              <a:buNone/>
            </a:pPr>
            <a:r>
              <a:rPr lang="sr-Latn-CS" sz="1600" smtClean="0"/>
              <a:t>Izračunati sledeće granične vr</a:t>
            </a:r>
            <a:r>
              <a:rPr lang="en-US" sz="1600" smtClean="0"/>
              <a:t>ij</a:t>
            </a:r>
            <a:r>
              <a:rPr lang="sr-Latn-CS" sz="1600" smtClean="0"/>
              <a:t>ednosti</a:t>
            </a:r>
          </a:p>
          <a:p>
            <a:pPr eaLnBrk="1" hangingPunct="1">
              <a:buFontTx/>
              <a:buNone/>
            </a:pPr>
            <a:endParaRPr lang="sr-Latn-CS" sz="1600" smtClean="0"/>
          </a:p>
          <a:p>
            <a:pPr eaLnBrk="1" hangingPunct="1">
              <a:buFontTx/>
              <a:buNone/>
            </a:pPr>
            <a:endParaRPr lang="sr-Latn-CS" sz="1400" smtClean="0"/>
          </a:p>
          <a:p>
            <a:pPr eaLnBrk="1" hangingPunct="1">
              <a:buFontTx/>
              <a:buNone/>
            </a:pPr>
            <a:endParaRPr lang="sr-Latn-CS" sz="1400" smtClean="0"/>
          </a:p>
          <a:p>
            <a:pPr eaLnBrk="1" hangingPunct="1">
              <a:buFontTx/>
              <a:buNone/>
            </a:pPr>
            <a:r>
              <a:rPr lang="sr-Latn-CS" sz="1800" b="1" smtClean="0"/>
              <a:t>R</a:t>
            </a:r>
            <a:r>
              <a:rPr lang="en-US" sz="1800" b="1" smtClean="0"/>
              <a:t>j</a:t>
            </a:r>
            <a:r>
              <a:rPr lang="sr-Latn-CS" sz="1800" b="1" smtClean="0"/>
              <a:t>ešenje:</a:t>
            </a:r>
          </a:p>
          <a:p>
            <a:pPr eaLnBrk="1" hangingPunct="1">
              <a:buFontTx/>
              <a:buNone/>
            </a:pPr>
            <a:endParaRPr lang="sr-Latn-CS" sz="1800" smtClean="0"/>
          </a:p>
          <a:p>
            <a:pPr eaLnBrk="1" hangingPunct="1">
              <a:buFontTx/>
              <a:buNone/>
            </a:pPr>
            <a:endParaRPr lang="en-US" sz="1600" b="1" smtClean="0"/>
          </a:p>
        </p:txBody>
      </p:sp>
      <p:graphicFrame>
        <p:nvGraphicFramePr>
          <p:cNvPr id="27651" name="Object 21"/>
          <p:cNvGraphicFramePr>
            <a:graphicFrameLocks noGrp="1" noChangeAspect="1"/>
          </p:cNvGraphicFramePr>
          <p:nvPr>
            <p:ph sz="half" idx="2"/>
          </p:nvPr>
        </p:nvGraphicFramePr>
        <p:xfrm>
          <a:off x="4191000" y="2419350"/>
          <a:ext cx="2093913" cy="712788"/>
        </p:xfrm>
        <a:graphic>
          <a:graphicData uri="http://schemas.openxmlformats.org/presentationml/2006/ole">
            <p:oleObj spid="_x0000_s27669" name="Equation" r:id="rId3" imgW="1231366" imgH="418918" progId="">
              <p:embed/>
            </p:oleObj>
          </a:graphicData>
        </a:graphic>
      </p:graphicFrame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0" y="30480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0" y="31623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61" name="Rectangle 13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62" name="Rectangle 14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63" name="Rectangle 15"/>
          <p:cNvSpPr>
            <a:spLocks noChangeArrowheads="1"/>
          </p:cNvSpPr>
          <p:nvPr/>
        </p:nvSpPr>
        <p:spPr bwMode="auto">
          <a:xfrm>
            <a:off x="533400" y="2667000"/>
            <a:ext cx="9144000" cy="7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graphicFrame>
        <p:nvGraphicFramePr>
          <p:cNvPr id="27664" name="Object 16"/>
          <p:cNvGraphicFramePr>
            <a:graphicFrameLocks noChangeAspect="1"/>
          </p:cNvGraphicFramePr>
          <p:nvPr/>
        </p:nvGraphicFramePr>
        <p:xfrm>
          <a:off x="1031875" y="5249863"/>
          <a:ext cx="5027613" cy="722312"/>
        </p:xfrm>
        <a:graphic>
          <a:graphicData uri="http://schemas.openxmlformats.org/presentationml/2006/ole">
            <p:oleObj spid="_x0000_s27670" name="Equation" r:id="rId4" imgW="3276600" imgH="469900" progId="">
              <p:embed/>
            </p:oleObj>
          </a:graphicData>
        </a:graphic>
      </p:graphicFrame>
      <p:sp>
        <p:nvSpPr>
          <p:cNvPr id="27665" name="Rectangle 17"/>
          <p:cNvSpPr>
            <a:spLocks noChangeArrowheads="1"/>
          </p:cNvSpPr>
          <p:nvPr/>
        </p:nvSpPr>
        <p:spPr bwMode="auto">
          <a:xfrm>
            <a:off x="0" y="32527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7666" name="Object 18"/>
          <p:cNvGraphicFramePr>
            <a:graphicFrameLocks noChangeAspect="1"/>
          </p:cNvGraphicFramePr>
          <p:nvPr/>
        </p:nvGraphicFramePr>
        <p:xfrm>
          <a:off x="1066800" y="2390775"/>
          <a:ext cx="2065338" cy="720725"/>
        </p:xfrm>
        <a:graphic>
          <a:graphicData uri="http://schemas.openxmlformats.org/presentationml/2006/ole">
            <p:oleObj spid="_x0000_s27671" name="Equation" r:id="rId5" imgW="1193800" imgH="419100" progId="">
              <p:embed/>
            </p:oleObj>
          </a:graphicData>
        </a:graphic>
      </p:graphicFrame>
      <p:sp>
        <p:nvSpPr>
          <p:cNvPr id="27667" name="Rectangle 19"/>
          <p:cNvSpPr>
            <a:spLocks noChangeArrowheads="1"/>
          </p:cNvSpPr>
          <p:nvPr/>
        </p:nvSpPr>
        <p:spPr bwMode="auto">
          <a:xfrm>
            <a:off x="0" y="28956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7668" name="Object 20"/>
          <p:cNvGraphicFramePr>
            <a:graphicFrameLocks noChangeAspect="1"/>
          </p:cNvGraphicFramePr>
          <p:nvPr/>
        </p:nvGraphicFramePr>
        <p:xfrm>
          <a:off x="1173163" y="3711575"/>
          <a:ext cx="4606925" cy="714375"/>
        </p:xfrm>
        <a:graphic>
          <a:graphicData uri="http://schemas.openxmlformats.org/presentationml/2006/ole">
            <p:oleObj spid="_x0000_s27672" name="Equation" r:id="rId6" imgW="3200400" imgH="4953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/>
          <a:lstStyle/>
          <a:p>
            <a:pPr eaLnBrk="1" hangingPunct="1"/>
            <a:endParaRPr lang="sr-Latn-CS" sz="1600" smtClean="0"/>
          </a:p>
          <a:p>
            <a:pPr eaLnBrk="1" hangingPunct="1"/>
            <a:r>
              <a:rPr lang="sr-Latn-CS" sz="1600" smtClean="0"/>
              <a:t>Zašto nam trebaju granične vrednosti?</a:t>
            </a:r>
          </a:p>
          <a:p>
            <a:pPr eaLnBrk="1" hangingPunct="1"/>
            <a:r>
              <a:rPr lang="sr-Latn-CS" sz="1600" smtClean="0"/>
              <a:t>Na</a:t>
            </a:r>
            <a:r>
              <a:rPr lang="en-US" sz="1600" smtClean="0"/>
              <a:t> </a:t>
            </a:r>
            <a:r>
              <a:rPr lang="sr-Latn-CS" sz="1600" smtClean="0"/>
              <a:t>prim</a:t>
            </a:r>
            <a:r>
              <a:rPr lang="en-US" sz="1600" smtClean="0"/>
              <a:t>j</a:t>
            </a:r>
            <a:r>
              <a:rPr lang="sr-Latn-CS" sz="1600" smtClean="0"/>
              <a:t>er, kada želimo da odredimo vr</a:t>
            </a:r>
            <a:r>
              <a:rPr lang="en-US" sz="1600" smtClean="0"/>
              <a:t>ij</a:t>
            </a:r>
            <a:r>
              <a:rPr lang="sr-Latn-CS" sz="1600" smtClean="0"/>
              <a:t>ednost funkcije f(x)= 2x+3 za vr</a:t>
            </a:r>
            <a:r>
              <a:rPr lang="en-US" sz="1600" smtClean="0"/>
              <a:t>ij</a:t>
            </a:r>
            <a:r>
              <a:rPr lang="sr-Latn-CS" sz="1600" smtClean="0"/>
              <a:t>ednost x=2, mi ćemo zadatu vr</a:t>
            </a:r>
            <a:r>
              <a:rPr lang="en-US" sz="1600" smtClean="0"/>
              <a:t>ij</a:t>
            </a:r>
            <a:r>
              <a:rPr lang="sr-Latn-CS" sz="1600" smtClean="0"/>
              <a:t>ednost zam</a:t>
            </a:r>
            <a:r>
              <a:rPr lang="en-US" sz="1600" smtClean="0"/>
              <a:t>ij</a:t>
            </a:r>
            <a:r>
              <a:rPr lang="sr-Latn-CS" sz="1600" smtClean="0"/>
              <a:t>eniti u funkciju i izračunati da je f(2)=7.</a:t>
            </a:r>
          </a:p>
          <a:p>
            <a:pPr eaLnBrk="1" hangingPunct="1"/>
            <a:r>
              <a:rPr lang="sr-Latn-CS" sz="1600" smtClean="0"/>
              <a:t>Međutim, ako želimo da odredimo vr</a:t>
            </a:r>
            <a:r>
              <a:rPr lang="en-US" sz="1600" smtClean="0"/>
              <a:t>ij</a:t>
            </a:r>
            <a:r>
              <a:rPr lang="sr-Latn-CS" sz="1600" smtClean="0"/>
              <a:t>ednost funkcije u tačkama u kojima je funkcija prekinuta ili  je u beskonačnosti, to ne možemo da učinimo na isti način.</a:t>
            </a:r>
          </a:p>
          <a:p>
            <a:pPr eaLnBrk="1" hangingPunct="1"/>
            <a:endParaRPr lang="sr-Latn-CS" sz="1600" smtClean="0"/>
          </a:p>
          <a:p>
            <a:pPr eaLnBrk="1" hangingPunct="1"/>
            <a:r>
              <a:rPr lang="sr-Latn-CS" sz="1600" smtClean="0"/>
              <a:t>Ako posmatramo funkciju                  ,  funkcija nije definisana u tački x=0, pa samim tim ne postoji f(0).</a:t>
            </a:r>
          </a:p>
          <a:p>
            <a:pPr eaLnBrk="1" hangingPunct="1"/>
            <a:r>
              <a:rPr lang="sr-Latn-CS" sz="1600" smtClean="0"/>
              <a:t>Da bismo ipak ispitali kako se funkcija ponaša u okolini te tačke, jedino možemo da se beskonačno približavamo sa l</a:t>
            </a:r>
            <a:r>
              <a:rPr lang="en-US" sz="1600" smtClean="0"/>
              <a:t>ij</a:t>
            </a:r>
            <a:r>
              <a:rPr lang="sr-Latn-CS" sz="1600" smtClean="0"/>
              <a:t>eve i desne strane tačk</a:t>
            </a:r>
            <a:r>
              <a:rPr lang="en-US" sz="1600" smtClean="0"/>
              <a:t>e</a:t>
            </a:r>
            <a:r>
              <a:rPr lang="sr-Latn-CS" sz="1600" smtClean="0"/>
              <a:t>  x=0 i pratimo ponašanje funkcije.</a:t>
            </a:r>
            <a:endParaRPr lang="en-US" sz="1600" smtClean="0"/>
          </a:p>
        </p:txBody>
      </p:sp>
      <p:graphicFrame>
        <p:nvGraphicFramePr>
          <p:cNvPr id="10243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3779838" y="3933825"/>
          <a:ext cx="693737" cy="457200"/>
        </p:xfrm>
        <a:graphic>
          <a:graphicData uri="http://schemas.openxmlformats.org/presentationml/2006/ole">
            <p:oleObj spid="_x0000_s10244" name="Equation" r:id="rId3" imgW="596641" imgH="393529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7526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sr-Latn-CS" sz="1800" b="1" i="1" smtClean="0"/>
          </a:p>
          <a:p>
            <a:pPr eaLnBrk="1" hangingPunct="1">
              <a:buFontTx/>
              <a:buNone/>
            </a:pPr>
            <a:r>
              <a:rPr lang="sr-Cyrl-CS" sz="1600" smtClean="0"/>
              <a:t>Granična vrednost </a:t>
            </a:r>
            <a:r>
              <a:rPr lang="en-US" sz="1600" smtClean="0"/>
              <a:t>funkcije 		</a:t>
            </a:r>
            <a:r>
              <a:rPr lang="sr-Latn-CS" sz="1600" smtClean="0"/>
              <a:t>               </a:t>
            </a:r>
            <a:r>
              <a:rPr lang="en-US" sz="1600" smtClean="0"/>
              <a:t>kada promjenljiva te</a:t>
            </a:r>
            <a:r>
              <a:rPr lang="sr-Latn-CS" sz="1600" smtClean="0"/>
              <a:t>ž</a:t>
            </a:r>
            <a:r>
              <a:rPr lang="en-US" sz="1600" smtClean="0"/>
              <a:t>i u</a:t>
            </a:r>
            <a:r>
              <a:rPr lang="sr-Latn-CS" sz="1600" smtClean="0"/>
              <a:t>     </a:t>
            </a:r>
          </a:p>
          <a:p>
            <a:pPr eaLnBrk="1" hangingPunct="1">
              <a:buFontTx/>
              <a:buNone/>
            </a:pPr>
            <a:r>
              <a:rPr lang="en-US" sz="1600" smtClean="0"/>
              <a:t>beskona</a:t>
            </a:r>
            <a:r>
              <a:rPr lang="sr-Latn-CS" sz="1600" smtClean="0"/>
              <a:t>č</a:t>
            </a:r>
            <a:r>
              <a:rPr lang="en-US" sz="1600" smtClean="0"/>
              <a:t>no</a:t>
            </a:r>
            <a:r>
              <a:rPr lang="en-US" sz="1800" b="1" smtClean="0"/>
              <a:t> </a:t>
            </a:r>
            <a:r>
              <a:rPr lang="sr-Cyrl-CS" sz="1800" b="1" smtClean="0"/>
              <a:t>je broj </a:t>
            </a:r>
            <a:r>
              <a:rPr lang="sr-Latn-CS" sz="1800" b="1" smtClean="0"/>
              <a:t>e.</a:t>
            </a:r>
          </a:p>
          <a:p>
            <a:pPr eaLnBrk="1" hangingPunct="1">
              <a:buFontTx/>
              <a:buNone/>
            </a:pPr>
            <a:endParaRPr lang="sr-Latn-CS" sz="1800" smtClean="0"/>
          </a:p>
          <a:p>
            <a:pPr eaLnBrk="1" hangingPunct="1">
              <a:buFontTx/>
              <a:buNone/>
            </a:pPr>
            <a:endParaRPr lang="sr-Latn-CS" sz="1800" smtClean="0"/>
          </a:p>
          <a:p>
            <a:pPr eaLnBrk="1" hangingPunct="1">
              <a:buFontTx/>
              <a:buNone/>
            </a:pPr>
            <a:endParaRPr lang="sr-Latn-CS" sz="1800" smtClean="0"/>
          </a:p>
          <a:p>
            <a:pPr eaLnBrk="1" hangingPunct="1">
              <a:buFontTx/>
              <a:buNone/>
            </a:pPr>
            <a:endParaRPr lang="sr-Latn-CS" sz="1800" smtClean="0"/>
          </a:p>
          <a:p>
            <a:pPr eaLnBrk="1" hangingPunct="1">
              <a:buFontTx/>
              <a:buNone/>
            </a:pPr>
            <a:r>
              <a:rPr lang="sr-Latn-CS" sz="1800" b="1" i="1" smtClean="0"/>
              <a:t>     </a:t>
            </a:r>
          </a:p>
          <a:p>
            <a:pPr eaLnBrk="1" hangingPunct="1">
              <a:buFontTx/>
              <a:buNone/>
            </a:pPr>
            <a:endParaRPr lang="sr-Latn-CS" sz="1800" b="1" i="1" smtClean="0"/>
          </a:p>
          <a:p>
            <a:pPr eaLnBrk="1" hangingPunct="1">
              <a:buFontTx/>
              <a:buNone/>
            </a:pPr>
            <a:r>
              <a:rPr lang="sr-Latn-CS" sz="1600" smtClean="0"/>
              <a:t>Broj e je matematička konstanta čija je vr</a:t>
            </a:r>
            <a:r>
              <a:rPr lang="en-US" sz="1600" smtClean="0"/>
              <a:t>ij</a:t>
            </a:r>
            <a:r>
              <a:rPr lang="sr-Latn-CS" sz="1600" smtClean="0"/>
              <a:t>ednost</a:t>
            </a:r>
          </a:p>
          <a:p>
            <a:pPr eaLnBrk="1" hangingPunct="1">
              <a:buFontTx/>
              <a:buNone/>
            </a:pPr>
            <a:endParaRPr lang="sr-Latn-CS" sz="1600" smtClean="0"/>
          </a:p>
          <a:p>
            <a:pPr eaLnBrk="1" hangingPunct="1">
              <a:buFontTx/>
              <a:buNone/>
            </a:pPr>
            <a:endParaRPr lang="sr-Latn-CS" sz="1800" smtClean="0"/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>
          <a:xfrm>
            <a:off x="4114800" y="274638"/>
            <a:ext cx="4572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sz="2800" i="1" dirty="0" smtClean="0"/>
              <a:t>BROJ e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3505200" y="1828800"/>
          <a:ext cx="1373188" cy="822325"/>
        </p:xfrm>
        <a:graphic>
          <a:graphicData uri="http://schemas.openxmlformats.org/presentationml/2006/ole">
            <p:oleObj spid="_x0000_s28683" name="Equation" r:id="rId3" imgW="774364" imgH="469696" progId="">
              <p:embed/>
            </p:oleObj>
          </a:graphicData>
        </a:graphic>
      </p:graphicFrame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8679" name="Object 7"/>
          <p:cNvGraphicFramePr>
            <a:graphicFrameLocks noChangeAspect="1"/>
          </p:cNvGraphicFramePr>
          <p:nvPr/>
        </p:nvGraphicFramePr>
        <p:xfrm>
          <a:off x="1066800" y="5257800"/>
          <a:ext cx="1992313" cy="403225"/>
        </p:xfrm>
        <a:graphic>
          <a:graphicData uri="http://schemas.openxmlformats.org/presentationml/2006/ole">
            <p:oleObj spid="_x0000_s28684" r:id="rId4" imgW="990170" imgH="203112" progId="">
              <p:embed/>
            </p:oleObj>
          </a:graphicData>
        </a:graphic>
      </p:graphicFrame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8681" name="Object 9"/>
          <p:cNvGraphicFramePr>
            <a:graphicFrameLocks noChangeAspect="1"/>
          </p:cNvGraphicFramePr>
          <p:nvPr/>
        </p:nvGraphicFramePr>
        <p:xfrm>
          <a:off x="2819400" y="2895600"/>
          <a:ext cx="1992313" cy="939800"/>
        </p:xfrm>
        <a:graphic>
          <a:graphicData uri="http://schemas.openxmlformats.org/presentationml/2006/ole">
            <p:oleObj spid="_x0000_s28685" name="Equation" r:id="rId5" imgW="990170" imgH="469696" progId="">
              <p:embed/>
            </p:oleObj>
          </a:graphicData>
        </a:graphic>
      </p:graphicFrame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r-Latn-CS" sz="1800" smtClean="0"/>
              <a:t> </a:t>
            </a:r>
            <a:r>
              <a:rPr lang="sr-Latn-CS" sz="1800" b="1" smtClean="0"/>
              <a:t>Prim</a:t>
            </a:r>
            <a:r>
              <a:rPr lang="en-US" sz="1800" b="1" smtClean="0"/>
              <a:t>j</a:t>
            </a:r>
            <a:r>
              <a:rPr lang="sr-Latn-CS" sz="1800" b="1" smtClean="0"/>
              <a:t>er 9: ( tip 4 )</a:t>
            </a:r>
          </a:p>
          <a:p>
            <a:pPr eaLnBrk="1" hangingPunct="1">
              <a:buFontTx/>
              <a:buNone/>
            </a:pPr>
            <a:r>
              <a:rPr lang="sr-Latn-CS" sz="1800" smtClean="0"/>
              <a:t> </a:t>
            </a:r>
            <a:r>
              <a:rPr lang="sr-Latn-CS" sz="1600" smtClean="0"/>
              <a:t>Naći graničnu vr</a:t>
            </a:r>
            <a:r>
              <a:rPr lang="en-US" sz="1600" smtClean="0"/>
              <a:t>ij</a:t>
            </a:r>
            <a:r>
              <a:rPr lang="sr-Latn-CS" sz="1600" smtClean="0"/>
              <a:t>ednost funkcije</a:t>
            </a:r>
          </a:p>
          <a:p>
            <a:pPr eaLnBrk="1" hangingPunct="1">
              <a:buFontTx/>
              <a:buNone/>
            </a:pPr>
            <a:endParaRPr lang="sr-Latn-CS" smtClean="0"/>
          </a:p>
          <a:p>
            <a:pPr eaLnBrk="1" hangingPunct="1">
              <a:buFontTx/>
              <a:buNone/>
            </a:pPr>
            <a:r>
              <a:rPr lang="sr-Latn-CS" sz="1800" b="1" smtClean="0"/>
              <a:t>R</a:t>
            </a:r>
            <a:r>
              <a:rPr lang="en-US" sz="1800" b="1" smtClean="0"/>
              <a:t>j</a:t>
            </a:r>
            <a:r>
              <a:rPr lang="sr-Latn-CS" sz="1800" b="1" smtClean="0"/>
              <a:t>ešenje:</a:t>
            </a:r>
          </a:p>
          <a:p>
            <a:pPr eaLnBrk="1" hangingPunct="1">
              <a:buFontTx/>
              <a:buNone/>
            </a:pPr>
            <a:r>
              <a:rPr lang="sr-Latn-CS" sz="1800" smtClean="0"/>
              <a:t> </a:t>
            </a:r>
            <a:r>
              <a:rPr lang="sr-Cyrl-CS" sz="1600" smtClean="0"/>
              <a:t>Ako uvedemo smenu</a:t>
            </a:r>
            <a:r>
              <a:rPr lang="sr-Latn-CS" sz="1600" smtClean="0"/>
              <a:t>                       </a:t>
            </a:r>
            <a:r>
              <a:rPr lang="sr-Cyrl-CS" sz="1600" smtClean="0"/>
              <a:t> </a:t>
            </a:r>
            <a:r>
              <a:rPr lang="sr-Latn-CS" sz="1600" smtClean="0"/>
              <a:t>        </a:t>
            </a:r>
            <a:r>
              <a:rPr lang="sr-Cyrl-CS" sz="1600" smtClean="0"/>
              <a:t> za</a:t>
            </a:r>
            <a:r>
              <a:rPr lang="sr-Latn-CS" sz="1600" smtClean="0"/>
              <a:t>                     </a:t>
            </a:r>
            <a:r>
              <a:rPr lang="sr-Cyrl-CS" sz="1600" smtClean="0"/>
              <a:t>dobijamo</a:t>
            </a:r>
            <a:r>
              <a:rPr lang="sr-Latn-CS" sz="1800" smtClean="0"/>
              <a:t>   </a:t>
            </a:r>
            <a:r>
              <a:rPr lang="sr-Latn-CS" sz="1600" smtClean="0"/>
              <a:t>d</a:t>
            </a:r>
            <a:r>
              <a:rPr lang="sr-Cyrl-CS" sz="1600" smtClean="0"/>
              <a:t>a</a:t>
            </a:r>
            <a:endParaRPr lang="sr-Latn-CS" sz="1600" smtClean="0"/>
          </a:p>
        </p:txBody>
      </p:sp>
      <p:sp>
        <p:nvSpPr>
          <p:cNvPr id="29699" name="Rectangle 4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9700" name="Object 5"/>
          <p:cNvGraphicFramePr>
            <a:graphicFrameLocks noChangeAspect="1"/>
          </p:cNvGraphicFramePr>
          <p:nvPr/>
        </p:nvGraphicFramePr>
        <p:xfrm>
          <a:off x="4572000" y="1773238"/>
          <a:ext cx="1358900" cy="830262"/>
        </p:xfrm>
        <a:graphic>
          <a:graphicData uri="http://schemas.openxmlformats.org/presentationml/2006/ole">
            <p:oleObj spid="_x0000_s29710" name="Equation" r:id="rId3" imgW="761669" imgH="469696" progId="">
              <p:embed/>
            </p:oleObj>
          </a:graphicData>
        </a:graphic>
      </p:graphicFrame>
      <p:sp>
        <p:nvSpPr>
          <p:cNvPr id="29701" name="Rectangle 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9702" name="Object 7"/>
          <p:cNvGraphicFramePr>
            <a:graphicFrameLocks noChangeAspect="1"/>
          </p:cNvGraphicFramePr>
          <p:nvPr/>
        </p:nvGraphicFramePr>
        <p:xfrm>
          <a:off x="2819400" y="3200400"/>
          <a:ext cx="1517650" cy="622300"/>
        </p:xfrm>
        <a:graphic>
          <a:graphicData uri="http://schemas.openxmlformats.org/presentationml/2006/ole">
            <p:oleObj spid="_x0000_s29711" name="Equation" r:id="rId4" imgW="952087" imgH="393529" progId="">
              <p:embed/>
            </p:oleObj>
          </a:graphicData>
        </a:graphic>
      </p:graphicFrame>
      <p:sp>
        <p:nvSpPr>
          <p:cNvPr id="29703" name="Rectangle 8"/>
          <p:cNvSpPr>
            <a:spLocks noChangeArrowheads="1"/>
          </p:cNvSpPr>
          <p:nvPr/>
        </p:nvSpPr>
        <p:spPr bwMode="auto">
          <a:xfrm>
            <a:off x="0" y="33575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9704" name="Object 9"/>
          <p:cNvGraphicFramePr>
            <a:graphicFrameLocks noChangeAspect="1"/>
          </p:cNvGraphicFramePr>
          <p:nvPr/>
        </p:nvGraphicFramePr>
        <p:xfrm>
          <a:off x="4724400" y="3429000"/>
          <a:ext cx="768350" cy="246063"/>
        </p:xfrm>
        <a:graphic>
          <a:graphicData uri="http://schemas.openxmlformats.org/presentationml/2006/ole">
            <p:oleObj spid="_x0000_s29712" name="Equation" r:id="rId5" imgW="444307" imgH="139639" progId="">
              <p:embed/>
            </p:oleObj>
          </a:graphicData>
        </a:graphic>
      </p:graphicFrame>
      <p:sp>
        <p:nvSpPr>
          <p:cNvPr id="29705" name="Rectangle 10"/>
          <p:cNvSpPr>
            <a:spLocks noChangeArrowheads="1"/>
          </p:cNvSpPr>
          <p:nvPr/>
        </p:nvSpPr>
        <p:spPr bwMode="auto">
          <a:xfrm>
            <a:off x="0" y="33528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9706" name="Object 11"/>
          <p:cNvGraphicFramePr>
            <a:graphicFrameLocks noChangeAspect="1"/>
          </p:cNvGraphicFramePr>
          <p:nvPr/>
        </p:nvGraphicFramePr>
        <p:xfrm>
          <a:off x="7162800" y="3429000"/>
          <a:ext cx="685800" cy="249238"/>
        </p:xfrm>
        <a:graphic>
          <a:graphicData uri="http://schemas.openxmlformats.org/presentationml/2006/ole">
            <p:oleObj spid="_x0000_s29713" r:id="rId6" imgW="418918" imgH="152334" progId="">
              <p:embed/>
            </p:oleObj>
          </a:graphicData>
        </a:graphic>
      </p:graphicFrame>
      <p:graphicFrame>
        <p:nvGraphicFramePr>
          <p:cNvPr id="29707" name="Object 12"/>
          <p:cNvGraphicFramePr>
            <a:graphicFrameLocks noChangeAspect="1"/>
          </p:cNvGraphicFramePr>
          <p:nvPr/>
        </p:nvGraphicFramePr>
        <p:xfrm>
          <a:off x="1219200" y="3962400"/>
          <a:ext cx="5146675" cy="949325"/>
        </p:xfrm>
        <a:graphic>
          <a:graphicData uri="http://schemas.openxmlformats.org/presentationml/2006/ole">
            <p:oleObj spid="_x0000_s29714" name="Equation" r:id="rId7" imgW="2946400" imgH="546100" progId="">
              <p:embed/>
            </p:oleObj>
          </a:graphicData>
        </a:graphic>
      </p:graphicFrame>
      <p:sp>
        <p:nvSpPr>
          <p:cNvPr id="29708" name="Rectangle 1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709" name="Rectangle 14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534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r-Latn-CS" sz="1600" smtClean="0"/>
              <a:t> </a:t>
            </a:r>
          </a:p>
          <a:p>
            <a:pPr eaLnBrk="1" hangingPunct="1">
              <a:buFontTx/>
              <a:buNone/>
            </a:pPr>
            <a:r>
              <a:rPr lang="sr-Latn-CS" sz="1800" b="1" smtClean="0"/>
              <a:t>Prim</a:t>
            </a:r>
            <a:r>
              <a:rPr lang="en-US" sz="1800" b="1" smtClean="0"/>
              <a:t>j</a:t>
            </a:r>
            <a:r>
              <a:rPr lang="sr-Latn-CS" sz="1800" b="1" smtClean="0"/>
              <a:t>er 10:</a:t>
            </a:r>
          </a:p>
          <a:p>
            <a:pPr eaLnBrk="1" hangingPunct="1">
              <a:buFontTx/>
              <a:buNone/>
            </a:pPr>
            <a:r>
              <a:rPr lang="sr-Latn-CS" sz="1600" smtClean="0"/>
              <a:t> Naći graničnu vr</a:t>
            </a:r>
            <a:r>
              <a:rPr lang="en-US" sz="1600" smtClean="0"/>
              <a:t>ij</a:t>
            </a:r>
            <a:r>
              <a:rPr lang="sr-Latn-CS" sz="1600" smtClean="0"/>
              <a:t>ednost funkcije</a:t>
            </a:r>
            <a:endParaRPr lang="sr-Latn-CS" sz="2800" smtClean="0"/>
          </a:p>
          <a:p>
            <a:pPr eaLnBrk="1" hangingPunct="1">
              <a:buFontTx/>
              <a:buNone/>
            </a:pPr>
            <a:endParaRPr lang="sr-Latn-CS" sz="2800" smtClean="0"/>
          </a:p>
          <a:p>
            <a:pPr eaLnBrk="1" hangingPunct="1">
              <a:buFontTx/>
              <a:buNone/>
            </a:pPr>
            <a:r>
              <a:rPr lang="sr-Latn-CS" sz="1800" b="1" smtClean="0"/>
              <a:t>R</a:t>
            </a:r>
            <a:r>
              <a:rPr lang="en-US" sz="1800" b="1" smtClean="0"/>
              <a:t>j</a:t>
            </a:r>
            <a:r>
              <a:rPr lang="sr-Latn-CS" sz="1800" b="1" smtClean="0"/>
              <a:t>ešenje:</a:t>
            </a:r>
          </a:p>
          <a:p>
            <a:pPr eaLnBrk="1" hangingPunct="1">
              <a:buFontTx/>
              <a:buNone/>
            </a:pPr>
            <a:endParaRPr lang="sr-Latn-CS" sz="1800" b="1" smtClean="0"/>
          </a:p>
          <a:p>
            <a:pPr eaLnBrk="1" hangingPunct="1">
              <a:buFontTx/>
              <a:buNone/>
            </a:pPr>
            <a:endParaRPr lang="sr-Latn-CS" sz="1600" b="1" smtClean="0"/>
          </a:p>
          <a:p>
            <a:pPr eaLnBrk="1" hangingPunct="1">
              <a:buFontTx/>
              <a:buNone/>
            </a:pPr>
            <a:endParaRPr lang="sr-Latn-CS" sz="1600" b="1" smtClean="0"/>
          </a:p>
          <a:p>
            <a:pPr eaLnBrk="1" hangingPunct="1">
              <a:buFontTx/>
              <a:buNone/>
            </a:pPr>
            <a:endParaRPr lang="sr-Latn-CS" sz="1600" b="1" smtClean="0"/>
          </a:p>
          <a:p>
            <a:pPr eaLnBrk="1" hangingPunct="1">
              <a:buFontTx/>
              <a:buNone/>
            </a:pPr>
            <a:endParaRPr lang="sr-Latn-CS" sz="1600" b="1" smtClean="0"/>
          </a:p>
          <a:p>
            <a:pPr eaLnBrk="1" hangingPunct="1">
              <a:buFontTx/>
              <a:buNone/>
            </a:pPr>
            <a:endParaRPr lang="sr-Latn-CS" sz="1600" i="1" smtClean="0"/>
          </a:p>
          <a:p>
            <a:pPr eaLnBrk="1" hangingPunct="1">
              <a:buFontTx/>
              <a:buNone/>
            </a:pPr>
            <a:r>
              <a:rPr lang="sr-Latn-CS" sz="1600" b="1" i="1" smtClean="0"/>
              <a:t>Napomena:</a:t>
            </a:r>
            <a:r>
              <a:rPr lang="sr-Latn-CS" sz="1600" i="1" smtClean="0"/>
              <a:t> </a:t>
            </a:r>
            <a:r>
              <a:rPr lang="sr-Latn-CS" sz="1600" smtClean="0"/>
              <a:t>U ovom prim</a:t>
            </a:r>
            <a:r>
              <a:rPr lang="en-US" sz="1600" smtClean="0"/>
              <a:t>j</a:t>
            </a:r>
            <a:r>
              <a:rPr lang="sr-Latn-CS" sz="1600" smtClean="0"/>
              <a:t>eru je korišćena osobina da je </a:t>
            </a:r>
          </a:p>
          <a:p>
            <a:pPr eaLnBrk="1" hangingPunct="1">
              <a:buFontTx/>
              <a:buNone/>
            </a:pPr>
            <a:r>
              <a:rPr lang="sr-Latn-CS" sz="1600" smtClean="0"/>
              <a:t> </a:t>
            </a:r>
            <a:endParaRPr lang="sr-Latn-CS" sz="1400" smtClean="0"/>
          </a:p>
        </p:txBody>
      </p:sp>
      <p:graphicFrame>
        <p:nvGraphicFramePr>
          <p:cNvPr id="30723" name="Object 11"/>
          <p:cNvGraphicFramePr>
            <a:graphicFrameLocks noGrp="1" noChangeAspect="1"/>
          </p:cNvGraphicFramePr>
          <p:nvPr>
            <p:ph sz="half" idx="2"/>
          </p:nvPr>
        </p:nvGraphicFramePr>
        <p:xfrm>
          <a:off x="6300788" y="2762250"/>
          <a:ext cx="2174875" cy="866775"/>
        </p:xfrm>
        <a:graphic>
          <a:graphicData uri="http://schemas.openxmlformats.org/presentationml/2006/ole">
            <p:oleObj spid="_x0000_s30731" name="Equation" r:id="rId3" imgW="1371600" imgH="546100" progId="">
              <p:embed/>
            </p:oleObj>
          </a:graphicData>
        </a:graphic>
      </p:graphicFrame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4140200" y="1844675"/>
          <a:ext cx="1358900" cy="830263"/>
        </p:xfrm>
        <a:graphic>
          <a:graphicData uri="http://schemas.openxmlformats.org/presentationml/2006/ole">
            <p:oleObj spid="_x0000_s30732" name="Equation" r:id="rId4" imgW="761669" imgH="469696" progId="">
              <p:embed/>
            </p:oleObj>
          </a:graphicData>
        </a:graphic>
      </p:graphicFrame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33528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0728" name="Object 8"/>
          <p:cNvGraphicFramePr>
            <a:graphicFrameLocks noChangeAspect="1"/>
          </p:cNvGraphicFramePr>
          <p:nvPr/>
        </p:nvGraphicFramePr>
        <p:xfrm>
          <a:off x="990600" y="3505200"/>
          <a:ext cx="5368925" cy="1149350"/>
        </p:xfrm>
        <a:graphic>
          <a:graphicData uri="http://schemas.openxmlformats.org/presentationml/2006/ole">
            <p:oleObj spid="_x0000_s30733" name="Equation" r:id="rId5" imgW="3073400" imgH="660400" progId="">
              <p:embed/>
            </p:oleObj>
          </a:graphicData>
        </a:graphic>
      </p:graphicFrame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sr-Latn-CS" sz="1800" smtClean="0"/>
          </a:p>
          <a:p>
            <a:pPr eaLnBrk="1" hangingPunct="1">
              <a:buFontTx/>
              <a:buNone/>
            </a:pPr>
            <a:endParaRPr lang="sr-Latn-CS" sz="1800" smtClean="0"/>
          </a:p>
          <a:p>
            <a:pPr eaLnBrk="1" hangingPunct="1">
              <a:buFontTx/>
              <a:buNone/>
            </a:pPr>
            <a:r>
              <a:rPr lang="sr-Latn-CS" sz="1800" smtClean="0"/>
              <a:t> </a:t>
            </a:r>
            <a:r>
              <a:rPr lang="sr-Latn-CS" sz="1800" b="1" smtClean="0"/>
              <a:t>Prim</a:t>
            </a:r>
            <a:r>
              <a:rPr lang="en-US" sz="1800" b="1" smtClean="0"/>
              <a:t>j</a:t>
            </a:r>
            <a:r>
              <a:rPr lang="sr-Latn-CS" sz="1800" b="1" smtClean="0"/>
              <a:t>er 11:</a:t>
            </a:r>
          </a:p>
          <a:p>
            <a:pPr eaLnBrk="1" hangingPunct="1">
              <a:buFontTx/>
              <a:buNone/>
            </a:pPr>
            <a:r>
              <a:rPr lang="sr-Latn-CS" sz="1600" smtClean="0"/>
              <a:t> Naći graničnu vr</a:t>
            </a:r>
            <a:r>
              <a:rPr lang="en-US" sz="1600" smtClean="0"/>
              <a:t>ij</a:t>
            </a:r>
            <a:r>
              <a:rPr lang="sr-Latn-CS" sz="1600" smtClean="0"/>
              <a:t>ednost funkcije</a:t>
            </a:r>
            <a:endParaRPr lang="sr-Latn-CS" sz="2800" smtClean="0"/>
          </a:p>
          <a:p>
            <a:pPr eaLnBrk="1" hangingPunct="1">
              <a:buFontTx/>
              <a:buNone/>
            </a:pPr>
            <a:endParaRPr lang="sr-Latn-CS" sz="2800" smtClean="0"/>
          </a:p>
          <a:p>
            <a:pPr eaLnBrk="1" hangingPunct="1">
              <a:buFontTx/>
              <a:buNone/>
            </a:pPr>
            <a:r>
              <a:rPr lang="sr-Latn-CS" sz="1800" b="1" smtClean="0"/>
              <a:t>R</a:t>
            </a:r>
            <a:r>
              <a:rPr lang="en-US" sz="1800" b="1" smtClean="0"/>
              <a:t>j</a:t>
            </a:r>
            <a:r>
              <a:rPr lang="sr-Latn-CS" sz="1800" b="1" smtClean="0"/>
              <a:t>ešenje:</a:t>
            </a:r>
            <a:endParaRPr lang="en-US" sz="1800" b="1" smtClean="0"/>
          </a:p>
          <a:p>
            <a:pPr eaLnBrk="1" hangingPunct="1">
              <a:buFontTx/>
              <a:buNone/>
            </a:pPr>
            <a:endParaRPr lang="en-US" sz="1800" b="1" smtClean="0"/>
          </a:p>
          <a:p>
            <a:pPr eaLnBrk="1" hangingPunct="1">
              <a:buFontTx/>
              <a:buNone/>
            </a:pPr>
            <a:endParaRPr lang="en-US" sz="1800" b="1" smtClean="0"/>
          </a:p>
          <a:p>
            <a:pPr eaLnBrk="1" hangingPunct="1">
              <a:buFontTx/>
              <a:buNone/>
            </a:pPr>
            <a:endParaRPr lang="en-US" sz="1800" b="1" smtClean="0"/>
          </a:p>
          <a:p>
            <a:pPr eaLnBrk="1" hangingPunct="1">
              <a:buFontTx/>
              <a:buNone/>
            </a:pPr>
            <a:endParaRPr lang="en-US" sz="1800" b="1" smtClean="0"/>
          </a:p>
          <a:p>
            <a:pPr eaLnBrk="1" hangingPunct="1">
              <a:buFontTx/>
              <a:buNone/>
            </a:pPr>
            <a:r>
              <a:rPr lang="en-US" sz="1600" smtClean="0"/>
              <a:t>Dakle mo</a:t>
            </a:r>
            <a:r>
              <a:rPr lang="sr-Latn-CS" sz="1600" smtClean="0"/>
              <a:t>ž</a:t>
            </a:r>
            <a:r>
              <a:rPr lang="en-US" sz="1600" smtClean="0"/>
              <a:t>emo koristiti da je</a:t>
            </a:r>
            <a:endParaRPr lang="sr-Latn-CS" sz="1600" smtClean="0"/>
          </a:p>
          <a:p>
            <a:pPr eaLnBrk="1" hangingPunct="1">
              <a:buFontTx/>
              <a:buNone/>
            </a:pPr>
            <a:r>
              <a:rPr lang="sr-Latn-CS" sz="1600" smtClean="0"/>
              <a:t> </a:t>
            </a:r>
            <a:endParaRPr lang="sr-Latn-CS" sz="1400" smtClean="0"/>
          </a:p>
        </p:txBody>
      </p:sp>
      <p:graphicFrame>
        <p:nvGraphicFramePr>
          <p:cNvPr id="31747" name="Object 11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4067175" y="5229225"/>
          <a:ext cx="2103438" cy="741363"/>
        </p:xfrm>
        <a:graphic>
          <a:graphicData uri="http://schemas.openxmlformats.org/presentationml/2006/ole">
            <p:oleObj spid="_x0000_s31755" name="Equation" r:id="rId3" imgW="1333500" imgH="469900" progId="">
              <p:embed/>
            </p:oleObj>
          </a:graphicData>
        </a:graphic>
      </p:graphicFrame>
      <p:graphicFrame>
        <p:nvGraphicFramePr>
          <p:cNvPr id="31748" name="Object 4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427538" y="2276475"/>
          <a:ext cx="1279525" cy="739775"/>
        </p:xfrm>
        <a:graphic>
          <a:graphicData uri="http://schemas.openxmlformats.org/presentationml/2006/ole">
            <p:oleObj spid="_x0000_s31756" name="Equation" r:id="rId4" imgW="812447" imgH="469696" progId="">
              <p:embed/>
            </p:oleObj>
          </a:graphicData>
        </a:graphic>
      </p:graphicFrame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0" y="33575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33528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1754" name="Object 10"/>
          <p:cNvGraphicFramePr>
            <a:graphicFrameLocks noChangeAspect="1"/>
          </p:cNvGraphicFramePr>
          <p:nvPr/>
        </p:nvGraphicFramePr>
        <p:xfrm>
          <a:off x="990600" y="3962400"/>
          <a:ext cx="3979863" cy="823913"/>
        </p:xfrm>
        <a:graphic>
          <a:graphicData uri="http://schemas.openxmlformats.org/presentationml/2006/ole">
            <p:oleObj spid="_x0000_s31757" name="Equation" r:id="rId5" imgW="2260600" imgH="4699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sr-Latn-CS" sz="1800" smtClean="0"/>
          </a:p>
          <a:p>
            <a:pPr eaLnBrk="1" hangingPunct="1">
              <a:buFontTx/>
              <a:buNone/>
            </a:pPr>
            <a:endParaRPr lang="sr-Latn-CS" sz="1800" smtClean="0"/>
          </a:p>
          <a:p>
            <a:pPr eaLnBrk="1" hangingPunct="1">
              <a:buFontTx/>
              <a:buNone/>
            </a:pPr>
            <a:r>
              <a:rPr lang="sr-Latn-CS" sz="1800" smtClean="0"/>
              <a:t> </a:t>
            </a:r>
            <a:r>
              <a:rPr lang="sr-Latn-CS" sz="1800" b="1" smtClean="0"/>
              <a:t>Prim</a:t>
            </a:r>
            <a:r>
              <a:rPr lang="en-US" sz="1800" b="1" smtClean="0"/>
              <a:t>j</a:t>
            </a:r>
            <a:r>
              <a:rPr lang="sr-Latn-CS" sz="1800" b="1" smtClean="0"/>
              <a:t>er 12:</a:t>
            </a:r>
          </a:p>
          <a:p>
            <a:pPr eaLnBrk="1" hangingPunct="1">
              <a:buFontTx/>
              <a:buNone/>
            </a:pPr>
            <a:r>
              <a:rPr lang="sr-Latn-CS" sz="1600" smtClean="0"/>
              <a:t> Naći graničnu vr</a:t>
            </a:r>
            <a:r>
              <a:rPr lang="en-US" sz="1600" smtClean="0"/>
              <a:t>ij</a:t>
            </a:r>
            <a:r>
              <a:rPr lang="sr-Latn-CS" sz="1600" smtClean="0"/>
              <a:t>ednost funkcije</a:t>
            </a:r>
            <a:endParaRPr lang="sr-Latn-CS" sz="2800" smtClean="0"/>
          </a:p>
          <a:p>
            <a:pPr eaLnBrk="1" hangingPunct="1">
              <a:buFontTx/>
              <a:buNone/>
            </a:pPr>
            <a:endParaRPr lang="sr-Latn-CS" sz="2800" smtClean="0"/>
          </a:p>
          <a:p>
            <a:pPr eaLnBrk="1" hangingPunct="1">
              <a:buFontTx/>
              <a:buNone/>
            </a:pPr>
            <a:r>
              <a:rPr lang="sr-Latn-CS" sz="1800" b="1" smtClean="0"/>
              <a:t>R</a:t>
            </a:r>
            <a:r>
              <a:rPr lang="en-US" sz="1800" b="1" smtClean="0"/>
              <a:t>j</a:t>
            </a:r>
            <a:r>
              <a:rPr lang="sr-Latn-CS" sz="1800" b="1" smtClean="0"/>
              <a:t>ešenje:</a:t>
            </a:r>
          </a:p>
          <a:p>
            <a:pPr eaLnBrk="1" hangingPunct="1">
              <a:buFontTx/>
              <a:buNone/>
            </a:pPr>
            <a:r>
              <a:rPr lang="sr-Latn-CS" sz="1600" smtClean="0"/>
              <a:t> </a:t>
            </a:r>
            <a:endParaRPr lang="sr-Latn-CS" sz="1400" smtClean="0"/>
          </a:p>
        </p:txBody>
      </p:sp>
      <p:sp>
        <p:nvSpPr>
          <p:cNvPr id="32771" name="Rectangle 4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772" name="Rectangle 5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773" name="Rectangle 6"/>
          <p:cNvSpPr>
            <a:spLocks noChangeArrowheads="1"/>
          </p:cNvSpPr>
          <p:nvPr/>
        </p:nvSpPr>
        <p:spPr bwMode="auto">
          <a:xfrm>
            <a:off x="0" y="33575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774" name="Rectangle 7"/>
          <p:cNvSpPr>
            <a:spLocks noChangeArrowheads="1"/>
          </p:cNvSpPr>
          <p:nvPr/>
        </p:nvSpPr>
        <p:spPr bwMode="auto">
          <a:xfrm>
            <a:off x="0" y="33528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775" name="Rectangle 8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776" name="Rectangle 9"/>
          <p:cNvSpPr>
            <a:spLocks noChangeArrowheads="1"/>
          </p:cNvSpPr>
          <p:nvPr/>
        </p:nvSpPr>
        <p:spPr bwMode="auto">
          <a:xfrm>
            <a:off x="0" y="31670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2777" name="Object 10"/>
          <p:cNvGraphicFramePr>
            <a:graphicFrameLocks noChangeAspect="1"/>
          </p:cNvGraphicFramePr>
          <p:nvPr/>
        </p:nvGraphicFramePr>
        <p:xfrm>
          <a:off x="4602163" y="2133600"/>
          <a:ext cx="1471612" cy="823913"/>
        </p:xfrm>
        <a:graphic>
          <a:graphicData uri="http://schemas.openxmlformats.org/presentationml/2006/ole">
            <p:oleObj spid="_x0000_s32779" name="Equation" r:id="rId3" imgW="787400" imgH="520700" progId="">
              <p:embed/>
            </p:oleObj>
          </a:graphicData>
        </a:graphic>
      </p:graphicFrame>
      <p:sp>
        <p:nvSpPr>
          <p:cNvPr id="32778" name="Rectangle 11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sr-Latn-CS" sz="1800" smtClean="0"/>
          </a:p>
          <a:p>
            <a:pPr eaLnBrk="1" hangingPunct="1">
              <a:buFontTx/>
              <a:buNone/>
            </a:pPr>
            <a:endParaRPr lang="sr-Latn-CS" sz="1800" smtClean="0"/>
          </a:p>
          <a:p>
            <a:pPr eaLnBrk="1" hangingPunct="1">
              <a:buFontTx/>
              <a:buNone/>
            </a:pPr>
            <a:r>
              <a:rPr lang="sr-Latn-CS" sz="1800" smtClean="0"/>
              <a:t> </a:t>
            </a:r>
            <a:r>
              <a:rPr lang="sr-Latn-CS" sz="1800" b="1" smtClean="0"/>
              <a:t>Prim</a:t>
            </a:r>
            <a:r>
              <a:rPr lang="en-US" sz="1800" b="1" smtClean="0"/>
              <a:t>j</a:t>
            </a:r>
            <a:r>
              <a:rPr lang="sr-Latn-CS" sz="1800" b="1" smtClean="0"/>
              <a:t>er 12:</a:t>
            </a:r>
          </a:p>
          <a:p>
            <a:pPr eaLnBrk="1" hangingPunct="1">
              <a:buFontTx/>
              <a:buNone/>
            </a:pPr>
            <a:r>
              <a:rPr lang="sr-Latn-CS" sz="1600" smtClean="0"/>
              <a:t> Naći graničnu vr</a:t>
            </a:r>
            <a:r>
              <a:rPr lang="en-US" sz="1600" smtClean="0"/>
              <a:t>ij</a:t>
            </a:r>
            <a:r>
              <a:rPr lang="sr-Latn-CS" sz="1600" smtClean="0"/>
              <a:t>ednost funkcije</a:t>
            </a:r>
            <a:endParaRPr lang="sr-Latn-CS" sz="2800" smtClean="0"/>
          </a:p>
          <a:p>
            <a:pPr eaLnBrk="1" hangingPunct="1">
              <a:buFontTx/>
              <a:buNone/>
            </a:pPr>
            <a:endParaRPr lang="sr-Latn-CS" sz="2800" smtClean="0"/>
          </a:p>
          <a:p>
            <a:pPr eaLnBrk="1" hangingPunct="1">
              <a:buFontTx/>
              <a:buNone/>
            </a:pPr>
            <a:r>
              <a:rPr lang="sr-Latn-CS" sz="1800" b="1" smtClean="0"/>
              <a:t>R</a:t>
            </a:r>
            <a:r>
              <a:rPr lang="en-US" sz="1800" b="1" smtClean="0"/>
              <a:t>j</a:t>
            </a:r>
            <a:r>
              <a:rPr lang="sr-Latn-CS" sz="1800" b="1" smtClean="0"/>
              <a:t>ešenje:</a:t>
            </a:r>
          </a:p>
          <a:p>
            <a:pPr eaLnBrk="1" hangingPunct="1">
              <a:buFontTx/>
              <a:buNone/>
            </a:pPr>
            <a:r>
              <a:rPr lang="sr-Latn-CS" sz="1600" smtClean="0"/>
              <a:t> </a:t>
            </a:r>
            <a:endParaRPr lang="sr-Latn-CS" sz="1400" smtClean="0"/>
          </a:p>
        </p:txBody>
      </p:sp>
      <p:sp>
        <p:nvSpPr>
          <p:cNvPr id="33795" name="Rectangle 4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796" name="Rectangle 5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797" name="Rectangle 6"/>
          <p:cNvSpPr>
            <a:spLocks noChangeArrowheads="1"/>
          </p:cNvSpPr>
          <p:nvPr/>
        </p:nvSpPr>
        <p:spPr bwMode="auto">
          <a:xfrm>
            <a:off x="0" y="33575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798" name="Rectangle 7"/>
          <p:cNvSpPr>
            <a:spLocks noChangeArrowheads="1"/>
          </p:cNvSpPr>
          <p:nvPr/>
        </p:nvSpPr>
        <p:spPr bwMode="auto">
          <a:xfrm>
            <a:off x="0" y="33528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799" name="Rectangle 8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00" name="Rectangle 9"/>
          <p:cNvSpPr>
            <a:spLocks noChangeArrowheads="1"/>
          </p:cNvSpPr>
          <p:nvPr/>
        </p:nvSpPr>
        <p:spPr bwMode="auto">
          <a:xfrm>
            <a:off x="0" y="31670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3801" name="Object 10"/>
          <p:cNvGraphicFramePr>
            <a:graphicFrameLocks noChangeAspect="1"/>
          </p:cNvGraphicFramePr>
          <p:nvPr/>
        </p:nvGraphicFramePr>
        <p:xfrm>
          <a:off x="4602163" y="2060575"/>
          <a:ext cx="1471612" cy="823913"/>
        </p:xfrm>
        <a:graphic>
          <a:graphicData uri="http://schemas.openxmlformats.org/presentationml/2006/ole">
            <p:oleObj spid="_x0000_s33804" name="Equation" r:id="rId3" imgW="787400" imgH="520700" progId="">
              <p:embed/>
            </p:oleObj>
          </a:graphicData>
        </a:graphic>
      </p:graphicFrame>
      <p:sp>
        <p:nvSpPr>
          <p:cNvPr id="33802" name="Rectangle 11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3803" name="Object 12"/>
          <p:cNvGraphicFramePr>
            <a:graphicFrameLocks noChangeAspect="1"/>
          </p:cNvGraphicFramePr>
          <p:nvPr/>
        </p:nvGraphicFramePr>
        <p:xfrm>
          <a:off x="1149350" y="4191000"/>
          <a:ext cx="3700463" cy="1171575"/>
        </p:xfrm>
        <a:graphic>
          <a:graphicData uri="http://schemas.openxmlformats.org/presentationml/2006/ole">
            <p:oleObj spid="_x0000_s33805" name="Equation" r:id="rId4" imgW="2260600" imgH="7112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CS" sz="2800" i="1" smtClean="0"/>
              <a:t>ASIMPTOTE FUNKCIJE</a:t>
            </a:r>
            <a:endParaRPr lang="sr-Latn-CS" sz="2800" i="1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924800" cy="4525963"/>
          </a:xfrm>
        </p:spPr>
        <p:txBody>
          <a:bodyPr/>
          <a:lstStyle/>
          <a:p>
            <a:pPr eaLnBrk="1" hangingPunct="1"/>
            <a:endParaRPr lang="sr-Latn-CS" sz="1600" b="1" smtClean="0"/>
          </a:p>
          <a:p>
            <a:pPr eaLnBrk="1" hangingPunct="1"/>
            <a:r>
              <a:rPr lang="sr-Cyrl-CS" sz="1800" b="1" smtClean="0"/>
              <a:t>Vertikalna asimptota</a:t>
            </a:r>
            <a:r>
              <a:rPr lang="sr-Cyrl-CS" sz="1800" smtClean="0"/>
              <a:t>.</a:t>
            </a:r>
            <a:r>
              <a:rPr lang="sr-Cyrl-CS" sz="1600" smtClean="0"/>
              <a:t> </a:t>
            </a:r>
            <a:endParaRPr lang="sr-Latn-CS" sz="1600" smtClean="0"/>
          </a:p>
          <a:p>
            <a:pPr eaLnBrk="1" hangingPunct="1">
              <a:buFontTx/>
              <a:buNone/>
            </a:pPr>
            <a:r>
              <a:rPr lang="sr-Latn-CS" sz="1600" smtClean="0"/>
              <a:t>      </a:t>
            </a:r>
            <a:r>
              <a:rPr lang="sr-Cyrl-CS" sz="1600" smtClean="0"/>
              <a:t>Prava</a:t>
            </a:r>
            <a:r>
              <a:rPr lang="sr-Latn-CS" sz="1600" smtClean="0"/>
              <a:t>  </a:t>
            </a:r>
            <a:r>
              <a:rPr lang="sr-Latn-CS" sz="1600" i="1" smtClean="0"/>
              <a:t>x=a </a:t>
            </a:r>
            <a:r>
              <a:rPr lang="sr-Latn-CS" sz="1600" smtClean="0"/>
              <a:t>  </a:t>
            </a:r>
            <a:r>
              <a:rPr lang="sr-Cyrl-CS" sz="1600" smtClean="0"/>
              <a:t>je </a:t>
            </a:r>
            <a:r>
              <a:rPr lang="sr-Cyrl-CS" sz="1600" b="1" smtClean="0"/>
              <a:t>vertikalna asimptota </a:t>
            </a:r>
            <a:r>
              <a:rPr lang="sr-Cyrl-CS" sz="1600" smtClean="0"/>
              <a:t>funkcije </a:t>
            </a:r>
            <a:r>
              <a:rPr lang="sr-Latn-CS" sz="1600" i="1" smtClean="0"/>
              <a:t>y=f(x)</a:t>
            </a:r>
            <a:r>
              <a:rPr lang="sr-Latn-CS" sz="1600" smtClean="0"/>
              <a:t> </a:t>
            </a:r>
          </a:p>
          <a:p>
            <a:pPr eaLnBrk="1" hangingPunct="1">
              <a:buFontTx/>
              <a:buNone/>
            </a:pPr>
            <a:endParaRPr lang="sr-Latn-CS" sz="1600" smtClean="0"/>
          </a:p>
          <a:p>
            <a:pPr eaLnBrk="1" hangingPunct="1">
              <a:buFontTx/>
              <a:buNone/>
            </a:pPr>
            <a:r>
              <a:rPr lang="sr-Latn-CS" sz="1600" smtClean="0"/>
              <a:t>  	 </a:t>
            </a:r>
            <a:r>
              <a:rPr lang="sr-Cyrl-CS" sz="1600" smtClean="0"/>
              <a:t>ako je</a:t>
            </a:r>
            <a:endParaRPr lang="sr-Latn-CS" sz="1600" smtClean="0"/>
          </a:p>
          <a:p>
            <a:pPr eaLnBrk="1" hangingPunct="1">
              <a:buFontTx/>
              <a:buNone/>
            </a:pPr>
            <a:endParaRPr lang="sr-Latn-CS" sz="1600" smtClean="0"/>
          </a:p>
          <a:p>
            <a:pPr eaLnBrk="1" hangingPunct="1">
              <a:buFontTx/>
              <a:buNone/>
            </a:pPr>
            <a:r>
              <a:rPr lang="sr-Cyrl-CS" sz="1600" smtClean="0"/>
              <a:t> </a:t>
            </a:r>
            <a:r>
              <a:rPr lang="sr-Latn-CS" sz="1600" smtClean="0"/>
              <a:t> 	 Ako je                                 ili                             </a:t>
            </a:r>
            <a:r>
              <a:rPr lang="sr-Cyrl-CS" sz="1600" smtClean="0"/>
              <a:t>onda govorimo o </a:t>
            </a:r>
            <a:r>
              <a:rPr lang="sr-Cyrl-CS" sz="1600" b="1" smtClean="0"/>
              <a:t>desnoj</a:t>
            </a:r>
            <a:r>
              <a:rPr lang="sr-Cyrl-CS" sz="1600" smtClean="0"/>
              <a:t> ili </a:t>
            </a:r>
            <a:endParaRPr lang="sr-Latn-CS" sz="1600" smtClean="0"/>
          </a:p>
          <a:p>
            <a:pPr eaLnBrk="1" hangingPunct="1">
              <a:buFontTx/>
              <a:buNone/>
            </a:pPr>
            <a:r>
              <a:rPr lang="sr-Latn-CS" sz="1600" b="1" smtClean="0"/>
              <a:t>	</a:t>
            </a:r>
            <a:r>
              <a:rPr lang="sr-Cyrl-CS" sz="1600" b="1" smtClean="0"/>
              <a:t>l</a:t>
            </a:r>
            <a:r>
              <a:rPr lang="en-US" sz="1600" b="1" smtClean="0"/>
              <a:t>ij</a:t>
            </a:r>
            <a:r>
              <a:rPr lang="sr-Cyrl-CS" sz="1600" b="1" smtClean="0"/>
              <a:t>evoj vertikalnoj asimptoti.</a:t>
            </a:r>
            <a:r>
              <a:rPr lang="sr-Cyrl-CS" sz="2800" b="1" smtClean="0"/>
              <a:t> </a:t>
            </a:r>
            <a:endParaRPr lang="sr-Latn-CS" sz="2800" b="1" smtClean="0"/>
          </a:p>
          <a:p>
            <a:pPr eaLnBrk="1" hangingPunct="1"/>
            <a:endParaRPr lang="sr-Latn-CS" sz="2800" b="1" smtClean="0"/>
          </a:p>
        </p:txBody>
      </p:sp>
      <p:graphicFrame>
        <p:nvGraphicFramePr>
          <p:cNvPr id="34820" name="Object 14"/>
          <p:cNvGraphicFramePr>
            <a:graphicFrameLocks noGrp="1" noChangeAspect="1"/>
          </p:cNvGraphicFramePr>
          <p:nvPr>
            <p:ph sz="half" idx="2"/>
          </p:nvPr>
        </p:nvGraphicFramePr>
        <p:xfrm>
          <a:off x="4427538" y="4149725"/>
          <a:ext cx="3071812" cy="2211388"/>
        </p:xfrm>
        <a:graphic>
          <a:graphicData uri="http://schemas.openxmlformats.org/presentationml/2006/ole">
            <p:oleObj spid="_x0000_s34831" name="Visio" r:id="rId3" imgW="2057400" imgH="1481328" progId="">
              <p:embed/>
            </p:oleObj>
          </a:graphicData>
        </a:graphic>
      </p:graphicFrame>
      <p:sp>
        <p:nvSpPr>
          <p:cNvPr id="34821" name="Rectangle 4"/>
          <p:cNvSpPr>
            <a:spLocks noChangeArrowheads="1"/>
          </p:cNvSpPr>
          <p:nvPr/>
        </p:nvSpPr>
        <p:spPr bwMode="auto">
          <a:xfrm>
            <a:off x="0" y="33575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22" name="Rectangle 5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23" name="Rectangle 6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4824" name="Object 7"/>
          <p:cNvGraphicFramePr>
            <a:graphicFrameLocks noChangeAspect="1"/>
          </p:cNvGraphicFramePr>
          <p:nvPr/>
        </p:nvGraphicFramePr>
        <p:xfrm>
          <a:off x="1905000" y="2667000"/>
          <a:ext cx="1571625" cy="493713"/>
        </p:xfrm>
        <a:graphic>
          <a:graphicData uri="http://schemas.openxmlformats.org/presentationml/2006/ole">
            <p:oleObj spid="_x0000_s34832" r:id="rId4" imgW="939392" imgH="291973" progId="">
              <p:embed/>
            </p:oleObj>
          </a:graphicData>
        </a:graphic>
      </p:graphicFrame>
      <p:sp>
        <p:nvSpPr>
          <p:cNvPr id="34825" name="Rectangle 8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4826" name="Object 9"/>
          <p:cNvGraphicFramePr>
            <a:graphicFrameLocks noChangeAspect="1"/>
          </p:cNvGraphicFramePr>
          <p:nvPr/>
        </p:nvGraphicFramePr>
        <p:xfrm>
          <a:off x="1752600" y="3352800"/>
          <a:ext cx="1447800" cy="434975"/>
        </p:xfrm>
        <a:graphic>
          <a:graphicData uri="http://schemas.openxmlformats.org/presentationml/2006/ole">
            <p:oleObj spid="_x0000_s34833" r:id="rId5" imgW="977476" imgH="291973" progId="">
              <p:embed/>
            </p:oleObj>
          </a:graphicData>
        </a:graphic>
      </p:graphicFrame>
      <p:graphicFrame>
        <p:nvGraphicFramePr>
          <p:cNvPr id="34827" name="Object 10"/>
          <p:cNvGraphicFramePr>
            <a:graphicFrameLocks noChangeAspect="1"/>
          </p:cNvGraphicFramePr>
          <p:nvPr/>
        </p:nvGraphicFramePr>
        <p:xfrm>
          <a:off x="4152900" y="3300413"/>
          <a:ext cx="1447800" cy="434975"/>
        </p:xfrm>
        <a:graphic>
          <a:graphicData uri="http://schemas.openxmlformats.org/presentationml/2006/ole">
            <p:oleObj spid="_x0000_s34834" r:id="rId6" imgW="977476" imgH="291973" progId="">
              <p:embed/>
            </p:oleObj>
          </a:graphicData>
        </a:graphic>
      </p:graphicFrame>
      <p:sp>
        <p:nvSpPr>
          <p:cNvPr id="34828" name="Rectangle 11"/>
          <p:cNvSpPr>
            <a:spLocks noChangeArrowheads="1"/>
          </p:cNvSpPr>
          <p:nvPr/>
        </p:nvSpPr>
        <p:spPr bwMode="auto">
          <a:xfrm>
            <a:off x="0" y="33528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29" name="Rectangle 12"/>
          <p:cNvSpPr>
            <a:spLocks noChangeArrowheads="1"/>
          </p:cNvSpPr>
          <p:nvPr/>
        </p:nvSpPr>
        <p:spPr bwMode="auto">
          <a:xfrm>
            <a:off x="304800" y="3581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30" name="Rectangle 13"/>
          <p:cNvSpPr>
            <a:spLocks noChangeArrowheads="1"/>
          </p:cNvSpPr>
          <p:nvPr/>
        </p:nvSpPr>
        <p:spPr bwMode="auto">
          <a:xfrm>
            <a:off x="228600" y="3505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CS" sz="2800" i="1" smtClean="0"/>
              <a:t>ASIMPTOTE FUNKCIJE</a:t>
            </a:r>
            <a:endParaRPr lang="sr-Latn-CS" sz="2800" i="1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772400" cy="45259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sr-Latn-CS" sz="1600" b="1" smtClean="0"/>
          </a:p>
          <a:p>
            <a:pPr eaLnBrk="1" hangingPunct="1">
              <a:buFontTx/>
              <a:buNone/>
            </a:pPr>
            <a:r>
              <a:rPr lang="sr-Cyrl-CS" sz="1600" b="1" smtClean="0"/>
              <a:t> </a:t>
            </a:r>
            <a:r>
              <a:rPr lang="en-US" sz="1600" b="1" smtClean="0"/>
              <a:t>Kosa</a:t>
            </a:r>
            <a:r>
              <a:rPr lang="sr-Cyrl-CS" sz="1600" b="1" smtClean="0"/>
              <a:t> asimptota.</a:t>
            </a:r>
            <a:endParaRPr lang="sr-Latn-CS" sz="1600" b="1" smtClean="0"/>
          </a:p>
          <a:p>
            <a:pPr eaLnBrk="1" hangingPunct="1">
              <a:buFontTx/>
              <a:buNone/>
            </a:pPr>
            <a:r>
              <a:rPr lang="sr-Cyrl-CS" sz="1400" b="1" smtClean="0"/>
              <a:t>Prava</a:t>
            </a:r>
            <a:r>
              <a:rPr lang="sr-Latn-CS" sz="1400" b="1" smtClean="0"/>
              <a:t>   </a:t>
            </a:r>
            <a:r>
              <a:rPr lang="sr-Latn-CS" sz="1400" i="1" smtClean="0"/>
              <a:t>y=</a:t>
            </a:r>
            <a:r>
              <a:rPr lang="en-US" sz="1400" i="1" smtClean="0"/>
              <a:t>kn+n</a:t>
            </a:r>
            <a:r>
              <a:rPr lang="sr-Latn-CS" sz="1400" b="1" smtClean="0"/>
              <a:t>   </a:t>
            </a:r>
            <a:r>
              <a:rPr lang="sr-Cyrl-CS" sz="1400" smtClean="0"/>
              <a:t>je </a:t>
            </a:r>
            <a:r>
              <a:rPr lang="en-US" sz="1400" b="1" smtClean="0"/>
              <a:t>kosa</a:t>
            </a:r>
            <a:r>
              <a:rPr lang="sr-Cyrl-CS" sz="1400" b="1" smtClean="0"/>
              <a:t> asimptota</a:t>
            </a:r>
            <a:r>
              <a:rPr lang="sr-Latn-CS" sz="1400" smtClean="0"/>
              <a:t> </a:t>
            </a:r>
            <a:r>
              <a:rPr lang="sr-Cyrl-CS" sz="1400" smtClean="0"/>
              <a:t>funkcije</a:t>
            </a:r>
            <a:r>
              <a:rPr lang="sr-Latn-CS" sz="1400" smtClean="0"/>
              <a:t>  </a:t>
            </a:r>
            <a:r>
              <a:rPr lang="sr-Latn-CS" sz="1400" i="1" smtClean="0"/>
              <a:t>y=f(x)</a:t>
            </a:r>
            <a:r>
              <a:rPr lang="sr-Latn-CS" sz="1400" smtClean="0"/>
              <a:t>    ako je</a:t>
            </a:r>
            <a:r>
              <a:rPr lang="sr-Cyrl-CS" sz="2800" smtClean="0"/>
              <a:t> </a:t>
            </a:r>
            <a:endParaRPr lang="sr-Latn-CS" sz="2800" smtClean="0"/>
          </a:p>
        </p:txBody>
      </p:sp>
      <p:graphicFrame>
        <p:nvGraphicFramePr>
          <p:cNvPr id="35844" name="Object 12"/>
          <p:cNvGraphicFramePr>
            <a:graphicFrameLocks noGrp="1" noChangeAspect="1"/>
          </p:cNvGraphicFramePr>
          <p:nvPr>
            <p:ph sz="half" idx="2"/>
          </p:nvPr>
        </p:nvGraphicFramePr>
        <p:xfrm>
          <a:off x="2209800" y="3733800"/>
          <a:ext cx="3198813" cy="2303463"/>
        </p:xfrm>
        <a:graphic>
          <a:graphicData uri="http://schemas.openxmlformats.org/presentationml/2006/ole">
            <p:oleObj spid="_x0000_s35853" name="Visio" r:id="rId3" imgW="2057400" imgH="1481328" progId="">
              <p:embed/>
            </p:oleObj>
          </a:graphicData>
        </a:graphic>
      </p:graphicFrame>
      <p:sp>
        <p:nvSpPr>
          <p:cNvPr id="35845" name="Rectangle 4"/>
          <p:cNvSpPr>
            <a:spLocks noChangeArrowheads="1"/>
          </p:cNvSpPr>
          <p:nvPr/>
        </p:nvSpPr>
        <p:spPr bwMode="auto">
          <a:xfrm>
            <a:off x="0" y="33575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46" name="Rectangle 5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47" name="Rectangle 6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48" name="Rectangle 7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49" name="Rectangle 8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50" name="Rectangle 9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51" name="Rectangle 10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5852" name="Object 11"/>
          <p:cNvGraphicFramePr>
            <a:graphicFrameLocks noChangeAspect="1"/>
          </p:cNvGraphicFramePr>
          <p:nvPr/>
        </p:nvGraphicFramePr>
        <p:xfrm>
          <a:off x="1835150" y="2852738"/>
          <a:ext cx="3871913" cy="735012"/>
        </p:xfrm>
        <a:graphic>
          <a:graphicData uri="http://schemas.openxmlformats.org/presentationml/2006/ole">
            <p:oleObj spid="_x0000_s35854" name="Equation" r:id="rId4" imgW="2235200" imgH="4191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000" b="1" smtClean="0"/>
              <a:t>Primjer</a:t>
            </a:r>
            <a:r>
              <a:rPr lang="sr-Latn-CS" sz="2000" b="1" smtClean="0"/>
              <a:t> 13</a:t>
            </a:r>
            <a:r>
              <a:rPr lang="en-US" sz="2000" smtClean="0"/>
              <a:t>: </a:t>
            </a:r>
          </a:p>
          <a:p>
            <a:pPr eaLnBrk="1" hangingPunct="1">
              <a:buFontTx/>
              <a:buNone/>
            </a:pPr>
            <a:r>
              <a:rPr lang="en-US" sz="1600" smtClean="0"/>
              <a:t> Odrediti asimptote funkcije</a:t>
            </a:r>
            <a:r>
              <a:rPr lang="sr-Latn-CS" sz="1600" smtClean="0"/>
              <a:t> </a:t>
            </a:r>
          </a:p>
          <a:p>
            <a:pPr eaLnBrk="1" hangingPunct="1">
              <a:buFontTx/>
              <a:buNone/>
            </a:pPr>
            <a:endParaRPr lang="sr-Latn-CS" sz="1600" smtClean="0"/>
          </a:p>
          <a:p>
            <a:pPr eaLnBrk="1" hangingPunct="1">
              <a:buFontTx/>
              <a:buNone/>
            </a:pPr>
            <a:r>
              <a:rPr lang="sr-Latn-CS" sz="1800" b="1" smtClean="0"/>
              <a:t>R</a:t>
            </a:r>
            <a:r>
              <a:rPr lang="en-US" sz="1800" b="1" smtClean="0"/>
              <a:t>j</a:t>
            </a:r>
            <a:r>
              <a:rPr lang="sr-Latn-CS" sz="1800" b="1" smtClean="0"/>
              <a:t>ešenje:</a:t>
            </a:r>
            <a:endParaRPr lang="en-US" sz="1800" b="1" smtClean="0"/>
          </a:p>
          <a:p>
            <a:pPr eaLnBrk="1" hangingPunct="1">
              <a:buFontTx/>
              <a:buNone/>
            </a:pPr>
            <a:endParaRPr lang="en-US" sz="1600" smtClean="0"/>
          </a:p>
        </p:txBody>
      </p:sp>
      <p:sp>
        <p:nvSpPr>
          <p:cNvPr id="3686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6868" name="Object 5"/>
          <p:cNvGraphicFramePr>
            <a:graphicFrameLocks noChangeAspect="1"/>
          </p:cNvGraphicFramePr>
          <p:nvPr/>
        </p:nvGraphicFramePr>
        <p:xfrm>
          <a:off x="4140200" y="1628775"/>
          <a:ext cx="1425575" cy="693738"/>
        </p:xfrm>
        <a:graphic>
          <a:graphicData uri="http://schemas.openxmlformats.org/presentationml/2006/ole">
            <p:oleObj spid="_x0000_s36871" name="Equation" r:id="rId3" imgW="799753" imgH="393529" progId="">
              <p:embed/>
            </p:oleObj>
          </a:graphicData>
        </a:graphic>
      </p:graphicFrame>
      <p:sp>
        <p:nvSpPr>
          <p:cNvPr id="3686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87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000" b="1" dirty="0" err="1" smtClean="0"/>
              <a:t>Primjer</a:t>
            </a:r>
            <a:r>
              <a:rPr lang="sr-Latn-CS" sz="2000" b="1" dirty="0" smtClean="0"/>
              <a:t> 13</a:t>
            </a:r>
            <a:r>
              <a:rPr lang="en-US" sz="2000" dirty="0" smtClean="0"/>
              <a:t>: 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1600" dirty="0" smtClean="0"/>
              <a:t> </a:t>
            </a:r>
            <a:r>
              <a:rPr lang="en-US" sz="1600" dirty="0" err="1" smtClean="0"/>
              <a:t>Odrediti</a:t>
            </a:r>
            <a:r>
              <a:rPr lang="en-US" sz="1600" dirty="0" smtClean="0"/>
              <a:t> </a:t>
            </a:r>
            <a:r>
              <a:rPr lang="en-US" sz="1600" dirty="0" err="1" smtClean="0"/>
              <a:t>asimptote</a:t>
            </a:r>
            <a:r>
              <a:rPr lang="en-US" sz="1600" dirty="0" smtClean="0"/>
              <a:t> </a:t>
            </a:r>
            <a:r>
              <a:rPr lang="en-US" sz="1600" dirty="0" err="1" smtClean="0"/>
              <a:t>funkcije</a:t>
            </a:r>
            <a:r>
              <a:rPr lang="sr-Latn-CS" sz="1600" dirty="0" smtClean="0"/>
              <a:t> 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endParaRPr lang="sr-Latn-CS" sz="1600" dirty="0" smtClean="0"/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sr-Latn-CS" sz="1800" b="1" dirty="0" smtClean="0"/>
              <a:t>R</a:t>
            </a:r>
            <a:r>
              <a:rPr lang="en-US" sz="1800" b="1" dirty="0" smtClean="0"/>
              <a:t>j</a:t>
            </a:r>
            <a:r>
              <a:rPr lang="sr-Latn-CS" sz="1800" b="1" dirty="0" smtClean="0"/>
              <a:t>ešenje:</a:t>
            </a:r>
            <a:endParaRPr lang="en-US" sz="1800" b="1" dirty="0" smtClean="0"/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sr-Cyrl-CS" sz="1600" dirty="0" smtClean="0"/>
              <a:t>Kako funkcija ima prekid za</a:t>
            </a:r>
            <a:r>
              <a:rPr lang="sr-Latn-CS" sz="1600" dirty="0" smtClean="0"/>
              <a:t> </a:t>
            </a:r>
            <a:r>
              <a:rPr lang="sr-Latn-CS" sz="1600" i="1" dirty="0" smtClean="0"/>
              <a:t>x= 1</a:t>
            </a:r>
            <a:r>
              <a:rPr lang="sr-Cyrl-CS" sz="1600" dirty="0" smtClean="0"/>
              <a:t>, t</a:t>
            </a:r>
            <a:r>
              <a:rPr lang="sr-Latn-CS" sz="1600" dirty="0" smtClean="0"/>
              <a:t>a</a:t>
            </a:r>
            <a:r>
              <a:rPr lang="sr-Cyrl-CS" sz="1600" dirty="0" smtClean="0"/>
              <a:t> prav</a:t>
            </a:r>
            <a:r>
              <a:rPr lang="sr-Latn-CS" sz="1600" dirty="0" smtClean="0"/>
              <a:t>a</a:t>
            </a:r>
            <a:r>
              <a:rPr lang="sr-Cyrl-CS" sz="1600" dirty="0" smtClean="0"/>
              <a:t> mo</a:t>
            </a:r>
            <a:r>
              <a:rPr lang="sr-Latn-CS" sz="1600" dirty="0" smtClean="0"/>
              <a:t>že</a:t>
            </a:r>
            <a:r>
              <a:rPr lang="sr-Cyrl-CS" sz="1600" dirty="0" smtClean="0"/>
              <a:t> da bud</a:t>
            </a:r>
            <a:r>
              <a:rPr lang="sr-Latn-CS" sz="1600" dirty="0" smtClean="0"/>
              <a:t>e</a:t>
            </a:r>
            <a:r>
              <a:rPr lang="sr-Cyrl-CS" sz="1600" dirty="0" smtClean="0"/>
              <a:t> v</a:t>
            </a:r>
            <a:r>
              <a:rPr lang="en-US" sz="1600" dirty="0" err="1" smtClean="0"/>
              <a:t>ertikaln</a:t>
            </a:r>
            <a:r>
              <a:rPr lang="sr-Latn-CS" sz="1600" dirty="0" smtClean="0"/>
              <a:t>a</a:t>
            </a:r>
            <a:r>
              <a:rPr lang="en-US" sz="1600" dirty="0" smtClean="0"/>
              <a:t> </a:t>
            </a:r>
            <a:r>
              <a:rPr lang="en-US" sz="1600" dirty="0" err="1" smtClean="0"/>
              <a:t>asimptot</a:t>
            </a:r>
            <a:r>
              <a:rPr lang="sr-Latn-CS" sz="1600" dirty="0" smtClean="0"/>
              <a:t>a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sr-Cyrl-CS" sz="1600" dirty="0" smtClean="0"/>
              <a:t>funkcije.</a:t>
            </a:r>
            <a:r>
              <a:rPr lang="sr-Latn-CS" sz="1600" dirty="0" smtClean="0"/>
              <a:t> 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sr-Cyrl-CS" sz="1600" dirty="0" smtClean="0"/>
              <a:t>Kako je</a:t>
            </a:r>
            <a:endParaRPr lang="sr-Latn-CS" sz="1600" dirty="0" smtClean="0"/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endParaRPr lang="sr-Latn-CS" sz="1600" dirty="0" smtClean="0"/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endParaRPr lang="sr-Latn-CS" sz="1600" dirty="0" smtClean="0"/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endParaRPr lang="sr-Latn-CS" sz="1600" dirty="0" smtClean="0"/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sr-Latn-CS" sz="1600" dirty="0" smtClean="0"/>
              <a:t>F</a:t>
            </a:r>
            <a:r>
              <a:rPr lang="sr-Cyrl-CS" sz="1600" dirty="0" smtClean="0"/>
              <a:t>unkcija</a:t>
            </a:r>
            <a:r>
              <a:rPr lang="sr-Latn-CS" sz="1600" dirty="0" smtClean="0"/>
              <a:t> </a:t>
            </a:r>
            <a:r>
              <a:rPr lang="sr-Cyrl-CS" sz="1600" dirty="0" smtClean="0"/>
              <a:t>ima </a:t>
            </a:r>
            <a:r>
              <a:rPr lang="sr-Latn-CS" sz="1600" dirty="0" smtClean="0"/>
              <a:t>jednu</a:t>
            </a:r>
            <a:r>
              <a:rPr lang="sr-Cyrl-CS" sz="1600" dirty="0" smtClean="0"/>
              <a:t> vertikaln</a:t>
            </a:r>
            <a:r>
              <a:rPr lang="sr-Latn-CS" sz="1600" dirty="0" smtClean="0"/>
              <a:t>u</a:t>
            </a:r>
            <a:r>
              <a:rPr lang="sr-Cyrl-CS" sz="1600" dirty="0" smtClean="0"/>
              <a:t> asimptot</a:t>
            </a:r>
            <a:r>
              <a:rPr lang="sr-Latn-CS" sz="1600" dirty="0" smtClean="0"/>
              <a:t>u, pravu x=1.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endParaRPr lang="sr-Cyrl-CS" sz="1600" dirty="0" smtClean="0"/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sr-Cyrl-CS" sz="1600" dirty="0" smtClean="0"/>
              <a:t> Pošto je </a:t>
            </a:r>
            <a:r>
              <a:rPr lang="sr-Latn-CS" sz="1600" dirty="0" smtClean="0"/>
              <a:t>                               </a:t>
            </a:r>
            <a:r>
              <a:rPr lang="sr-Cyrl-CS" sz="1600" dirty="0" smtClean="0"/>
              <a:t>, funkcija ima h</a:t>
            </a:r>
            <a:r>
              <a:rPr lang="en-US" sz="1600" dirty="0" err="1" smtClean="0"/>
              <a:t>orizontalnu</a:t>
            </a:r>
            <a:r>
              <a:rPr lang="en-US" sz="1600" dirty="0" smtClean="0"/>
              <a:t> </a:t>
            </a:r>
            <a:r>
              <a:rPr lang="en-US" sz="1600" dirty="0" err="1" smtClean="0"/>
              <a:t>asimptotu</a:t>
            </a:r>
            <a:r>
              <a:rPr lang="en-US" sz="1600" dirty="0" smtClean="0"/>
              <a:t>, </a:t>
            </a:r>
            <a:endParaRPr lang="sr-Latn-CS" sz="1600" dirty="0" smtClean="0"/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endParaRPr lang="en-US" sz="1600" dirty="0" smtClean="0"/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sr-Latn-CS" sz="1600" dirty="0" smtClean="0"/>
              <a:t>x</a:t>
            </a:r>
            <a:r>
              <a:rPr lang="sr-Cyrl-CS" sz="1600" dirty="0" smtClean="0"/>
              <a:t> - osu, tj pravu </a:t>
            </a:r>
            <a:r>
              <a:rPr lang="sr-Latn-CS" sz="1600" dirty="0" smtClean="0"/>
              <a:t>y=0.</a:t>
            </a:r>
            <a:endParaRPr lang="en-US" sz="1600" dirty="0" smtClean="0"/>
          </a:p>
        </p:txBody>
      </p:sp>
      <p:sp>
        <p:nvSpPr>
          <p:cNvPr id="3789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7892" name="Object 5"/>
          <p:cNvGraphicFramePr>
            <a:graphicFrameLocks noChangeAspect="1"/>
          </p:cNvGraphicFramePr>
          <p:nvPr/>
        </p:nvGraphicFramePr>
        <p:xfrm>
          <a:off x="3402013" y="1828800"/>
          <a:ext cx="1425575" cy="693738"/>
        </p:xfrm>
        <a:graphic>
          <a:graphicData uri="http://schemas.openxmlformats.org/presentationml/2006/ole">
            <p:oleObj spid="_x0000_s37897" name="Equation" r:id="rId3" imgW="799753" imgH="393529" progId="">
              <p:embed/>
            </p:oleObj>
          </a:graphicData>
        </a:graphic>
      </p:graphicFrame>
      <p:sp>
        <p:nvSpPr>
          <p:cNvPr id="3789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7894" name="Object 7"/>
          <p:cNvGraphicFramePr>
            <a:graphicFrameLocks noChangeAspect="1"/>
          </p:cNvGraphicFramePr>
          <p:nvPr/>
        </p:nvGraphicFramePr>
        <p:xfrm>
          <a:off x="838200" y="3657600"/>
          <a:ext cx="6188075" cy="666750"/>
        </p:xfrm>
        <a:graphic>
          <a:graphicData uri="http://schemas.openxmlformats.org/presentationml/2006/ole">
            <p:oleObj spid="_x0000_s37898" name="Equation" r:id="rId4" imgW="3632200" imgH="393700" progId="">
              <p:embed/>
            </p:oleObj>
          </a:graphicData>
        </a:graphic>
      </p:graphicFrame>
      <p:sp>
        <p:nvSpPr>
          <p:cNvPr id="3789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7896" name="Object 9"/>
          <p:cNvGraphicFramePr>
            <a:graphicFrameLocks noChangeAspect="1"/>
          </p:cNvGraphicFramePr>
          <p:nvPr/>
        </p:nvGraphicFramePr>
        <p:xfrm>
          <a:off x="1692275" y="4581525"/>
          <a:ext cx="1417638" cy="668338"/>
        </p:xfrm>
        <a:graphic>
          <a:graphicData uri="http://schemas.openxmlformats.org/presentationml/2006/ole">
            <p:oleObj spid="_x0000_s37899" name="Equation" r:id="rId5" imgW="825500" imgH="3937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772400" cy="4525963"/>
          </a:xfrm>
        </p:spPr>
        <p:txBody>
          <a:bodyPr/>
          <a:lstStyle/>
          <a:p>
            <a:pPr eaLnBrk="1" hangingPunct="1"/>
            <a:endParaRPr lang="sr-Latn-CS" sz="2800" smtClean="0"/>
          </a:p>
          <a:p>
            <a:pPr eaLnBrk="1" hangingPunct="1"/>
            <a:endParaRPr lang="sr-Latn-CS" sz="2800" smtClean="0"/>
          </a:p>
          <a:p>
            <a:pPr eaLnBrk="1" hangingPunct="1"/>
            <a:endParaRPr lang="sr-Latn-CS" sz="2800" smtClean="0"/>
          </a:p>
          <a:p>
            <a:pPr eaLnBrk="1" hangingPunct="1"/>
            <a:endParaRPr lang="sr-Latn-CS" sz="2800" smtClean="0"/>
          </a:p>
          <a:p>
            <a:pPr eaLnBrk="1" hangingPunct="1">
              <a:buFontTx/>
              <a:buNone/>
            </a:pPr>
            <a:endParaRPr lang="sr-Latn-CS" sz="1400" smtClean="0"/>
          </a:p>
          <a:p>
            <a:pPr eaLnBrk="1" hangingPunct="1">
              <a:buFontTx/>
              <a:buNone/>
            </a:pPr>
            <a:endParaRPr lang="sr-Latn-CS" sz="1400" smtClean="0"/>
          </a:p>
          <a:p>
            <a:pPr eaLnBrk="1" hangingPunct="1">
              <a:buFontTx/>
              <a:buNone/>
            </a:pPr>
            <a:r>
              <a:rPr lang="sr-Latn-CS" sz="1600" smtClean="0"/>
              <a:t>Sa slike vidimo, da kada se približavamo nuli sa l</a:t>
            </a:r>
            <a:r>
              <a:rPr lang="en-US" sz="1600" smtClean="0"/>
              <a:t>ij</a:t>
            </a:r>
            <a:r>
              <a:rPr lang="sr-Latn-CS" sz="1600" smtClean="0"/>
              <a:t>eve stane funkcija teži u minus </a:t>
            </a:r>
          </a:p>
          <a:p>
            <a:pPr eaLnBrk="1" hangingPunct="1">
              <a:buFontTx/>
              <a:buNone/>
            </a:pPr>
            <a:r>
              <a:rPr lang="sr-Latn-CS" sz="1600" smtClean="0"/>
              <a:t>beskonačno, a kada se približavamo sa desne strane funkcija teži u plus </a:t>
            </a:r>
          </a:p>
          <a:p>
            <a:pPr eaLnBrk="1" hangingPunct="1">
              <a:buFontTx/>
              <a:buNone/>
            </a:pPr>
            <a:r>
              <a:rPr lang="sr-Latn-CS" sz="1600" smtClean="0"/>
              <a:t>beskonačno.</a:t>
            </a:r>
          </a:p>
          <a:p>
            <a:pPr eaLnBrk="1" hangingPunct="1">
              <a:buFontTx/>
              <a:buNone/>
            </a:pPr>
            <a:r>
              <a:rPr lang="sr-Latn-CS" sz="1600" smtClean="0"/>
              <a:t>Sa druge strane, kada se promenljiva x u beskonačno uvećava, ili smanjuje, funkcija </a:t>
            </a:r>
          </a:p>
          <a:p>
            <a:pPr eaLnBrk="1" hangingPunct="1">
              <a:buFontTx/>
              <a:buNone/>
            </a:pPr>
            <a:r>
              <a:rPr lang="sr-Latn-CS" sz="1600" smtClean="0"/>
              <a:t>teži nuli</a:t>
            </a:r>
            <a:r>
              <a:rPr lang="sr-Latn-CS" sz="1200" smtClean="0"/>
              <a:t>.</a:t>
            </a:r>
            <a:endParaRPr lang="en-US" sz="1200" smtClean="0"/>
          </a:p>
        </p:txBody>
      </p:sp>
      <p:graphicFrame>
        <p:nvGraphicFramePr>
          <p:cNvPr id="11267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2667000" y="1676400"/>
          <a:ext cx="3325813" cy="2393950"/>
        </p:xfrm>
        <a:graphic>
          <a:graphicData uri="http://schemas.openxmlformats.org/presentationml/2006/ole">
            <p:oleObj spid="_x0000_s11268" name="Visio" r:id="rId3" imgW="2057400" imgH="1481328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8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000" b="1" dirty="0" err="1" smtClean="0"/>
              <a:t>Primjer</a:t>
            </a:r>
            <a:r>
              <a:rPr lang="sr-Latn-CS" sz="2000" b="1" dirty="0" smtClean="0"/>
              <a:t> 14</a:t>
            </a:r>
            <a:r>
              <a:rPr lang="en-US" sz="2000" dirty="0" smtClean="0"/>
              <a:t>: 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1600" dirty="0" smtClean="0"/>
              <a:t> </a:t>
            </a:r>
            <a:r>
              <a:rPr lang="en-US" sz="1600" dirty="0" err="1" smtClean="0"/>
              <a:t>Odrediti</a:t>
            </a:r>
            <a:r>
              <a:rPr lang="en-US" sz="1600" dirty="0" smtClean="0"/>
              <a:t> </a:t>
            </a:r>
            <a:r>
              <a:rPr lang="en-US" sz="1600" dirty="0" err="1" smtClean="0"/>
              <a:t>asimptote</a:t>
            </a:r>
            <a:r>
              <a:rPr lang="en-US" sz="1600" dirty="0" smtClean="0"/>
              <a:t> </a:t>
            </a:r>
            <a:r>
              <a:rPr lang="en-US" sz="1600" dirty="0" err="1" smtClean="0"/>
              <a:t>funkcije</a:t>
            </a:r>
            <a:r>
              <a:rPr lang="sr-Latn-CS" sz="1600" dirty="0" smtClean="0"/>
              <a:t> 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sr-Latn-CS" sz="1800" b="1" dirty="0" smtClean="0"/>
              <a:t>R</a:t>
            </a:r>
            <a:r>
              <a:rPr lang="en-US" sz="1800" b="1" dirty="0" smtClean="0"/>
              <a:t>j</a:t>
            </a:r>
            <a:r>
              <a:rPr lang="sr-Latn-CS" sz="1800" b="1" dirty="0" smtClean="0"/>
              <a:t>ešenje:</a:t>
            </a:r>
            <a:endParaRPr lang="en-US" sz="1800" b="1" dirty="0" smtClean="0"/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sr-Cyrl-CS" sz="1600" dirty="0" smtClean="0"/>
              <a:t>Kako funkcija ima prekide za </a:t>
            </a:r>
            <a:r>
              <a:rPr lang="sr-Latn-CS" sz="1600" i="1" dirty="0" smtClean="0"/>
              <a:t>x=-1</a:t>
            </a:r>
            <a:r>
              <a:rPr lang="sr-Latn-CS" sz="1600" dirty="0" smtClean="0"/>
              <a:t> i </a:t>
            </a:r>
            <a:r>
              <a:rPr lang="sr-Latn-CS" sz="1600" i="1" dirty="0" smtClean="0"/>
              <a:t>x= 1</a:t>
            </a:r>
            <a:r>
              <a:rPr lang="sr-Cyrl-CS" sz="1600" dirty="0" smtClean="0"/>
              <a:t>, te prave mogu da budu v</a:t>
            </a:r>
            <a:r>
              <a:rPr lang="en-US" sz="1600" dirty="0" err="1" smtClean="0"/>
              <a:t>ertikalne</a:t>
            </a:r>
            <a:r>
              <a:rPr lang="en-US" sz="1600" dirty="0" smtClean="0"/>
              <a:t> </a:t>
            </a:r>
            <a:r>
              <a:rPr lang="en-US" sz="1600" dirty="0" err="1" smtClean="0"/>
              <a:t>asimptote</a:t>
            </a:r>
            <a:endParaRPr lang="sr-Latn-CS" sz="1600" dirty="0" smtClean="0"/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sr-Cyrl-CS" sz="1600" dirty="0" smtClean="0"/>
              <a:t>funkcije.</a:t>
            </a:r>
            <a:r>
              <a:rPr lang="sr-Latn-CS" sz="1600" dirty="0" smtClean="0"/>
              <a:t> 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sr-Cyrl-CS" sz="1600" dirty="0" smtClean="0"/>
              <a:t>Kako je</a:t>
            </a:r>
            <a:endParaRPr lang="sr-Latn-CS" sz="1600" dirty="0" smtClean="0"/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endParaRPr lang="sr-Latn-CS" sz="1600" dirty="0" smtClean="0"/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endParaRPr lang="sr-Latn-CS" sz="1600" dirty="0" smtClean="0"/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endParaRPr lang="sr-Latn-CS" sz="1600" dirty="0" smtClean="0"/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endParaRPr lang="sr-Latn-CS" sz="1600" dirty="0" smtClean="0"/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sr-Latn-CS" sz="1600" dirty="0" smtClean="0"/>
              <a:t>F</a:t>
            </a:r>
            <a:r>
              <a:rPr lang="sr-Cyrl-CS" sz="1600" dirty="0" smtClean="0"/>
              <a:t>unkcija</a:t>
            </a:r>
            <a:r>
              <a:rPr lang="sr-Latn-CS" sz="1600" dirty="0" smtClean="0"/>
              <a:t> dakle </a:t>
            </a:r>
            <a:r>
              <a:rPr lang="sr-Cyrl-CS" sz="1600" dirty="0" smtClean="0"/>
              <a:t>ima dv</a:t>
            </a:r>
            <a:r>
              <a:rPr lang="en-US" sz="1600" dirty="0" err="1" smtClean="0"/>
              <a:t>ij</a:t>
            </a:r>
            <a:r>
              <a:rPr lang="sr-Cyrl-CS" sz="1600" dirty="0" smtClean="0"/>
              <a:t>e vertikalne asimptote</a:t>
            </a:r>
            <a:r>
              <a:rPr lang="sr-Latn-CS" sz="1600" dirty="0" smtClean="0"/>
              <a:t>.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endParaRPr lang="sr-Cyrl-CS" sz="1600" dirty="0" smtClean="0"/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sr-Cyrl-CS" sz="1600" dirty="0" smtClean="0"/>
              <a:t> Pošto je </a:t>
            </a:r>
            <a:r>
              <a:rPr lang="sr-Latn-CS" sz="1600" dirty="0" smtClean="0"/>
              <a:t>                                                                   </a:t>
            </a:r>
            <a:r>
              <a:rPr lang="sr-Cyrl-CS" sz="1600" dirty="0" smtClean="0"/>
              <a:t> funkcija ima h</a:t>
            </a:r>
            <a:r>
              <a:rPr lang="en-US" sz="1600" dirty="0" err="1" smtClean="0"/>
              <a:t>orizontalnu</a:t>
            </a:r>
            <a:endParaRPr lang="sr-Latn-CS" sz="1600" dirty="0" smtClean="0"/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endParaRPr lang="sr-Latn-CS" sz="1600" dirty="0" smtClean="0"/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sr-Latn-CS" sz="1600" dirty="0" smtClean="0"/>
              <a:t>a</a:t>
            </a:r>
            <a:r>
              <a:rPr lang="en-US" sz="1600" dirty="0" err="1" smtClean="0"/>
              <a:t>simptotu</a:t>
            </a:r>
            <a:r>
              <a:rPr lang="sr-Latn-CS" sz="1600" dirty="0" smtClean="0"/>
              <a:t> </a:t>
            </a:r>
            <a:r>
              <a:rPr lang="sr-Cyrl-CS" sz="1600" dirty="0" smtClean="0"/>
              <a:t> pravu </a:t>
            </a:r>
            <a:r>
              <a:rPr lang="sr-Latn-CS" sz="1600" dirty="0" smtClean="0"/>
              <a:t>y=3.</a:t>
            </a:r>
            <a:endParaRPr lang="en-US" sz="1600" dirty="0" smtClean="0"/>
          </a:p>
        </p:txBody>
      </p:sp>
      <p:sp>
        <p:nvSpPr>
          <p:cNvPr id="3891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8916" name="Object 5"/>
          <p:cNvGraphicFramePr>
            <a:graphicFrameLocks noChangeAspect="1"/>
          </p:cNvGraphicFramePr>
          <p:nvPr/>
        </p:nvGraphicFramePr>
        <p:xfrm>
          <a:off x="3333750" y="1809750"/>
          <a:ext cx="1382713" cy="644525"/>
        </p:xfrm>
        <a:graphic>
          <a:graphicData uri="http://schemas.openxmlformats.org/presentationml/2006/ole">
            <p:oleObj spid="_x0000_s38921" name="Equation" r:id="rId3" imgW="889000" imgH="419100" progId="">
              <p:embed/>
            </p:oleObj>
          </a:graphicData>
        </a:graphic>
      </p:graphicFrame>
      <p:sp>
        <p:nvSpPr>
          <p:cNvPr id="3891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8918" name="Object 7"/>
          <p:cNvGraphicFramePr>
            <a:graphicFrameLocks noChangeAspect="1"/>
          </p:cNvGraphicFramePr>
          <p:nvPr/>
        </p:nvGraphicFramePr>
        <p:xfrm>
          <a:off x="1547813" y="3141663"/>
          <a:ext cx="5130800" cy="1290637"/>
        </p:xfrm>
        <a:graphic>
          <a:graphicData uri="http://schemas.openxmlformats.org/presentationml/2006/ole">
            <p:oleObj spid="_x0000_s38922" name="Equation" r:id="rId4" imgW="3517900" imgH="889000" progId="">
              <p:embed/>
            </p:oleObj>
          </a:graphicData>
        </a:graphic>
      </p:graphicFrame>
      <p:sp>
        <p:nvSpPr>
          <p:cNvPr id="3891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8920" name="Object 9"/>
          <p:cNvGraphicFramePr>
            <a:graphicFrameLocks noChangeAspect="1"/>
          </p:cNvGraphicFramePr>
          <p:nvPr/>
        </p:nvGraphicFramePr>
        <p:xfrm>
          <a:off x="1763713" y="4797425"/>
          <a:ext cx="2501900" cy="893763"/>
        </p:xfrm>
        <a:graphic>
          <a:graphicData uri="http://schemas.openxmlformats.org/presentationml/2006/ole">
            <p:oleObj spid="_x0000_s38923" name="Equation" r:id="rId5" imgW="1689100" imgH="6096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18488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1800" b="1" smtClean="0"/>
              <a:t>Primjer</a:t>
            </a:r>
            <a:r>
              <a:rPr lang="sr-Latn-CS" sz="1800" b="1" smtClean="0"/>
              <a:t> 1</a:t>
            </a:r>
            <a:r>
              <a:rPr lang="en-US" sz="1800" b="1" smtClean="0"/>
              <a:t>5</a:t>
            </a:r>
            <a:r>
              <a:rPr lang="en-US" sz="1800" smtClean="0"/>
              <a:t>: </a:t>
            </a:r>
          </a:p>
          <a:p>
            <a:pPr eaLnBrk="1" hangingPunct="1">
              <a:buFontTx/>
              <a:buNone/>
            </a:pPr>
            <a:r>
              <a:rPr lang="en-US" sz="1400" smtClean="0"/>
              <a:t> Odrediti asimptote funkcije</a:t>
            </a:r>
            <a:r>
              <a:rPr lang="sr-Latn-CS" sz="1400" smtClean="0"/>
              <a:t> </a:t>
            </a:r>
          </a:p>
          <a:p>
            <a:pPr eaLnBrk="1" hangingPunct="1">
              <a:buFontTx/>
              <a:buNone/>
            </a:pPr>
            <a:r>
              <a:rPr lang="sr-Latn-CS" sz="1600" b="1" smtClean="0"/>
              <a:t>R</a:t>
            </a:r>
            <a:r>
              <a:rPr lang="en-US" sz="1600" b="1" smtClean="0"/>
              <a:t>j</a:t>
            </a:r>
            <a:r>
              <a:rPr lang="sr-Latn-CS" sz="1600" b="1" smtClean="0"/>
              <a:t>ešenje:</a:t>
            </a:r>
            <a:endParaRPr lang="en-US" sz="1600" b="1" smtClean="0"/>
          </a:p>
          <a:p>
            <a:pPr eaLnBrk="1" hangingPunct="1">
              <a:buFontTx/>
              <a:buNone/>
            </a:pPr>
            <a:r>
              <a:rPr lang="sr-Cyrl-CS" sz="1400" smtClean="0"/>
              <a:t>Kako funkcija ima prekid za</a:t>
            </a:r>
            <a:r>
              <a:rPr lang="sr-Latn-CS" sz="1400" smtClean="0"/>
              <a:t> </a:t>
            </a:r>
            <a:r>
              <a:rPr lang="sr-Latn-CS" sz="1400" i="1" smtClean="0"/>
              <a:t>x= 1</a:t>
            </a:r>
            <a:r>
              <a:rPr lang="sr-Cyrl-CS" sz="1400" smtClean="0"/>
              <a:t>, t</a:t>
            </a:r>
            <a:r>
              <a:rPr lang="en-US" sz="1400" smtClean="0"/>
              <a:t>a</a:t>
            </a:r>
            <a:r>
              <a:rPr lang="sr-Cyrl-CS" sz="1400" smtClean="0"/>
              <a:t> prav</a:t>
            </a:r>
            <a:r>
              <a:rPr lang="en-US" sz="1400" smtClean="0"/>
              <a:t>a</a:t>
            </a:r>
            <a:r>
              <a:rPr lang="sr-Cyrl-CS" sz="1400" smtClean="0"/>
              <a:t> mo</a:t>
            </a:r>
            <a:r>
              <a:rPr lang="sr-Latn-CS" sz="1400" smtClean="0"/>
              <a:t>že</a:t>
            </a:r>
            <a:r>
              <a:rPr lang="sr-Cyrl-CS" sz="1400" smtClean="0"/>
              <a:t> da bud</a:t>
            </a:r>
            <a:r>
              <a:rPr lang="sr-Latn-CS" sz="1400" smtClean="0"/>
              <a:t>e</a:t>
            </a:r>
            <a:r>
              <a:rPr lang="sr-Cyrl-CS" sz="1400" smtClean="0"/>
              <a:t> v</a:t>
            </a:r>
            <a:r>
              <a:rPr lang="en-US" sz="1400" smtClean="0"/>
              <a:t>ertikaln</a:t>
            </a:r>
            <a:r>
              <a:rPr lang="sr-Latn-CS" sz="1400" smtClean="0"/>
              <a:t>a</a:t>
            </a:r>
            <a:r>
              <a:rPr lang="en-US" sz="1400" smtClean="0"/>
              <a:t> asimptot</a:t>
            </a:r>
            <a:r>
              <a:rPr lang="sr-Latn-CS" sz="1400" smtClean="0"/>
              <a:t>a</a:t>
            </a:r>
          </a:p>
          <a:p>
            <a:pPr eaLnBrk="1" hangingPunct="1">
              <a:buFontTx/>
              <a:buNone/>
            </a:pPr>
            <a:r>
              <a:rPr lang="sr-Cyrl-CS" sz="1400" smtClean="0"/>
              <a:t>funkcije.</a:t>
            </a:r>
            <a:r>
              <a:rPr lang="sr-Latn-CS" sz="1400" smtClean="0"/>
              <a:t> </a:t>
            </a:r>
          </a:p>
          <a:p>
            <a:pPr eaLnBrk="1" hangingPunct="1">
              <a:buFontTx/>
              <a:buNone/>
            </a:pPr>
            <a:r>
              <a:rPr lang="sr-Cyrl-CS" sz="1400" smtClean="0"/>
              <a:t>Kako je</a:t>
            </a:r>
            <a:endParaRPr lang="sr-Latn-CS" sz="1400" smtClean="0"/>
          </a:p>
          <a:p>
            <a:pPr eaLnBrk="1" hangingPunct="1">
              <a:buFontTx/>
              <a:buNone/>
            </a:pPr>
            <a:endParaRPr lang="sr-Latn-CS" sz="1400" smtClean="0"/>
          </a:p>
          <a:p>
            <a:pPr eaLnBrk="1" hangingPunct="1">
              <a:buFontTx/>
              <a:buNone/>
            </a:pPr>
            <a:r>
              <a:rPr lang="sr-Latn-CS" sz="1400" smtClean="0"/>
              <a:t>F</a:t>
            </a:r>
            <a:r>
              <a:rPr lang="sr-Cyrl-CS" sz="1400" smtClean="0"/>
              <a:t>unkcija</a:t>
            </a:r>
            <a:r>
              <a:rPr lang="sr-Latn-CS" sz="1400" smtClean="0"/>
              <a:t> dakle </a:t>
            </a:r>
            <a:r>
              <a:rPr lang="sr-Cyrl-CS" sz="1400" smtClean="0"/>
              <a:t>ima vertikaln</a:t>
            </a:r>
            <a:r>
              <a:rPr lang="sr-Latn-CS" sz="1400" smtClean="0"/>
              <a:t>u</a:t>
            </a:r>
            <a:r>
              <a:rPr lang="sr-Cyrl-CS" sz="1400" smtClean="0"/>
              <a:t> asimptot</a:t>
            </a:r>
            <a:r>
              <a:rPr lang="sr-Latn-CS" sz="1400" smtClean="0"/>
              <a:t>u.</a:t>
            </a:r>
          </a:p>
          <a:p>
            <a:pPr eaLnBrk="1" hangingPunct="1">
              <a:buFontTx/>
              <a:buNone/>
            </a:pPr>
            <a:endParaRPr lang="sr-Cyrl-CS" sz="1400" smtClean="0"/>
          </a:p>
          <a:p>
            <a:pPr eaLnBrk="1" hangingPunct="1">
              <a:buFontTx/>
              <a:buNone/>
            </a:pPr>
            <a:r>
              <a:rPr lang="sr-Cyrl-CS" sz="1400" smtClean="0"/>
              <a:t> Pošto je </a:t>
            </a:r>
            <a:r>
              <a:rPr lang="sr-Latn-CS" sz="1400" smtClean="0"/>
              <a:t>                                                            </a:t>
            </a:r>
            <a:r>
              <a:rPr lang="sr-Cyrl-CS" sz="1400" smtClean="0"/>
              <a:t> funkcija </a:t>
            </a:r>
            <a:r>
              <a:rPr lang="sr-Latn-CS" sz="1400" smtClean="0"/>
              <a:t>ne</a:t>
            </a:r>
            <a:r>
              <a:rPr lang="sr-Cyrl-CS" sz="1400" smtClean="0"/>
              <a:t>ma h</a:t>
            </a:r>
            <a:r>
              <a:rPr lang="en-US" sz="1400" smtClean="0"/>
              <a:t>orizontalnu</a:t>
            </a:r>
            <a:r>
              <a:rPr lang="sr-Latn-CS" sz="1400" smtClean="0"/>
              <a:t> i može da</a:t>
            </a:r>
          </a:p>
          <a:p>
            <a:pPr eaLnBrk="1" hangingPunct="1">
              <a:buFontTx/>
              <a:buNone/>
            </a:pPr>
            <a:r>
              <a:rPr lang="sr-Latn-CS" sz="1400" smtClean="0"/>
              <a:t>  ima kosu.</a:t>
            </a:r>
          </a:p>
          <a:p>
            <a:pPr eaLnBrk="1" hangingPunct="1">
              <a:buFontTx/>
              <a:buNone/>
            </a:pPr>
            <a:endParaRPr lang="sr-Latn-CS" sz="1400" smtClean="0"/>
          </a:p>
          <a:p>
            <a:pPr eaLnBrk="1" hangingPunct="1">
              <a:buFontTx/>
              <a:buNone/>
            </a:pPr>
            <a:endParaRPr lang="sr-Latn-CS" sz="1400" smtClean="0"/>
          </a:p>
          <a:p>
            <a:pPr eaLnBrk="1" hangingPunct="1">
              <a:buFontTx/>
              <a:buNone/>
            </a:pPr>
            <a:endParaRPr lang="en-US" sz="1400" smtClean="0"/>
          </a:p>
        </p:txBody>
      </p:sp>
      <p:graphicFrame>
        <p:nvGraphicFramePr>
          <p:cNvPr id="39939" name="Object 10"/>
          <p:cNvGraphicFramePr>
            <a:graphicFrameLocks noGrp="1" noChangeAspect="1"/>
          </p:cNvGraphicFramePr>
          <p:nvPr>
            <p:ph sz="half" idx="2"/>
          </p:nvPr>
        </p:nvGraphicFramePr>
        <p:xfrm>
          <a:off x="900113" y="4724400"/>
          <a:ext cx="5616575" cy="1358900"/>
        </p:xfrm>
        <a:graphic>
          <a:graphicData uri="http://schemas.openxmlformats.org/presentationml/2006/ole">
            <p:oleObj spid="_x0000_s39946" name="Equation" r:id="rId3" imgW="3568700" imgH="863600" progId="">
              <p:embed/>
            </p:oleObj>
          </a:graphicData>
        </a:graphic>
      </p:graphicFrame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3419475" y="1628775"/>
          <a:ext cx="1284288" cy="644525"/>
        </p:xfrm>
        <a:graphic>
          <a:graphicData uri="http://schemas.openxmlformats.org/presentationml/2006/ole">
            <p:oleObj spid="_x0000_s39947" name="Equation" r:id="rId4" imgW="825500" imgH="419100" progId="">
              <p:embed/>
            </p:oleObj>
          </a:graphicData>
        </a:graphic>
      </p:graphicFrame>
      <p:sp>
        <p:nvSpPr>
          <p:cNvPr id="3994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9943" name="Object 7"/>
          <p:cNvGraphicFramePr>
            <a:graphicFrameLocks noChangeAspect="1"/>
          </p:cNvGraphicFramePr>
          <p:nvPr/>
        </p:nvGraphicFramePr>
        <p:xfrm>
          <a:off x="2051050" y="2997200"/>
          <a:ext cx="3963988" cy="609600"/>
        </p:xfrm>
        <a:graphic>
          <a:graphicData uri="http://schemas.openxmlformats.org/presentationml/2006/ole">
            <p:oleObj spid="_x0000_s39948" name="Equation" r:id="rId5" imgW="2717800" imgH="419100" progId="">
              <p:embed/>
            </p:oleObj>
          </a:graphicData>
        </a:graphic>
      </p:graphicFrame>
      <p:sp>
        <p:nvSpPr>
          <p:cNvPr id="3994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9945" name="Object 9"/>
          <p:cNvGraphicFramePr>
            <a:graphicFrameLocks noChangeAspect="1"/>
          </p:cNvGraphicFramePr>
          <p:nvPr/>
        </p:nvGraphicFramePr>
        <p:xfrm>
          <a:off x="1763713" y="3860800"/>
          <a:ext cx="2538412" cy="893763"/>
        </p:xfrm>
        <a:graphic>
          <a:graphicData uri="http://schemas.openxmlformats.org/presentationml/2006/ole">
            <p:oleObj spid="_x0000_s39949" name="Equation" r:id="rId6" imgW="1714500" imgH="6096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sz="3200" i="1" dirty="0" smtClean="0"/>
              <a:t>                               Zadaci za v</a:t>
            </a:r>
            <a:r>
              <a:rPr lang="en-US" sz="3200" i="1" dirty="0" smtClean="0"/>
              <a:t>j</a:t>
            </a:r>
            <a:r>
              <a:rPr lang="sr-Latn-CS" sz="3200" i="1" dirty="0" smtClean="0"/>
              <a:t>ežbanje</a:t>
            </a:r>
            <a:endParaRPr lang="en-US" sz="3200" i="1" dirty="0" smtClean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676400"/>
            <a:ext cx="7696200" cy="4525963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endParaRPr lang="sr-Latn-CS" sz="1600" smtClean="0"/>
          </a:p>
          <a:p>
            <a:pPr marL="609600" indent="-609600" eaLnBrk="1" hangingPunct="1">
              <a:buFontTx/>
              <a:buAutoNum type="arabicPeriod"/>
            </a:pPr>
            <a:r>
              <a:rPr lang="sr-Latn-CS" sz="1600" smtClean="0"/>
              <a:t>Izračunati granične vr</a:t>
            </a:r>
            <a:r>
              <a:rPr lang="en-US" sz="1600" smtClean="0"/>
              <a:t>ij</a:t>
            </a:r>
            <a:r>
              <a:rPr lang="sr-Latn-CS" sz="1600" smtClean="0"/>
              <a:t>ednosti </a:t>
            </a:r>
          </a:p>
          <a:p>
            <a:pPr marL="609600" indent="-609600" eaLnBrk="1" hangingPunct="1"/>
            <a:endParaRPr lang="sr-Latn-CS" sz="1600" smtClean="0"/>
          </a:p>
          <a:p>
            <a:pPr marL="609600" indent="-609600" eaLnBrk="1" hangingPunct="1"/>
            <a:endParaRPr lang="sr-Latn-CS" sz="1600" smtClean="0"/>
          </a:p>
          <a:p>
            <a:pPr marL="609600" indent="-609600" eaLnBrk="1" hangingPunct="1"/>
            <a:endParaRPr lang="sr-Latn-CS" sz="1600" smtClean="0"/>
          </a:p>
          <a:p>
            <a:pPr marL="609600" indent="-609600" eaLnBrk="1" hangingPunct="1"/>
            <a:endParaRPr lang="sr-Latn-CS" sz="1600" smtClean="0"/>
          </a:p>
          <a:p>
            <a:pPr marL="609600" indent="-609600" eaLnBrk="1" hangingPunct="1"/>
            <a:endParaRPr lang="en-US" sz="1600" smtClean="0"/>
          </a:p>
          <a:p>
            <a:pPr marL="609600" indent="-609600" eaLnBrk="1" hangingPunct="1"/>
            <a:endParaRPr lang="en-US" sz="1600" smtClean="0"/>
          </a:p>
          <a:p>
            <a:pPr marL="609600" indent="-609600" eaLnBrk="1" hangingPunct="1">
              <a:buFontTx/>
              <a:buAutoNum type="arabicPeriod" startAt="2"/>
            </a:pPr>
            <a:r>
              <a:rPr lang="sr-Latn-CS" sz="1600" smtClean="0"/>
              <a:t>Odrediti asimptote funkcija</a:t>
            </a:r>
          </a:p>
          <a:p>
            <a:pPr marL="609600" indent="-609600" eaLnBrk="1" hangingPunct="1"/>
            <a:endParaRPr lang="sr-Latn-CS" sz="1600" smtClean="0"/>
          </a:p>
          <a:p>
            <a:pPr marL="609600" indent="-609600" eaLnBrk="1" hangingPunct="1"/>
            <a:endParaRPr lang="sr-Latn-CS" sz="1600" smtClean="0"/>
          </a:p>
          <a:p>
            <a:pPr marL="609600" indent="-609600" eaLnBrk="1" hangingPunct="1"/>
            <a:endParaRPr lang="sr-Latn-CS" sz="1600" smtClean="0"/>
          </a:p>
          <a:p>
            <a:pPr marL="609600" indent="-609600" eaLnBrk="1" hangingPunct="1"/>
            <a:endParaRPr lang="sr-Latn-CS" sz="1600" smtClean="0"/>
          </a:p>
          <a:p>
            <a:pPr marL="609600" indent="-609600" eaLnBrk="1" hangingPunct="1"/>
            <a:endParaRPr lang="sr-Latn-CS" sz="1600" smtClean="0"/>
          </a:p>
          <a:p>
            <a:pPr marL="609600" indent="-609600" eaLnBrk="1" hangingPunct="1"/>
            <a:endParaRPr lang="sr-Latn-CS" sz="1600" smtClean="0"/>
          </a:p>
          <a:p>
            <a:pPr marL="609600" indent="-609600" eaLnBrk="1" hangingPunct="1"/>
            <a:endParaRPr lang="sr-Latn-CS" sz="1600" smtClean="0"/>
          </a:p>
          <a:p>
            <a:pPr marL="609600" indent="-609600" eaLnBrk="1" hangingPunct="1"/>
            <a:endParaRPr lang="sr-Latn-CS" sz="1600" smtClean="0"/>
          </a:p>
          <a:p>
            <a:pPr marL="609600" indent="-609600" eaLnBrk="1" hangingPunct="1">
              <a:buFontTx/>
              <a:buNone/>
            </a:pPr>
            <a:endParaRPr lang="en-US" sz="1600" smtClean="0"/>
          </a:p>
        </p:txBody>
      </p:sp>
      <p:graphicFrame>
        <p:nvGraphicFramePr>
          <p:cNvPr id="40964" name="Object 22"/>
          <p:cNvGraphicFramePr>
            <a:graphicFrameLocks noGrp="1" noChangeAspect="1"/>
          </p:cNvGraphicFramePr>
          <p:nvPr>
            <p:ph sz="half" idx="2"/>
          </p:nvPr>
        </p:nvGraphicFramePr>
        <p:xfrm>
          <a:off x="4648200" y="1752600"/>
          <a:ext cx="1243013" cy="603250"/>
        </p:xfrm>
        <a:graphic>
          <a:graphicData uri="http://schemas.openxmlformats.org/presentationml/2006/ole">
            <p:oleObj spid="_x0000_s40981" name="Equation" r:id="rId3" imgW="863225" imgH="418918" progId="">
              <p:embed/>
            </p:oleObj>
          </a:graphicData>
        </a:graphic>
      </p:graphicFrame>
      <p:sp>
        <p:nvSpPr>
          <p:cNvPr id="4096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0966" name="Rectangle 5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0967" name="Object 6"/>
          <p:cNvGraphicFramePr>
            <a:graphicFrameLocks noChangeAspect="1"/>
          </p:cNvGraphicFramePr>
          <p:nvPr/>
        </p:nvGraphicFramePr>
        <p:xfrm>
          <a:off x="990600" y="2743200"/>
          <a:ext cx="1243013" cy="603250"/>
        </p:xfrm>
        <a:graphic>
          <a:graphicData uri="http://schemas.openxmlformats.org/presentationml/2006/ole">
            <p:oleObj spid="_x0000_s40982" name="Equation" r:id="rId4" imgW="863225" imgH="418918" progId="">
              <p:embed/>
            </p:oleObj>
          </a:graphicData>
        </a:graphic>
      </p:graphicFrame>
      <p:sp>
        <p:nvSpPr>
          <p:cNvPr id="40968" name="Rectangle 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0969" name="Object 8"/>
          <p:cNvGraphicFramePr>
            <a:graphicFrameLocks noChangeAspect="1"/>
          </p:cNvGraphicFramePr>
          <p:nvPr/>
        </p:nvGraphicFramePr>
        <p:xfrm>
          <a:off x="5029200" y="2819400"/>
          <a:ext cx="1298575" cy="692150"/>
        </p:xfrm>
        <a:graphic>
          <a:graphicData uri="http://schemas.openxmlformats.org/presentationml/2006/ole">
            <p:oleObj spid="_x0000_s40983" name="Equation" r:id="rId5" imgW="876300" imgH="469900" progId="">
              <p:embed/>
            </p:oleObj>
          </a:graphicData>
        </a:graphic>
      </p:graphicFrame>
      <p:sp>
        <p:nvSpPr>
          <p:cNvPr id="40970" name="Rectangle 9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0971" name="Object 10"/>
          <p:cNvGraphicFramePr>
            <a:graphicFrameLocks noChangeAspect="1"/>
          </p:cNvGraphicFramePr>
          <p:nvPr/>
        </p:nvGraphicFramePr>
        <p:xfrm>
          <a:off x="7010400" y="2743200"/>
          <a:ext cx="1389063" cy="739775"/>
        </p:xfrm>
        <a:graphic>
          <a:graphicData uri="http://schemas.openxmlformats.org/presentationml/2006/ole">
            <p:oleObj spid="_x0000_s40984" name="Equation" r:id="rId6" imgW="876300" imgH="469900" progId="">
              <p:embed/>
            </p:oleObj>
          </a:graphicData>
        </a:graphic>
      </p:graphicFrame>
      <p:sp>
        <p:nvSpPr>
          <p:cNvPr id="40972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0973" name="Object 12"/>
          <p:cNvGraphicFramePr>
            <a:graphicFrameLocks noChangeAspect="1"/>
          </p:cNvGraphicFramePr>
          <p:nvPr/>
        </p:nvGraphicFramePr>
        <p:xfrm>
          <a:off x="1692275" y="4724400"/>
          <a:ext cx="4056063" cy="611188"/>
        </p:xfrm>
        <a:graphic>
          <a:graphicData uri="http://schemas.openxmlformats.org/presentationml/2006/ole">
            <p:oleObj spid="_x0000_s40985" name="Equation" r:id="rId7" imgW="2755900" imgH="419100" progId="">
              <p:embed/>
            </p:oleObj>
          </a:graphicData>
        </a:graphic>
      </p:graphicFrame>
      <p:sp>
        <p:nvSpPr>
          <p:cNvPr id="40974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0976" name="Rectangle 17"/>
          <p:cNvSpPr>
            <a:spLocks noChangeArrowheads="1"/>
          </p:cNvSpPr>
          <p:nvPr/>
        </p:nvSpPr>
        <p:spPr bwMode="auto">
          <a:xfrm>
            <a:off x="0" y="32527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0977" name="Rectangle 18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0978" name="Rectangle 19"/>
          <p:cNvSpPr>
            <a:spLocks noChangeArrowheads="1"/>
          </p:cNvSpPr>
          <p:nvPr/>
        </p:nvSpPr>
        <p:spPr bwMode="auto">
          <a:xfrm>
            <a:off x="0" y="28956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0979" name="Rectangle 20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0980" name="Object 21"/>
          <p:cNvGraphicFramePr>
            <a:graphicFrameLocks noChangeAspect="1"/>
          </p:cNvGraphicFramePr>
          <p:nvPr/>
        </p:nvGraphicFramePr>
        <p:xfrm>
          <a:off x="2819400" y="2819400"/>
          <a:ext cx="1690688" cy="612775"/>
        </p:xfrm>
        <a:graphic>
          <a:graphicData uri="http://schemas.openxmlformats.org/presentationml/2006/ole">
            <p:oleObj spid="_x0000_s40986" name="Equation" r:id="rId8" imgW="1180588" imgH="431613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534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r-Latn-CS" sz="1400" smtClean="0"/>
              <a:t>	</a:t>
            </a:r>
          </a:p>
          <a:p>
            <a:pPr eaLnBrk="1" hangingPunct="1">
              <a:buFontTx/>
              <a:buNone/>
            </a:pPr>
            <a:r>
              <a:rPr lang="sr-Latn-CS" sz="1400" smtClean="0"/>
              <a:t>	Ako posmatramo funkciju                                             takođe možemo da zaključimo da ne </a:t>
            </a:r>
          </a:p>
          <a:p>
            <a:pPr eaLnBrk="1" hangingPunct="1"/>
            <a:endParaRPr lang="sr-Latn-CS" sz="1400" smtClean="0"/>
          </a:p>
          <a:p>
            <a:pPr eaLnBrk="1" hangingPunct="1">
              <a:buFontTx/>
              <a:buNone/>
            </a:pPr>
            <a:r>
              <a:rPr lang="sr-Latn-CS" sz="1400" smtClean="0"/>
              <a:t>	postoji vr</a:t>
            </a:r>
            <a:r>
              <a:rPr lang="en-US" sz="1400" smtClean="0"/>
              <a:t>ij</a:t>
            </a:r>
            <a:r>
              <a:rPr lang="sr-Latn-CS" sz="1400" smtClean="0"/>
              <a:t>edost f(1), jer je to prekid funkcije. </a:t>
            </a:r>
          </a:p>
          <a:p>
            <a:pPr eaLnBrk="1" hangingPunct="1">
              <a:buFontTx/>
              <a:buNone/>
            </a:pPr>
            <a:r>
              <a:rPr lang="sr-Latn-CS" sz="1400" smtClean="0"/>
              <a:t>	Međutim, kada se sada približavamo vr</a:t>
            </a:r>
            <a:r>
              <a:rPr lang="en-US" sz="1400" smtClean="0"/>
              <a:t>ij</a:t>
            </a:r>
            <a:r>
              <a:rPr lang="sr-Latn-CS" sz="1400" smtClean="0"/>
              <a:t>ednosti x=1, sa l</a:t>
            </a:r>
            <a:r>
              <a:rPr lang="en-US" sz="1400" smtClean="0"/>
              <a:t>ij</a:t>
            </a:r>
            <a:r>
              <a:rPr lang="sr-Latn-CS" sz="1400" smtClean="0"/>
              <a:t>eve i desne strane, dobijamo 2, mada  f(1) ne postoji.</a:t>
            </a:r>
            <a:endParaRPr lang="en-US" sz="1400" smtClean="0"/>
          </a:p>
        </p:txBody>
      </p:sp>
      <p:graphicFrame>
        <p:nvGraphicFramePr>
          <p:cNvPr id="12291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3200400" y="1676400"/>
          <a:ext cx="1389063" cy="695325"/>
        </p:xfrm>
        <a:graphic>
          <a:graphicData uri="http://schemas.openxmlformats.org/presentationml/2006/ole">
            <p:oleObj spid="_x0000_s12293" name="Equation" r:id="rId3" imgW="838200" imgH="419100" progId="">
              <p:embed/>
            </p:oleObj>
          </a:graphicData>
        </a:graphic>
      </p:graphicFrame>
      <p:graphicFrame>
        <p:nvGraphicFramePr>
          <p:cNvPr id="12292" name="Object 5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3851275" y="3284538"/>
          <a:ext cx="4467225" cy="3216275"/>
        </p:xfrm>
        <a:graphic>
          <a:graphicData uri="http://schemas.openxmlformats.org/presentationml/2006/ole">
            <p:oleObj spid="_x0000_s12294" name="Visio" r:id="rId4" imgW="2057400" imgH="1481328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1800" smtClean="0"/>
              <a:t>Definicija </a:t>
            </a:r>
            <a:r>
              <a:rPr lang="sr-Cyrl-CS" sz="1800" smtClean="0"/>
              <a:t>granične vr</a:t>
            </a:r>
            <a:r>
              <a:rPr lang="en-US" sz="1800" smtClean="0"/>
              <a:t>ij</a:t>
            </a:r>
            <a:r>
              <a:rPr lang="sr-Cyrl-CS" sz="1800" smtClean="0"/>
              <a:t>ednosti</a:t>
            </a:r>
            <a:r>
              <a:rPr lang="en-US" sz="1800" smtClean="0"/>
              <a:t> </a:t>
            </a:r>
            <a:r>
              <a:rPr lang="sr-Cyrl-CS" sz="1800" smtClean="0"/>
              <a:t>funkcije.</a:t>
            </a:r>
            <a:endParaRPr lang="sr-Latn-CS" sz="1800" smtClean="0"/>
          </a:p>
          <a:p>
            <a:pPr eaLnBrk="1" hangingPunct="1">
              <a:buFontTx/>
              <a:buNone/>
            </a:pPr>
            <a:endParaRPr lang="sr-Latn-CS" sz="1800" smtClean="0"/>
          </a:p>
          <a:p>
            <a:pPr eaLnBrk="1" hangingPunct="1">
              <a:buFontTx/>
              <a:buNone/>
            </a:pPr>
            <a:r>
              <a:rPr lang="sr-Latn-CS" sz="1800" smtClean="0"/>
              <a:t>	B</a:t>
            </a:r>
            <a:r>
              <a:rPr lang="sr-Cyrl-CS" sz="1800" smtClean="0"/>
              <a:t>roj </a:t>
            </a:r>
            <a:r>
              <a:rPr lang="sr-Latn-CS" sz="1800" smtClean="0"/>
              <a:t>  </a:t>
            </a:r>
            <a:r>
              <a:rPr lang="sr-Latn-CS" sz="1800" i="1" smtClean="0"/>
              <a:t>A </a:t>
            </a:r>
            <a:r>
              <a:rPr lang="sr-Latn-CS" sz="1800" smtClean="0"/>
              <a:t>   </a:t>
            </a:r>
            <a:r>
              <a:rPr lang="sr-Cyrl-CS" sz="1800" smtClean="0"/>
              <a:t>je </a:t>
            </a:r>
            <a:r>
              <a:rPr lang="sr-Cyrl-CS" sz="1800" b="1" smtClean="0"/>
              <a:t>granična vrednost</a:t>
            </a:r>
            <a:r>
              <a:rPr lang="sr-Cyrl-CS" sz="1800" smtClean="0"/>
              <a:t> funkcije</a:t>
            </a:r>
            <a:r>
              <a:rPr lang="sr-Latn-CS" sz="1800" smtClean="0"/>
              <a:t>  </a:t>
            </a:r>
            <a:r>
              <a:rPr lang="sr-Latn-CS" sz="1800" i="1" smtClean="0"/>
              <a:t>f(x)</a:t>
            </a:r>
            <a:r>
              <a:rPr lang="sr-Latn-CS" sz="1800" smtClean="0"/>
              <a:t>   </a:t>
            </a:r>
            <a:r>
              <a:rPr lang="sr-Cyrl-CS" sz="1800" smtClean="0"/>
              <a:t>kada</a:t>
            </a:r>
            <a:r>
              <a:rPr lang="sr-Latn-CS" sz="1800" smtClean="0"/>
              <a:t>                </a:t>
            </a:r>
            <a:r>
              <a:rPr lang="sr-Cyrl-CS" sz="1800" smtClean="0"/>
              <a:t>ako za svaki </a:t>
            </a:r>
            <a:endParaRPr lang="sr-Latn-CS" sz="1800" smtClean="0"/>
          </a:p>
          <a:p>
            <a:pPr eaLnBrk="1" hangingPunct="1">
              <a:buFontTx/>
              <a:buNone/>
            </a:pPr>
            <a:endParaRPr lang="sr-Latn-CS" sz="1800" smtClean="0"/>
          </a:p>
          <a:p>
            <a:pPr eaLnBrk="1" hangingPunct="1">
              <a:buFontTx/>
              <a:buNone/>
            </a:pPr>
            <a:r>
              <a:rPr lang="sr-Latn-CS" sz="1800" smtClean="0"/>
              <a:t>	broj                    </a:t>
            </a:r>
            <a:r>
              <a:rPr lang="sr-Cyrl-CS" sz="1800" smtClean="0"/>
              <a:t>postoji broj </a:t>
            </a:r>
            <a:r>
              <a:rPr lang="sr-Latn-CS" sz="1800" smtClean="0"/>
              <a:t>          </a:t>
            </a:r>
            <a:r>
              <a:rPr lang="en-US" sz="1800" smtClean="0"/>
              <a:t>  </a:t>
            </a:r>
            <a:r>
              <a:rPr lang="sr-Cyrl-CS" sz="1800" smtClean="0"/>
              <a:t>takav da </a:t>
            </a:r>
            <a:r>
              <a:rPr lang="sr-Latn-CS" sz="1800" smtClean="0"/>
              <a:t>za</a:t>
            </a:r>
          </a:p>
          <a:p>
            <a:pPr eaLnBrk="1" hangingPunct="1">
              <a:buFontTx/>
              <a:buNone/>
            </a:pPr>
            <a:r>
              <a:rPr lang="sr-Latn-CS" sz="1800" smtClean="0"/>
              <a:t>    je  </a:t>
            </a:r>
            <a:r>
              <a:rPr lang="sr-Cyrl-CS" sz="1800" smtClean="0"/>
              <a:t>ispunjena nejednakost</a:t>
            </a:r>
            <a:r>
              <a:rPr lang="sr-Cyrl-CS" smtClean="0"/>
              <a:t> </a:t>
            </a:r>
            <a:r>
              <a:rPr lang="sr-Latn-CS" smtClean="0"/>
              <a:t>                     </a:t>
            </a:r>
            <a:r>
              <a:rPr lang="sr-Cyrl-CS" sz="1800" smtClean="0"/>
              <a:t>i </a:t>
            </a:r>
            <a:r>
              <a:rPr lang="en-US" sz="1800" smtClean="0"/>
              <a:t>  </a:t>
            </a:r>
            <a:r>
              <a:rPr lang="sr-Cyrl-CS" sz="1800" smtClean="0"/>
              <a:t>pišemo </a:t>
            </a:r>
            <a:endParaRPr lang="sr-Latn-CS" sz="1800" smtClean="0"/>
          </a:p>
          <a:p>
            <a:pPr eaLnBrk="1" hangingPunct="1"/>
            <a:endParaRPr lang="sr-Latn-CS" sz="1800" smtClean="0"/>
          </a:p>
        </p:txBody>
      </p:sp>
      <p:sp>
        <p:nvSpPr>
          <p:cNvPr id="410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765175"/>
            <a:ext cx="8675687" cy="758825"/>
          </a:xfrm>
        </p:spPr>
        <p:txBody>
          <a:bodyPr>
            <a:normAutofit fontScale="90000"/>
          </a:bodyPr>
          <a:lstStyle/>
          <a:p>
            <a:pPr marL="838200" indent="-838200" eaLnBrk="1" fontAlgn="auto" hangingPunct="1">
              <a:spcAft>
                <a:spcPts val="0"/>
              </a:spcAft>
              <a:defRPr/>
            </a:pPr>
            <a:r>
              <a:rPr lang="en-US" sz="2800" dirty="0" err="1" smtClean="0"/>
              <a:t>GRANIČNA</a:t>
            </a:r>
            <a:r>
              <a:rPr lang="en-US" sz="2800" dirty="0" smtClean="0"/>
              <a:t> </a:t>
            </a:r>
            <a:r>
              <a:rPr lang="en-US" sz="2800" dirty="0" err="1" smtClean="0"/>
              <a:t>VRIJEDNOST</a:t>
            </a:r>
            <a:r>
              <a:rPr lang="en-US" sz="2800" dirty="0" smtClean="0"/>
              <a:t>  </a:t>
            </a:r>
            <a:r>
              <a:rPr lang="en-US" sz="2800" dirty="0" err="1" smtClean="0"/>
              <a:t>FUNKCIJE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sr-Latn-CS" sz="2800" dirty="0" smtClean="0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33480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6804025" y="2565400"/>
          <a:ext cx="762000" cy="260350"/>
        </p:xfrm>
        <a:graphic>
          <a:graphicData uri="http://schemas.openxmlformats.org/presentationml/2006/ole">
            <p:oleObj spid="_x0000_s13329" name="Equation" r:id="rId3" imgW="419100" imgH="139700" progId="">
              <p:embed/>
            </p:oleObj>
          </a:graphicData>
        </a:graphic>
      </p:graphicFrame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1619250" y="3429000"/>
          <a:ext cx="533400" cy="274638"/>
        </p:xfrm>
        <a:graphic>
          <a:graphicData uri="http://schemas.openxmlformats.org/presentationml/2006/ole">
            <p:oleObj spid="_x0000_s13330" r:id="rId4" imgW="355138" imgH="177569" progId="">
              <p:embed/>
            </p:oleObj>
          </a:graphicData>
        </a:graphic>
      </p:graphicFrame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4267200" y="3352800"/>
          <a:ext cx="609600" cy="296863"/>
        </p:xfrm>
        <a:graphic>
          <a:graphicData uri="http://schemas.openxmlformats.org/presentationml/2006/ole">
            <p:oleObj spid="_x0000_s13331" r:id="rId5" imgW="368140" imgH="177723" progId="">
              <p:embed/>
            </p:oleObj>
          </a:graphicData>
        </a:graphic>
      </p:graphicFrame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685800" y="33528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3325" name="Object 13"/>
          <p:cNvGraphicFramePr>
            <a:graphicFrameLocks noChangeAspect="1"/>
          </p:cNvGraphicFramePr>
          <p:nvPr/>
        </p:nvGraphicFramePr>
        <p:xfrm>
          <a:off x="6659563" y="3300413"/>
          <a:ext cx="1066800" cy="430212"/>
        </p:xfrm>
        <a:graphic>
          <a:graphicData uri="http://schemas.openxmlformats.org/presentationml/2006/ole">
            <p:oleObj spid="_x0000_s13332" r:id="rId6" imgW="634725" imgH="253890" progId="">
              <p:embed/>
            </p:oleObj>
          </a:graphicData>
        </a:graphic>
      </p:graphicFrame>
      <p:graphicFrame>
        <p:nvGraphicFramePr>
          <p:cNvPr id="13326" name="Object 14"/>
          <p:cNvGraphicFramePr>
            <a:graphicFrameLocks noChangeAspect="1"/>
          </p:cNvGraphicFramePr>
          <p:nvPr/>
        </p:nvGraphicFramePr>
        <p:xfrm>
          <a:off x="4284663" y="3789363"/>
          <a:ext cx="1527175" cy="465137"/>
        </p:xfrm>
        <a:graphic>
          <a:graphicData uri="http://schemas.openxmlformats.org/presentationml/2006/ole">
            <p:oleObj spid="_x0000_s13333" r:id="rId7" imgW="901309" imgH="279279" progId="">
              <p:embed/>
            </p:oleObj>
          </a:graphicData>
        </a:graphic>
      </p:graphicFrame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-1295400" y="5105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3328" name="Object 16"/>
          <p:cNvGraphicFramePr>
            <a:graphicFrameLocks noChangeAspect="1"/>
          </p:cNvGraphicFramePr>
          <p:nvPr/>
        </p:nvGraphicFramePr>
        <p:xfrm>
          <a:off x="3352800" y="4953000"/>
          <a:ext cx="1600200" cy="557213"/>
        </p:xfrm>
        <a:graphic>
          <a:graphicData uri="http://schemas.openxmlformats.org/presentationml/2006/ole">
            <p:oleObj spid="_x0000_s13334" r:id="rId8" imgW="850531" imgH="291973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8288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r-Latn-CS" sz="1800" smtClean="0"/>
              <a:t>      </a:t>
            </a:r>
            <a:r>
              <a:rPr lang="sr-Cyrl-CS" sz="1800" smtClean="0"/>
              <a:t>Navedenu definiciju možemo zapisati i na sledeći način:</a:t>
            </a:r>
            <a:endParaRPr lang="sr-Latn-CS" sz="1800" smtClean="0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765175"/>
            <a:ext cx="7943850" cy="6826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 err="1" smtClean="0"/>
              <a:t>GRANIČNA</a:t>
            </a:r>
            <a:r>
              <a:rPr lang="en-US" sz="2800" dirty="0" smtClean="0"/>
              <a:t> </a:t>
            </a:r>
            <a:r>
              <a:rPr lang="en-US" sz="2800" dirty="0" err="1" smtClean="0"/>
              <a:t>VRIJEDNOST</a:t>
            </a:r>
            <a:r>
              <a:rPr lang="en-US" sz="2800" dirty="0" smtClean="0"/>
              <a:t>  </a:t>
            </a:r>
            <a:r>
              <a:rPr lang="en-US" sz="2800" dirty="0" err="1" smtClean="0"/>
              <a:t>FUNKCIJE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sr-Latn-CS" sz="2800" dirty="0" smtClean="0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838200" y="2590800"/>
          <a:ext cx="7148513" cy="438150"/>
        </p:xfrm>
        <a:graphic>
          <a:graphicData uri="http://schemas.openxmlformats.org/presentationml/2006/ole">
            <p:oleObj spid="_x0000_s14344" r:id="rId3" imgW="4191000" imgH="254000" progId="">
              <p:embed/>
            </p:oleObj>
          </a:graphicData>
        </a:graphic>
      </p:graphicFrame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0" y="26670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2595563" y="3430588"/>
          <a:ext cx="3398837" cy="2436812"/>
        </p:xfrm>
        <a:graphic>
          <a:graphicData uri="http://schemas.openxmlformats.org/presentationml/2006/ole">
            <p:oleObj spid="_x0000_s14345" name="Visio" r:id="rId4" imgW="2057400" imgH="1481328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53400" cy="4525963"/>
          </a:xfrm>
        </p:spPr>
        <p:txBody>
          <a:bodyPr/>
          <a:lstStyle/>
          <a:p>
            <a:pPr eaLnBrk="1" hangingPunct="1"/>
            <a:endParaRPr lang="sr-Latn-CS" sz="1200" smtClean="0"/>
          </a:p>
          <a:p>
            <a:pPr eaLnBrk="1" hangingPunct="1"/>
            <a:endParaRPr lang="sr-Latn-CS" sz="1200" smtClean="0"/>
          </a:p>
          <a:p>
            <a:pPr eaLnBrk="1" hangingPunct="1"/>
            <a:r>
              <a:rPr lang="sr-Latn-CS" sz="1600" smtClean="0"/>
              <a:t>U prvom prim</a:t>
            </a:r>
            <a:r>
              <a:rPr lang="en-US" sz="1600" smtClean="0"/>
              <a:t>j</a:t>
            </a:r>
            <a:r>
              <a:rPr lang="sr-Latn-CS" sz="1600" smtClean="0"/>
              <a:t>eru funkcija nema graničnu vr</a:t>
            </a:r>
            <a:r>
              <a:rPr lang="en-US" sz="1600" smtClean="0"/>
              <a:t>ij</a:t>
            </a:r>
            <a:r>
              <a:rPr lang="sr-Latn-CS" sz="1600" smtClean="0"/>
              <a:t>ednost kada x teži nuli, jer je </a:t>
            </a:r>
          </a:p>
          <a:p>
            <a:pPr eaLnBrk="1" hangingPunct="1"/>
            <a:endParaRPr lang="sr-Latn-CS" sz="1600" smtClean="0"/>
          </a:p>
          <a:p>
            <a:pPr eaLnBrk="1" hangingPunct="1"/>
            <a:endParaRPr lang="sr-Latn-CS" sz="1400" smtClean="0"/>
          </a:p>
          <a:p>
            <a:pPr eaLnBrk="1" hangingPunct="1"/>
            <a:endParaRPr lang="sr-Latn-CS" sz="1400" smtClean="0"/>
          </a:p>
          <a:p>
            <a:pPr eaLnBrk="1" hangingPunct="1"/>
            <a:endParaRPr lang="sr-Latn-CS" sz="1400" smtClean="0"/>
          </a:p>
          <a:p>
            <a:pPr eaLnBrk="1" hangingPunct="1">
              <a:buFontTx/>
              <a:buNone/>
            </a:pPr>
            <a:r>
              <a:rPr lang="sr-Latn-CS" sz="1600" smtClean="0"/>
              <a:t>	a imamo kada teži u beskonačno jer je </a:t>
            </a:r>
          </a:p>
          <a:p>
            <a:pPr eaLnBrk="1" hangingPunct="1"/>
            <a:endParaRPr lang="sr-Latn-CS" sz="1600" smtClean="0"/>
          </a:p>
          <a:p>
            <a:pPr eaLnBrk="1" hangingPunct="1"/>
            <a:endParaRPr lang="sr-Latn-CS" sz="1400" smtClean="0"/>
          </a:p>
          <a:p>
            <a:pPr eaLnBrk="1" hangingPunct="1"/>
            <a:endParaRPr lang="sr-Latn-CS" sz="1400" smtClean="0"/>
          </a:p>
          <a:p>
            <a:pPr eaLnBrk="1" hangingPunct="1"/>
            <a:endParaRPr lang="sr-Latn-CS" sz="1400" smtClean="0"/>
          </a:p>
          <a:p>
            <a:pPr eaLnBrk="1" hangingPunct="1"/>
            <a:r>
              <a:rPr lang="sr-Latn-CS" sz="1600" smtClean="0"/>
              <a:t>U drugom prim</a:t>
            </a:r>
            <a:r>
              <a:rPr lang="en-US" sz="1600" smtClean="0"/>
              <a:t>j</a:t>
            </a:r>
            <a:r>
              <a:rPr lang="sr-Latn-CS" sz="1600" smtClean="0"/>
              <a:t>eru funkcija ima graničnu vrednost kada x teži 1, jer je</a:t>
            </a:r>
            <a:r>
              <a:rPr lang="sr-Latn-CS" sz="1400" smtClean="0"/>
              <a:t> </a:t>
            </a:r>
            <a:endParaRPr lang="en-US" sz="1400" smtClean="0"/>
          </a:p>
        </p:txBody>
      </p:sp>
      <p:graphicFrame>
        <p:nvGraphicFramePr>
          <p:cNvPr id="15363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1219200" y="3962400"/>
          <a:ext cx="877888" cy="533400"/>
        </p:xfrm>
        <a:graphic>
          <a:graphicData uri="http://schemas.openxmlformats.org/presentationml/2006/ole">
            <p:oleObj spid="_x0000_s15366" name="Equation" r:id="rId3" imgW="647419" imgH="393529" progId="">
              <p:embed/>
            </p:oleObj>
          </a:graphicData>
        </a:graphic>
      </p:graphicFrame>
      <p:graphicFrame>
        <p:nvGraphicFramePr>
          <p:cNvPr id="15364" name="Object 5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1239838" y="5181600"/>
          <a:ext cx="1330325" cy="609600"/>
        </p:xfrm>
        <a:graphic>
          <a:graphicData uri="http://schemas.openxmlformats.org/presentationml/2006/ole">
            <p:oleObj spid="_x0000_s15367" name="Equation" r:id="rId4" imgW="914400" imgH="419100" progId="">
              <p:embed/>
            </p:oleObj>
          </a:graphicData>
        </a:graphic>
      </p:graphicFrame>
      <p:graphicFrame>
        <p:nvGraphicFramePr>
          <p:cNvPr id="15365" name="Object 6"/>
          <p:cNvGraphicFramePr>
            <a:graphicFrameLocks noChangeAspect="1"/>
          </p:cNvGraphicFramePr>
          <p:nvPr/>
        </p:nvGraphicFramePr>
        <p:xfrm>
          <a:off x="1066800" y="2514600"/>
          <a:ext cx="1695450" cy="533400"/>
        </p:xfrm>
        <a:graphic>
          <a:graphicData uri="http://schemas.openxmlformats.org/presentationml/2006/ole">
            <p:oleObj spid="_x0000_s15368" name="Equation" r:id="rId5" imgW="761669" imgH="393529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sr-Latn-CS" sz="1400" smtClean="0"/>
          </a:p>
          <a:p>
            <a:pPr eaLnBrk="1" hangingPunct="1"/>
            <a:endParaRPr lang="sr-Latn-CS" sz="1400" smtClean="0"/>
          </a:p>
          <a:p>
            <a:pPr eaLnBrk="1" hangingPunct="1"/>
            <a:endParaRPr lang="sr-Latn-CS" sz="1400" smtClean="0"/>
          </a:p>
          <a:p>
            <a:pPr eaLnBrk="1" hangingPunct="1"/>
            <a:r>
              <a:rPr lang="sr-Latn-CS" sz="1600" smtClean="0"/>
              <a:t>Funkcije koje imaju graničnu vr</a:t>
            </a:r>
            <a:r>
              <a:rPr lang="en-US" sz="1600" smtClean="0"/>
              <a:t>ij</a:t>
            </a:r>
            <a:r>
              <a:rPr lang="sr-Latn-CS" sz="1600" smtClean="0"/>
              <a:t>ednost u nekoj tački nazivaju se </a:t>
            </a:r>
            <a:r>
              <a:rPr lang="sr-Latn-CS" sz="1600" b="1" smtClean="0"/>
              <a:t>konvergentne funkcije</a:t>
            </a:r>
            <a:r>
              <a:rPr lang="sr-Latn-CS" sz="1600" smtClean="0"/>
              <a:t>.</a:t>
            </a:r>
          </a:p>
          <a:p>
            <a:pPr eaLnBrk="1" hangingPunct="1"/>
            <a:endParaRPr lang="sr-Latn-CS" sz="1600" smtClean="0"/>
          </a:p>
          <a:p>
            <a:pPr eaLnBrk="1" hangingPunct="1"/>
            <a:r>
              <a:rPr lang="sr-Latn-CS" sz="1600" smtClean="0"/>
              <a:t>Funkcije koje nemaju graničnu vr</a:t>
            </a:r>
            <a:r>
              <a:rPr lang="en-US" sz="1600" smtClean="0"/>
              <a:t>ij</a:t>
            </a:r>
            <a:r>
              <a:rPr lang="sr-Latn-CS" sz="1600" smtClean="0"/>
              <a:t>ednost u nekoj tački nazivaju se </a:t>
            </a:r>
            <a:r>
              <a:rPr lang="sr-Latn-CS" sz="1600" b="1" smtClean="0"/>
              <a:t>divergentne funkcije</a:t>
            </a:r>
            <a:r>
              <a:rPr lang="sr-Latn-CS" sz="1600" smtClean="0"/>
              <a:t>.</a:t>
            </a:r>
            <a:endParaRPr lang="en-US" sz="1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Cyrl-CS" sz="1800" smtClean="0"/>
              <a:t>Ako funkcije</a:t>
            </a:r>
            <a:r>
              <a:rPr lang="sr-Latn-CS" sz="1800" smtClean="0"/>
              <a:t>      </a:t>
            </a:r>
            <a:r>
              <a:rPr lang="sr-Cyrl-CS" sz="1800" smtClean="0"/>
              <a:t> </a:t>
            </a:r>
            <a:r>
              <a:rPr lang="sr-Latn-CS" sz="1800" smtClean="0"/>
              <a:t>    </a:t>
            </a:r>
            <a:r>
              <a:rPr lang="sr-Cyrl-CS" sz="1800" smtClean="0"/>
              <a:t>i</a:t>
            </a:r>
            <a:r>
              <a:rPr lang="sr-Cyrl-CS" smtClean="0"/>
              <a:t> </a:t>
            </a:r>
            <a:r>
              <a:rPr lang="sr-Latn-CS" smtClean="0"/>
              <a:t>     </a:t>
            </a:r>
            <a:r>
              <a:rPr lang="sr-Cyrl-CS" sz="1800" smtClean="0"/>
              <a:t>imaju granične vr</a:t>
            </a:r>
            <a:r>
              <a:rPr lang="en-US" sz="1800" smtClean="0"/>
              <a:t>ij</a:t>
            </a:r>
            <a:r>
              <a:rPr lang="sr-Cyrl-CS" sz="1800" smtClean="0"/>
              <a:t>ednosti kad argument </a:t>
            </a:r>
            <a:endParaRPr lang="sr-Latn-CS" sz="1800" smtClean="0"/>
          </a:p>
          <a:p>
            <a:pPr eaLnBrk="1" hangingPunct="1">
              <a:buFontTx/>
              <a:buNone/>
            </a:pPr>
            <a:r>
              <a:rPr lang="sr-Latn-CS" sz="1800" smtClean="0"/>
              <a:t>     </a:t>
            </a:r>
            <a:r>
              <a:rPr lang="sr-Cyrl-CS" sz="1800" smtClean="0"/>
              <a:t>tj.</a:t>
            </a:r>
            <a:r>
              <a:rPr lang="sr-Latn-CS" smtClean="0"/>
              <a:t>           </a:t>
            </a:r>
            <a:r>
              <a:rPr lang="en-US" sz="1800" smtClean="0"/>
              <a:t>,</a:t>
            </a:r>
            <a:r>
              <a:rPr lang="sr-Latn-CS" sz="1800" smtClean="0"/>
              <a:t>                     tada je:</a:t>
            </a:r>
          </a:p>
        </p:txBody>
      </p:sp>
      <p:sp>
        <p:nvSpPr>
          <p:cNvPr id="7179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765175"/>
            <a:ext cx="8740775" cy="6064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CS" sz="2800" i="1" dirty="0" smtClean="0"/>
              <a:t>OSOBINE GRANIČNIH VR</a:t>
            </a:r>
            <a:r>
              <a:rPr lang="en-US" sz="2800" i="1" dirty="0" err="1" smtClean="0"/>
              <a:t>IJ</a:t>
            </a:r>
            <a:r>
              <a:rPr lang="sr-Cyrl-CS" sz="2800" i="1" dirty="0" smtClean="0"/>
              <a:t>EDNOSTI FUNKCIJA</a:t>
            </a:r>
            <a:endParaRPr lang="sr-Latn-CS" sz="2800" i="1" dirty="0" smtClean="0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2339975" y="1557338"/>
          <a:ext cx="533400" cy="369887"/>
        </p:xfrm>
        <a:graphic>
          <a:graphicData uri="http://schemas.openxmlformats.org/presentationml/2006/ole">
            <p:oleObj spid="_x0000_s17430" r:id="rId3" imgW="368140" imgH="253890" progId="">
              <p:embed/>
            </p:oleObj>
          </a:graphicData>
        </a:graphic>
      </p:graphicFrame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3203575" y="1557338"/>
          <a:ext cx="533400" cy="388937"/>
        </p:xfrm>
        <a:graphic>
          <a:graphicData uri="http://schemas.openxmlformats.org/presentationml/2006/ole">
            <p:oleObj spid="_x0000_s17431" r:id="rId4" imgW="355292" imgH="253780" progId="">
              <p:embed/>
            </p:oleObj>
          </a:graphicData>
        </a:graphic>
      </p:graphicFrame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33575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7417" name="Object 9"/>
          <p:cNvGraphicFramePr>
            <a:graphicFrameLocks noChangeAspect="1"/>
          </p:cNvGraphicFramePr>
          <p:nvPr/>
        </p:nvGraphicFramePr>
        <p:xfrm>
          <a:off x="8388350" y="1628775"/>
          <a:ext cx="685800" cy="228600"/>
        </p:xfrm>
        <a:graphic>
          <a:graphicData uri="http://schemas.openxmlformats.org/presentationml/2006/ole">
            <p:oleObj spid="_x0000_s17432" r:id="rId5" imgW="431613" imgH="139639" progId="">
              <p:embed/>
            </p:oleObj>
          </a:graphicData>
        </a:graphic>
      </p:graphicFrame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7419" name="Object 11"/>
          <p:cNvGraphicFramePr>
            <a:graphicFrameLocks noChangeAspect="1"/>
          </p:cNvGraphicFramePr>
          <p:nvPr/>
        </p:nvGraphicFramePr>
        <p:xfrm>
          <a:off x="1258888" y="2060575"/>
          <a:ext cx="1143000" cy="398463"/>
        </p:xfrm>
        <a:graphic>
          <a:graphicData uri="http://schemas.openxmlformats.org/presentationml/2006/ole">
            <p:oleObj spid="_x0000_s17433" r:id="rId6" imgW="850531" imgH="291973" progId="">
              <p:embed/>
            </p:oleObj>
          </a:graphicData>
        </a:graphic>
      </p:graphicFrame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7421" name="Object 13"/>
          <p:cNvGraphicFramePr>
            <a:graphicFrameLocks noChangeAspect="1"/>
          </p:cNvGraphicFramePr>
          <p:nvPr/>
        </p:nvGraphicFramePr>
        <p:xfrm>
          <a:off x="2771775" y="2060575"/>
          <a:ext cx="1143000" cy="403225"/>
        </p:xfrm>
        <a:graphic>
          <a:graphicData uri="http://schemas.openxmlformats.org/presentationml/2006/ole">
            <p:oleObj spid="_x0000_s17434" r:id="rId7" imgW="837836" imgH="291973" progId="">
              <p:embed/>
            </p:oleObj>
          </a:graphicData>
        </a:graphic>
      </p:graphicFrame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7423" name="Object 15"/>
          <p:cNvGraphicFramePr>
            <a:graphicFrameLocks noChangeAspect="1"/>
          </p:cNvGraphicFramePr>
          <p:nvPr/>
        </p:nvGraphicFramePr>
        <p:xfrm>
          <a:off x="914400" y="3048000"/>
          <a:ext cx="2362200" cy="439738"/>
        </p:xfrm>
        <a:graphic>
          <a:graphicData uri="http://schemas.openxmlformats.org/presentationml/2006/ole">
            <p:oleObj spid="_x0000_s17435" r:id="rId8" imgW="1637589" imgH="304668" progId="">
              <p:embed/>
            </p:oleObj>
          </a:graphicData>
        </a:graphic>
      </p:graphicFrame>
      <p:sp>
        <p:nvSpPr>
          <p:cNvPr id="17424" name="Rectangle 16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7425" name="Object 17"/>
          <p:cNvGraphicFramePr>
            <a:graphicFrameLocks noChangeAspect="1"/>
          </p:cNvGraphicFramePr>
          <p:nvPr/>
        </p:nvGraphicFramePr>
        <p:xfrm>
          <a:off x="914400" y="3657600"/>
          <a:ext cx="2209800" cy="466725"/>
        </p:xfrm>
        <a:graphic>
          <a:graphicData uri="http://schemas.openxmlformats.org/presentationml/2006/ole">
            <p:oleObj spid="_x0000_s17436" r:id="rId9" imgW="1397000" imgH="292100" progId="">
              <p:embed/>
            </p:oleObj>
          </a:graphicData>
        </a:graphic>
      </p:graphicFrame>
      <p:sp>
        <p:nvSpPr>
          <p:cNvPr id="17426" name="Rectangle 18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7427" name="Object 19"/>
          <p:cNvGraphicFramePr>
            <a:graphicFrameLocks noChangeAspect="1"/>
          </p:cNvGraphicFramePr>
          <p:nvPr/>
        </p:nvGraphicFramePr>
        <p:xfrm>
          <a:off x="914400" y="4191000"/>
          <a:ext cx="1306513" cy="701675"/>
        </p:xfrm>
        <a:graphic>
          <a:graphicData uri="http://schemas.openxmlformats.org/presentationml/2006/ole">
            <p:oleObj spid="_x0000_s17437" r:id="rId10" imgW="901309" imgH="482391" progId="">
              <p:embed/>
            </p:oleObj>
          </a:graphicData>
        </a:graphic>
      </p:graphicFrame>
      <p:sp>
        <p:nvSpPr>
          <p:cNvPr id="17428" name="Rectangle 20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7429" name="Object 21"/>
          <p:cNvGraphicFramePr>
            <a:graphicFrameLocks noChangeAspect="1"/>
          </p:cNvGraphicFramePr>
          <p:nvPr/>
        </p:nvGraphicFramePr>
        <p:xfrm>
          <a:off x="2667000" y="4343400"/>
          <a:ext cx="1600200" cy="339725"/>
        </p:xfrm>
        <a:graphic>
          <a:graphicData uri="http://schemas.openxmlformats.org/presentationml/2006/ole">
            <p:oleObj spid="_x0000_s17438" r:id="rId11" imgW="1205977" imgH="25389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3265</TotalTime>
  <Words>794</Words>
  <Application>Microsoft Office PowerPoint</Application>
  <PresentationFormat>On-screen Show (4:3)</PresentationFormat>
  <Paragraphs>246</Paragraphs>
  <Slides>32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35" baseType="lpstr">
      <vt:lpstr>Concourse</vt:lpstr>
      <vt:lpstr>Equation</vt:lpstr>
      <vt:lpstr>Visio</vt:lpstr>
      <vt:lpstr>  GRANIČNA VRIJEDNOST FUNKCIJE </vt:lpstr>
      <vt:lpstr>Slide 2</vt:lpstr>
      <vt:lpstr>Slide 3</vt:lpstr>
      <vt:lpstr>Slide 4</vt:lpstr>
      <vt:lpstr>GRANIČNA VRIJEDNOST  FUNKCIJE </vt:lpstr>
      <vt:lpstr>GRANIČNA VRIJEDNOST  FUNKCIJE </vt:lpstr>
      <vt:lpstr>Slide 7</vt:lpstr>
      <vt:lpstr>Slide 8</vt:lpstr>
      <vt:lpstr>OSOBINE GRANIČNIH VRIJEDNOSTI FUNKCIJA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BROJ e</vt:lpstr>
      <vt:lpstr>Slide 21</vt:lpstr>
      <vt:lpstr>Slide 22</vt:lpstr>
      <vt:lpstr>Slide 23</vt:lpstr>
      <vt:lpstr>Slide 24</vt:lpstr>
      <vt:lpstr>Slide 25</vt:lpstr>
      <vt:lpstr>ASIMPTOTE FUNKCIJE</vt:lpstr>
      <vt:lpstr>ASIMPTOTE FUNKCIJE</vt:lpstr>
      <vt:lpstr>Slide 28</vt:lpstr>
      <vt:lpstr>Slide 29</vt:lpstr>
      <vt:lpstr>Slide 30</vt:lpstr>
      <vt:lpstr>Slide 31</vt:lpstr>
      <vt:lpstr>                               Zadaci za vježbanje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nstanic</dc:creator>
  <cp:lastModifiedBy>Petar</cp:lastModifiedBy>
  <cp:revision>508</cp:revision>
  <dcterms:created xsi:type="dcterms:W3CDTF">2010-02-01T13:55:12Z</dcterms:created>
  <dcterms:modified xsi:type="dcterms:W3CDTF">2017-11-09T09:25:35Z</dcterms:modified>
</cp:coreProperties>
</file>