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8" r:id="rId6"/>
    <p:sldId id="287" r:id="rId7"/>
    <p:sldId id="286" r:id="rId8"/>
    <p:sldId id="289" r:id="rId9"/>
    <p:sldId id="260" r:id="rId10"/>
    <p:sldId id="291" r:id="rId11"/>
    <p:sldId id="265" r:id="rId12"/>
    <p:sldId id="383" r:id="rId13"/>
    <p:sldId id="272" r:id="rId14"/>
    <p:sldId id="336" r:id="rId15"/>
    <p:sldId id="370" r:id="rId16"/>
    <p:sldId id="337" r:id="rId17"/>
    <p:sldId id="334" r:id="rId18"/>
    <p:sldId id="279" r:id="rId19"/>
    <p:sldId id="300" r:id="rId20"/>
    <p:sldId id="374" r:id="rId21"/>
    <p:sldId id="376" r:id="rId22"/>
    <p:sldId id="377" r:id="rId23"/>
    <p:sldId id="296" r:id="rId24"/>
    <p:sldId id="314" r:id="rId25"/>
    <p:sldId id="315" r:id="rId26"/>
    <p:sldId id="317" r:id="rId27"/>
    <p:sldId id="319" r:id="rId28"/>
    <p:sldId id="323" r:id="rId29"/>
    <p:sldId id="322" r:id="rId30"/>
    <p:sldId id="340" r:id="rId31"/>
    <p:sldId id="341" r:id="rId32"/>
    <p:sldId id="342" r:id="rId33"/>
    <p:sldId id="343" r:id="rId34"/>
    <p:sldId id="344" r:id="rId35"/>
    <p:sldId id="380" r:id="rId36"/>
    <p:sldId id="345" r:id="rId37"/>
    <p:sldId id="346" r:id="rId38"/>
    <p:sldId id="347" r:id="rId39"/>
    <p:sldId id="349" r:id="rId40"/>
    <p:sldId id="352" r:id="rId41"/>
    <p:sldId id="356" r:id="rId42"/>
    <p:sldId id="357" r:id="rId43"/>
    <p:sldId id="358" r:id="rId44"/>
    <p:sldId id="364" r:id="rId45"/>
    <p:sldId id="365" r:id="rId46"/>
    <p:sldId id="384" r:id="rId47"/>
    <p:sldId id="26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36"/>
    <a:srgbClr val="103350"/>
    <a:srgbClr val="0C4360"/>
    <a:srgbClr val="1B6872"/>
    <a:srgbClr val="63B7C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7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GB" smtClean="0"/>
              <a:t>17/09/2018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FF28B-7465-4B9F-A427-EFDB1E40FE95}" type="slidenum">
              <a:rPr lang="hr-HR" smtClean="0"/>
              <a:pPr>
                <a:spcBef>
                  <a:spcPct val="0"/>
                </a:spcBef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54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FFE4F-1648-4F01-8F67-8B049F09B16A}" type="slidenum">
              <a:rPr lang="en-US" smtClean="0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5851D-5C9C-42E4-BE27-01D71F45B316}" type="slidenum">
              <a:rPr lang="hr-HR" smtClean="0"/>
              <a:pPr>
                <a:spcBef>
                  <a:spcPct val="0"/>
                </a:spcBef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68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4F0212-BC3F-43AB-9D45-1506A99D350E}" type="slidenum">
              <a:rPr lang="hr-HR" smtClean="0"/>
              <a:pPr>
                <a:spcBef>
                  <a:spcPct val="0"/>
                </a:spcBef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FBA44-C603-4C1E-8CF0-4F20FA9F49A8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2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A05215-5C5C-4C2D-9F83-4C64C65F83B4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00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0A9C3-1080-48F7-B908-9BBD4B2E021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42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48839C-BEF3-44AC-8F6C-C59F57425D85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7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5967D-D33A-4E4B-AA99-3F544E8428C0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1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A0B4DF-3D66-44BB-81A3-A75BF148B030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61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7C7B4-6CF0-4152-94BF-DFD2AE18AF8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0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1B813D-C925-43B9-A7DC-1D9F431F6D21}" type="slidenum">
              <a:rPr lang="hr-HR" smtClean="0"/>
              <a:pPr>
                <a:spcBef>
                  <a:spcPct val="0"/>
                </a:spcBef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40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AA28C-2AFA-4A16-B857-F28DA5B6117B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64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0C3C21-BEA1-41AE-A907-FF1235A8CD7B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09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D07255-8BF8-4C79-8074-0732891F399C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95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E9F75-2F26-444B-ADD9-BBA853D91321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5725A-31EF-4344-931D-159F9A1F7141}" type="slidenum">
              <a:rPr lang="hr-HR" smtClean="0"/>
              <a:pPr>
                <a:spcBef>
                  <a:spcPct val="0"/>
                </a:spcBef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54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623C-9B2E-4097-B418-CBBF15B00CE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02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B4D482-412F-457B-BA3D-E33C2EA020EB}" type="slidenum">
              <a:rPr lang="hr-HR" smtClean="0"/>
              <a:pPr>
                <a:spcBef>
                  <a:spcPct val="0"/>
                </a:spcBef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38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5CF07-7604-4EBF-855A-7451338C0928}" type="slidenum">
              <a:rPr lang="hr-HR" smtClean="0"/>
              <a:pPr>
                <a:spcBef>
                  <a:spcPct val="0"/>
                </a:spcBef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93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23230D-5A11-4D64-9B82-7DFE36644A77}" type="slidenum">
              <a:rPr lang="hr-HR" smtClean="0"/>
              <a:pPr>
                <a:spcBef>
                  <a:spcPct val="0"/>
                </a:spcBef>
              </a:pPr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134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2A0AAF-E5D8-49B7-AB0D-18999E7223BA}" type="slidenum">
              <a:rPr lang="hr-HR" smtClean="0"/>
              <a:pPr>
                <a:spcBef>
                  <a:spcPct val="0"/>
                </a:spcBef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65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5B9B58-1616-4C2A-9F69-6EFE844E677B}" type="slidenum">
              <a:rPr lang="hr-HR" smtClean="0"/>
              <a:pPr>
                <a:spcBef>
                  <a:spcPct val="0"/>
                </a:spcBef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5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CF51-F319-4964-A2D4-B1F1661FD9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517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xmlns="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4" r:id="rId7"/>
    <p:sldLayoutId id="2147483665" r:id="rId8"/>
    <p:sldLayoutId id="2147483673" r:id="rId9"/>
    <p:sldLayoutId id="2147483662" r:id="rId10"/>
    <p:sldLayoutId id="2147483663" r:id="rId11"/>
    <p:sldLayoutId id="2147483664" r:id="rId12"/>
    <p:sldLayoutId id="2147483675" r:id="rId13"/>
    <p:sldLayoutId id="2147483676" r:id="rId14"/>
    <p:sldLayoutId id="2147483672" r:id="rId15"/>
    <p:sldLayoutId id="2147483667" r:id="rId16"/>
    <p:sldLayoutId id="2147483668" r:id="rId17"/>
    <p:sldLayoutId id="214748367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Ogla%C5%A1avanj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r-Latn-ME" sz="5600">
                <a:solidFill>
                  <a:srgbClr val="FFFFFF"/>
                </a:solidFill>
              </a:rPr>
              <a:t>Osnove grafičkog dizajna</a:t>
            </a:r>
            <a:endParaRPr lang="en-GB" sz="5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>
                <a:solidFill>
                  <a:srgbClr val="FFFFFF"/>
                </a:solidFill>
              </a:rPr>
              <a:t>UVOD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A987EC-9B60-45B6-875F-9DFDAEF7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4892358"/>
            <a:ext cx="37662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sr-Latn-ME" sz="2400" kern="1200" dirty="0">
                <a:latin typeface="+mj-lt"/>
                <a:ea typeface="+mj-ea"/>
                <a:cs typeface="+mj-cs"/>
              </a:rPr>
              <a:t>Primjer izgleda internet stranice banke</a:t>
            </a:r>
            <a:endParaRPr lang="en-US" sz="2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41" y="800945"/>
            <a:ext cx="8019712" cy="29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E272F12-AF86-441A-BC1B-C014BBBF85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31BC2E-9C05-479D-A4C0-3CFFB4C8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623" y="4756141"/>
            <a:ext cx="6673136" cy="1461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/>
              <a:t>Ovi</a:t>
            </a:r>
            <a:r>
              <a:rPr lang="en-US" sz="1800" dirty="0"/>
              <a:t> </a:t>
            </a:r>
            <a:r>
              <a:rPr lang="en-US" sz="1800" dirty="0" err="1"/>
              <a:t>elementi</a:t>
            </a:r>
            <a:r>
              <a:rPr lang="en-US" sz="1800" dirty="0"/>
              <a:t> se </a:t>
            </a:r>
            <a:r>
              <a:rPr lang="en-US" sz="1800" dirty="0" err="1"/>
              <a:t>postižu</a:t>
            </a:r>
            <a:r>
              <a:rPr lang="en-US" sz="1800" dirty="0"/>
              <a:t> </a:t>
            </a:r>
            <a:r>
              <a:rPr lang="en-US" sz="1800" dirty="0" err="1"/>
              <a:t>upotrebom</a:t>
            </a:r>
            <a:r>
              <a:rPr lang="en-US" sz="1800" dirty="0"/>
              <a:t> </a:t>
            </a:r>
            <a:r>
              <a:rPr lang="en-US" sz="1800" dirty="0" err="1"/>
              <a:t>boja</a:t>
            </a:r>
            <a:r>
              <a:rPr lang="en-US" sz="1800" dirty="0"/>
              <a:t> (</a:t>
            </a:r>
            <a:r>
              <a:rPr lang="en-US" sz="1800" dirty="0" err="1"/>
              <a:t>dominantne</a:t>
            </a:r>
            <a:r>
              <a:rPr lang="en-US" sz="1800" dirty="0"/>
              <a:t> </a:t>
            </a:r>
            <a:r>
              <a:rPr lang="en-US" sz="1800" dirty="0" err="1"/>
              <a:t>sive</a:t>
            </a:r>
            <a:r>
              <a:rPr lang="en-US" sz="1800" dirty="0"/>
              <a:t>)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fotografije</a:t>
            </a:r>
            <a:r>
              <a:rPr lang="en-US" sz="1800" dirty="0"/>
              <a:t> (</a:t>
            </a:r>
            <a:r>
              <a:rPr lang="en-US" sz="1800" dirty="0" err="1"/>
              <a:t>prikazuje</a:t>
            </a:r>
            <a:r>
              <a:rPr lang="en-US" sz="1800" dirty="0"/>
              <a:t> </a:t>
            </a:r>
            <a:r>
              <a:rPr lang="en-US" sz="1800" dirty="0" err="1"/>
              <a:t>komunikacijske</a:t>
            </a:r>
            <a:r>
              <a:rPr lang="en-US" sz="1800" dirty="0"/>
              <a:t> </a:t>
            </a:r>
            <a:r>
              <a:rPr lang="en-US" sz="1800" dirty="0" err="1"/>
              <a:t>elemente</a:t>
            </a:r>
            <a:r>
              <a:rPr lang="en-US" sz="1800" dirty="0"/>
              <a:t>),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odgovarajućom</a:t>
            </a:r>
            <a:r>
              <a:rPr lang="en-US" sz="1800" dirty="0"/>
              <a:t> </a:t>
            </a:r>
            <a:r>
              <a:rPr lang="en-US" sz="1800" dirty="0" err="1"/>
              <a:t>tipografijom</a:t>
            </a:r>
            <a:r>
              <a:rPr lang="en-US" sz="1800" dirty="0"/>
              <a:t>.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686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13D573-A8AB-4061-A889-D1747266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21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Plakat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9BEBCF-0B8F-4D25-9360-F1B35EB46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Plakat</a:t>
            </a:r>
            <a:r>
              <a:rPr lang="en-US" sz="2400" dirty="0"/>
              <a:t> (od </a:t>
            </a:r>
            <a:r>
              <a:rPr lang="en-US" sz="2400" dirty="0" err="1"/>
              <a:t>riječi</a:t>
            </a:r>
            <a:r>
              <a:rPr lang="en-US" sz="2400" dirty="0"/>
              <a:t> </a:t>
            </a:r>
            <a:r>
              <a:rPr lang="en-US" sz="2400" dirty="0" err="1"/>
              <a:t>plak</a:t>
            </a:r>
            <a:r>
              <a:rPr lang="en-US" sz="2400" dirty="0"/>
              <a:t> </a:t>
            </a:r>
            <a:r>
              <a:rPr lang="en-US" sz="2400" i="1" dirty="0" err="1"/>
              <a:t>mrlja</a:t>
            </a:r>
            <a:r>
              <a:rPr lang="en-US" sz="2400" dirty="0"/>
              <a:t>, </a:t>
            </a:r>
            <a:r>
              <a:rPr lang="en-US" sz="2400" i="1" dirty="0" err="1"/>
              <a:t>krpica</a:t>
            </a:r>
            <a:r>
              <a:rPr lang="en-US" sz="2400" dirty="0"/>
              <a:t>) je </a:t>
            </a:r>
            <a:r>
              <a:rPr lang="en-US" sz="2400" dirty="0" err="1"/>
              <a:t>pisan</a:t>
            </a:r>
            <a:r>
              <a:rPr lang="en-US" sz="2400" dirty="0"/>
              <a:t>, </a:t>
            </a:r>
            <a:r>
              <a:rPr lang="en-US" sz="2400" dirty="0" err="1"/>
              <a:t>crtan</a:t>
            </a:r>
            <a:r>
              <a:rPr lang="en-US" sz="2400" dirty="0"/>
              <a:t>, </a:t>
            </a:r>
            <a:r>
              <a:rPr lang="en-US" sz="2400" dirty="0" err="1"/>
              <a:t>grafički</a:t>
            </a:r>
            <a:r>
              <a:rPr lang="en-US" sz="2400" dirty="0"/>
              <a:t> </a:t>
            </a:r>
            <a:r>
              <a:rPr lang="en-US" sz="2400" dirty="0" err="1"/>
              <a:t>umnožen</a:t>
            </a:r>
            <a:r>
              <a:rPr lang="sr-Latn-ME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komad</a:t>
            </a:r>
            <a:r>
              <a:rPr lang="en-US" sz="2400" dirty="0"/>
              <a:t> </a:t>
            </a:r>
            <a:r>
              <a:rPr lang="en-US" sz="2400" dirty="0" err="1"/>
              <a:t>papira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služi</a:t>
            </a:r>
            <a:r>
              <a:rPr lang="en-US" sz="2400" dirty="0"/>
              <a:t> u </a:t>
            </a:r>
            <a:r>
              <a:rPr lang="en-US" sz="2400" dirty="0" err="1">
                <a:hlinkClick r:id="rId3" tooltip="Oglašavanj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promotivne</a:t>
            </a:r>
            <a:r>
              <a:rPr lang="en-US" sz="2400" dirty="0"/>
              <a:t> </a:t>
            </a:r>
            <a:r>
              <a:rPr lang="en-US" sz="2400" dirty="0" err="1"/>
              <a:t>svrhe</a:t>
            </a:r>
            <a:r>
              <a:rPr lang="sr-Latn-ME" sz="2400" dirty="0"/>
              <a:t>.</a:t>
            </a:r>
            <a:endParaRPr lang="en-US" sz="2400" dirty="0"/>
          </a:p>
          <a:p>
            <a:r>
              <a:rPr lang="en-US" sz="2400" dirty="0" err="1"/>
              <a:t>Sadržaj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en-US" sz="2400" dirty="0" err="1"/>
              <a:t>plakata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upadljivije</a:t>
            </a:r>
            <a:r>
              <a:rPr lang="en-US" sz="2400" dirty="0"/>
              <a:t> </a:t>
            </a:r>
            <a:r>
              <a:rPr lang="en-US" sz="2400" dirty="0" err="1"/>
              <a:t>djelovati</a:t>
            </a:r>
            <a:r>
              <a:rPr lang="en-US" sz="2400" dirty="0"/>
              <a:t>.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jasno</a:t>
            </a:r>
            <a:r>
              <a:rPr lang="en-US" sz="2400" dirty="0"/>
              <a:t> </a:t>
            </a:r>
            <a:r>
              <a:rPr lang="en-US" sz="2400" dirty="0" err="1"/>
              <a:t>uočljivi</a:t>
            </a:r>
            <a:r>
              <a:rPr lang="en-US" sz="2400" dirty="0"/>
              <a:t>, bez </a:t>
            </a:r>
            <a:r>
              <a:rPr lang="en-US" sz="2400" dirty="0" err="1"/>
              <a:t>zbunjujućih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nejasnih</a:t>
            </a:r>
            <a:r>
              <a:rPr lang="en-US" sz="2400" dirty="0"/>
              <a:t> </a:t>
            </a:r>
            <a:r>
              <a:rPr lang="en-US" sz="2400" dirty="0" err="1"/>
              <a:t>elemenata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Likovno-tematski</a:t>
            </a:r>
            <a:r>
              <a:rPr lang="en-US" sz="2400" dirty="0"/>
              <a:t> </a:t>
            </a:r>
            <a:r>
              <a:rPr lang="en-US" sz="2400" dirty="0" err="1"/>
              <a:t>elementi</a:t>
            </a:r>
            <a:r>
              <a:rPr lang="en-US" sz="2400" dirty="0"/>
              <a:t> </a:t>
            </a:r>
            <a:r>
              <a:rPr lang="en-US" sz="2400" dirty="0" err="1"/>
              <a:t>redovno</a:t>
            </a:r>
            <a:r>
              <a:rPr lang="en-US" sz="2400" dirty="0"/>
              <a:t> se </a:t>
            </a:r>
            <a:r>
              <a:rPr lang="en-US" sz="2400" dirty="0" err="1"/>
              <a:t>stiliziraju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reduciraju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bitno</a:t>
            </a:r>
            <a:r>
              <a:rPr lang="en-US" sz="2400" dirty="0"/>
              <a:t>, a u </a:t>
            </a:r>
            <a:r>
              <a:rPr lang="en-US" sz="2400" dirty="0" err="1"/>
              <a:t>primjeni</a:t>
            </a:r>
            <a:r>
              <a:rPr lang="en-US" sz="2400" dirty="0"/>
              <a:t> </a:t>
            </a:r>
            <a:r>
              <a:rPr lang="en-US" sz="2400" dirty="0" err="1"/>
              <a:t>boja</a:t>
            </a:r>
            <a:r>
              <a:rPr lang="en-US" sz="2400" dirty="0"/>
              <a:t> </a:t>
            </a:r>
            <a:r>
              <a:rPr lang="en-US" sz="2400" dirty="0" err="1"/>
              <a:t>teži</a:t>
            </a:r>
            <a:r>
              <a:rPr lang="en-US" sz="2400" dirty="0"/>
              <a:t> se za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jačim</a:t>
            </a:r>
            <a:r>
              <a:rPr lang="en-US" sz="2400" dirty="0"/>
              <a:t> </a:t>
            </a:r>
            <a:r>
              <a:rPr lang="en-US" sz="2400" dirty="0" err="1"/>
              <a:t>kolorističkim</a:t>
            </a:r>
            <a:r>
              <a:rPr lang="en-US" sz="2400" dirty="0"/>
              <a:t> </a:t>
            </a:r>
            <a:r>
              <a:rPr lang="en-US" sz="2400" dirty="0" err="1"/>
              <a:t>efektom</a:t>
            </a:r>
            <a:r>
              <a:rPr lang="en-US" sz="2400" dirty="0"/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r="4623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682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1A48365-B48D-490D-A7DE-D85CC9AD2F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FE51CCB8-0529-4E8C-8998-FBDC5DF6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Plakat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21F05AC-2996-48A9-9B40-1A0FC53D7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A3519A5-D842-459E-95E7-E50293A2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173288"/>
            <a:ext cx="4151085" cy="4517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Osnovna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pravila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oblikovanju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plakata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Snažna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identifikacija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prepoznatljivost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proizvoda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ili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usluge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Kratak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tekst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Kratke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riječi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Čitak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tekst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Velika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ilustracija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Intezivne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boje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Jednostavna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podloga</a:t>
            </a:r>
            <a:endParaRPr lang="en-US" sz="19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31" y="938213"/>
            <a:ext cx="4217192" cy="523874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08B78-732C-49B8-AA3B-8E61CA25929F}"/>
              </a:ext>
            </a:extLst>
          </p:cNvPr>
          <p:cNvSpPr txBox="1"/>
          <p:nvPr/>
        </p:nvSpPr>
        <p:spPr>
          <a:xfrm>
            <a:off x="6966856" y="6211669"/>
            <a:ext cx="277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Dizajn: Natalie Zempter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76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845" y="398922"/>
            <a:ext cx="1079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hr-HR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84" y="1467307"/>
            <a:ext cx="3811216" cy="537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36" y="3626436"/>
            <a:ext cx="2426150" cy="32390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E34B5B-790D-441D-884A-C45D4BBF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09096"/>
            <a:ext cx="11399157" cy="1975926"/>
          </a:xfrm>
        </p:spPr>
        <p:txBody>
          <a:bodyPr/>
          <a:lstStyle/>
          <a:p>
            <a:r>
              <a:rPr lang="hr-HR" sz="2000" b="0" dirty="0">
                <a:cs typeface="Arial" panose="020B0604020202020204" pitchFamily="34" charset="0"/>
              </a:rPr>
              <a:t>U kompoziciji plakata slova igraju ravnopravnu ulogu, zajedno sa slikom; ali, obično se ne uzima jednak odnos slike i teksta (50-50%) kako ne bi došlo do neodlučnosti pogleda što je važnije, već je odnos obično 70-30% kako bi se uspostavila dominanta. </a:t>
            </a:r>
            <a:br>
              <a:rPr lang="hr-HR" sz="2000" b="0" dirty="0">
                <a:cs typeface="Arial" panose="020B0604020202020204" pitchFamily="34" charset="0"/>
              </a:rPr>
            </a:br>
            <a:r>
              <a:rPr lang="hr-HR" sz="2000" b="0" dirty="0">
                <a:cs typeface="Arial" panose="020B0604020202020204" pitchFamily="34" charset="0"/>
              </a:rPr>
              <a:t>Slova moraju biti dovoljno velika i čitka da bi ih konzumenti mogli registrovati brzo, u prolazu šetnjom, autom, tramvajem i sl.</a:t>
            </a:r>
            <a:r>
              <a:rPr lang="hr-HR" sz="1800" dirty="0">
                <a:cs typeface="Arial" panose="020B0604020202020204" pitchFamily="34" charset="0"/>
              </a:rPr>
              <a:t/>
            </a:r>
            <a:br>
              <a:rPr lang="hr-HR" sz="1800" dirty="0">
                <a:cs typeface="Arial" panose="020B0604020202020204" pitchFamily="34" charset="0"/>
              </a:rPr>
            </a:br>
            <a:r>
              <a:rPr lang="hr-HR" sz="1800" dirty="0">
                <a:cs typeface="Arial" panose="020B0604020202020204" pitchFamily="34" charset="0"/>
              </a:rPr>
              <a:t/>
            </a:r>
            <a:br>
              <a:rPr lang="hr-HR" sz="1800" dirty="0">
                <a:cs typeface="Arial" panose="020B0604020202020204" pitchFamily="34" charset="0"/>
              </a:rPr>
            </a:br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4304176-DDC0-4BA3-A9B6-AFC07305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5" y="3191961"/>
            <a:ext cx="5021461" cy="3239035"/>
          </a:xfrm>
          <a:noFill/>
        </p:spPr>
        <p:txBody>
          <a:bodyPr>
            <a:normAutofit/>
          </a:bodyPr>
          <a:lstStyle/>
          <a:p>
            <a:endParaRPr lang="hr-H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hr-HR" sz="2000" dirty="0"/>
              <a:t>Postoje tri osnovna elementa koje plakat treba da sadrži:</a:t>
            </a:r>
          </a:p>
          <a:p>
            <a:endParaRPr lang="hr-HR" sz="2000" dirty="0"/>
          </a:p>
          <a:p>
            <a:r>
              <a:rPr lang="hr-HR" sz="2000" dirty="0"/>
              <a:t>Treba privući pažnju</a:t>
            </a:r>
          </a:p>
          <a:p>
            <a:r>
              <a:rPr lang="hr-HR" sz="2000" dirty="0"/>
              <a:t>Kvalitet vizualne poruke mora ostati u sjećanju</a:t>
            </a:r>
          </a:p>
          <a:p>
            <a:r>
              <a:rPr lang="hr-HR" sz="2000" dirty="0"/>
              <a:t>Princip postizanja punog efekta i funkcije</a:t>
            </a: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294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1D55C2-7CFB-4592-81A6-25D8B7B3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Plakati - podjela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A89048-4CD5-4BF4-A4C5-0ECE8D99B4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Plakata koji je svojom porukom neposredno vezan uz proizvodnu djelatnost i prodaju proizvoda:</a:t>
            </a:r>
          </a:p>
          <a:p>
            <a:pPr lvl="1">
              <a:buFont typeface="+mj-lt"/>
              <a:buAutoNum type="alphaLcParenR"/>
            </a:pPr>
            <a:r>
              <a:rPr lang="hr-HR" dirty="0"/>
              <a:t>Plakat za </a:t>
            </a:r>
            <a:r>
              <a:rPr lang="en-US" dirty="0" err="1"/>
              <a:t>kompaniju</a:t>
            </a:r>
            <a:r>
              <a:rPr lang="hr-HR" dirty="0"/>
              <a:t> određene djelatnosti</a:t>
            </a:r>
          </a:p>
          <a:p>
            <a:pPr lvl="1">
              <a:buFont typeface="+mj-lt"/>
              <a:buAutoNum type="alphaLcParenR"/>
            </a:pPr>
            <a:r>
              <a:rPr lang="hr-HR" dirty="0"/>
              <a:t>Plakat za skup proizvoda koji su srodni po svojoj funkciji</a:t>
            </a:r>
          </a:p>
          <a:p>
            <a:pPr lvl="1">
              <a:buFont typeface="+mj-lt"/>
              <a:buAutoNum type="alphaLcParenR"/>
            </a:pPr>
            <a:r>
              <a:rPr lang="hr-HR" dirty="0"/>
              <a:t> Plakat za pojedini proizvod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r-HR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C559CD8-6FAC-4D28-943D-B0820A0A1E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Plakat koji se odnosi na različite usluge, akcije manifestacije:</a:t>
            </a:r>
          </a:p>
          <a:p>
            <a:pPr marL="800100" lvl="1" indent="-342900">
              <a:buAutoNum type="alphaLcParenR"/>
            </a:pPr>
            <a:r>
              <a:rPr lang="hr-HR" dirty="0"/>
              <a:t>Turistički plakat</a:t>
            </a:r>
          </a:p>
          <a:p>
            <a:pPr marL="800100" lvl="1" indent="-342900">
              <a:buAutoNum type="alphaLcParenR"/>
            </a:pPr>
            <a:r>
              <a:rPr lang="hr-HR" dirty="0"/>
              <a:t>Izložbeni plakat</a:t>
            </a:r>
          </a:p>
          <a:p>
            <a:pPr marL="800100" lvl="1" indent="-342900">
              <a:buAutoNum type="alphaLcParenR"/>
            </a:pPr>
            <a:r>
              <a:rPr lang="hr-HR" dirty="0"/>
              <a:t>Prometni plakat</a:t>
            </a:r>
          </a:p>
          <a:p>
            <a:pPr marL="800100" lvl="1" indent="-342900">
              <a:buAutoNum type="alphaLcParenR"/>
            </a:pPr>
            <a:r>
              <a:rPr lang="en-US" dirty="0" err="1"/>
              <a:t>Pozori</a:t>
            </a:r>
            <a:r>
              <a:rPr lang="hr-HR" dirty="0"/>
              <a:t>šni ili filmski plakat</a:t>
            </a:r>
          </a:p>
          <a:p>
            <a:pPr marL="800100" lvl="1" indent="-342900">
              <a:buAutoNum type="alphaLcParenR"/>
            </a:pPr>
            <a:r>
              <a:rPr lang="hr-HR" dirty="0"/>
              <a:t>Ekološki plakat</a:t>
            </a:r>
          </a:p>
          <a:p>
            <a:pPr marL="800100" lvl="1" indent="-342900">
              <a:buAutoNum type="alphaLcParenR"/>
            </a:pPr>
            <a:r>
              <a:rPr lang="hr-HR" dirty="0"/>
              <a:t>Sportski plakat</a:t>
            </a:r>
          </a:p>
          <a:p>
            <a:pPr marL="800100" lvl="1" indent="-342900">
              <a:buAutoNum type="alphaLcParenR"/>
            </a:pPr>
            <a:r>
              <a:rPr lang="hr-HR" dirty="0"/>
              <a:t>Društveno politički plakat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0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79F7551-E956-43CB-8F36-268A5DA44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1A48365-B48D-490D-A7DE-D85CC9AD2F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2D070FF-BFA6-474C-A659-0508EE05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ME" sz="3700" dirty="0"/>
              <a:t>Istorijski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razvoj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latin typeface="+mj-lt"/>
                <a:ea typeface="+mj-ea"/>
                <a:cs typeface="+mj-cs"/>
              </a:rPr>
              <a:t>plakata</a:t>
            </a:r>
            <a:r>
              <a:rPr lang="en-US" sz="3700" kern="1200" dirty="0">
                <a:latin typeface="+mj-lt"/>
                <a:ea typeface="+mj-ea"/>
                <a:cs typeface="+mj-cs"/>
              </a:rPr>
              <a:t/>
            </a:r>
            <a:br>
              <a:rPr lang="en-US" sz="3700" kern="1200" dirty="0">
                <a:latin typeface="+mj-lt"/>
                <a:ea typeface="+mj-ea"/>
                <a:cs typeface="+mj-cs"/>
              </a:rPr>
            </a:br>
            <a:endParaRPr lang="en-US" sz="3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521F05AC-2996-48A9-9B40-1A0FC53D76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40384B-CAA6-4A47-8E10-A12B660F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Anri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Tuluz-Lotrek</a:t>
            </a:r>
            <a:r>
              <a:rPr lang="sr-Latn-ME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je </a:t>
            </a:r>
            <a:r>
              <a:rPr lang="en-US" sz="2000" dirty="0" err="1">
                <a:solidFill>
                  <a:schemeClr val="tx1"/>
                </a:solidFill>
              </a:rPr>
              <a:t>prva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osoba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kojoj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možemo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zahvaliti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shva</a:t>
            </a:r>
            <a:r>
              <a:rPr lang="sr-Latn-ME" sz="2000" dirty="0">
                <a:solidFill>
                  <a:schemeClr val="tx1"/>
                </a:solidFill>
              </a:rPr>
              <a:t>t</a:t>
            </a:r>
            <a:r>
              <a:rPr lang="en-US" sz="2000" dirty="0" err="1">
                <a:solidFill>
                  <a:schemeClr val="tx1"/>
                </a:solidFill>
              </a:rPr>
              <a:t>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plakata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kao</a:t>
            </a:r>
            <a:r>
              <a:rPr lang="en-US" sz="2000" dirty="0">
                <a:solidFill>
                  <a:schemeClr val="tx1"/>
                </a:solidFill>
              </a:rPr>
              <a:t> "</a:t>
            </a:r>
            <a:r>
              <a:rPr lang="en-US" sz="2000" dirty="0" err="1">
                <a:solidFill>
                  <a:schemeClr val="tx1"/>
                </a:solidFill>
              </a:rPr>
              <a:t>ulične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slike</a:t>
            </a:r>
            <a:r>
              <a:rPr lang="en-US" sz="2000" dirty="0">
                <a:solidFill>
                  <a:schemeClr val="tx1"/>
                </a:solidFill>
              </a:rPr>
              <a:t>„</a:t>
            </a:r>
            <a:r>
              <a:rPr lang="sr-Latn-ME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4562" name="Picture 1" descr="lotrek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75" y="841229"/>
            <a:ext cx="3186905" cy="523874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F8D60B-B95D-4ABF-BD5D-F32FE7C52103}"/>
              </a:ext>
            </a:extLst>
          </p:cNvPr>
          <p:cNvSpPr txBox="1"/>
          <p:nvPr/>
        </p:nvSpPr>
        <p:spPr>
          <a:xfrm>
            <a:off x="7366674" y="6137559"/>
            <a:ext cx="39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Touluse </a:t>
            </a:r>
            <a:r>
              <a:rPr lang="fr-FR" dirty="0">
                <a:solidFill>
                  <a:srgbClr val="000000"/>
                </a:solidFill>
              </a:rPr>
              <a:t>Lautrec: </a:t>
            </a:r>
            <a:endParaRPr lang="hr-H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Moulin Rouge - La Goulue, 1891.  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3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1" descr="tdk-movie-poste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4" y="1343751"/>
            <a:ext cx="3084628" cy="45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titan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1343751"/>
            <a:ext cx="3068746" cy="45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Potjeh_plak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40" y="1343751"/>
            <a:ext cx="3428530" cy="45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504" y="174812"/>
            <a:ext cx="1139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14976" y="6162315"/>
            <a:ext cx="3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Poticanje evokacije: akcija, </a:t>
            </a:r>
            <a:r>
              <a:rPr lang="hr-HR" dirty="0" err="1">
                <a:solidFill>
                  <a:schemeClr val="bg1"/>
                </a:solidFill>
              </a:rPr>
              <a:t>horor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107" y="6162315"/>
            <a:ext cx="306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Ljubavni sadržaj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7540" y="6160733"/>
            <a:ext cx="3428530" cy="37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Sadržaj za djecu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D02E7226-650D-4F8B-B455-2A905971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48957"/>
            <a:ext cx="11214100" cy="1089529"/>
          </a:xfrm>
        </p:spPr>
        <p:txBody>
          <a:bodyPr/>
          <a:lstStyle/>
          <a:p>
            <a:r>
              <a:rPr lang="hr-HR" sz="1800" dirty="0"/>
              <a:t>Vizuelno i sadržajno filmski ili pozorišni plakati daju naznaku sadržaja i tematike samoga filma ili predstave. Na taj način po pravilima plakatnog oblikovanja, na prvi pogled bi nas trebamo zainteresovati. Nakon toga slijedi iščitavanje dodatnih i detaljnijih informacija. </a:t>
            </a:r>
            <a:br>
              <a:rPr lang="hr-HR" sz="1800" dirty="0"/>
            </a:br>
            <a:endParaRPr lang="en-US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666B0E9-6491-4028-883B-DBB6BB10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46C4E63-5F8D-44B8-9860-1D7841E3D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9B7273-AAFB-4812-A44B-1EDBB961263F}"/>
              </a:ext>
            </a:extLst>
          </p:cNvPr>
          <p:cNvSpPr txBox="1"/>
          <p:nvPr/>
        </p:nvSpPr>
        <p:spPr>
          <a:xfrm>
            <a:off x="518474" y="1019730"/>
            <a:ext cx="4064409" cy="3508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Plakat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sr-Latn-ME" sz="2400" dirty="0"/>
              <a:t>da </a:t>
            </a:r>
            <a:r>
              <a:rPr lang="en-US" sz="2400" dirty="0" err="1"/>
              <a:t>nudi</a:t>
            </a:r>
            <a:r>
              <a:rPr lang="en-US" sz="2400" dirty="0"/>
              <a:t> </a:t>
            </a:r>
            <a:r>
              <a:rPr lang="en-US" sz="2400" dirty="0" err="1"/>
              <a:t>prepoznatljivost</a:t>
            </a:r>
            <a:r>
              <a:rPr lang="en-US" sz="2400" dirty="0"/>
              <a:t> </a:t>
            </a:r>
            <a:r>
              <a:rPr lang="en-US" sz="2400" dirty="0" err="1"/>
              <a:t>sadržaja</a:t>
            </a:r>
            <a:r>
              <a:rPr lang="en-US" sz="2400" dirty="0"/>
              <a:t>. U </a:t>
            </a:r>
            <a:r>
              <a:rPr lang="en-US" sz="2400" dirty="0" err="1"/>
              <a:t>ovome</a:t>
            </a:r>
            <a:r>
              <a:rPr lang="en-US" sz="2400" dirty="0"/>
              <a:t> </a:t>
            </a:r>
            <a:r>
              <a:rPr lang="en-US" sz="2400" dirty="0" err="1"/>
              <a:t>slučaju</a:t>
            </a:r>
            <a:r>
              <a:rPr lang="en-US" sz="2400" dirty="0"/>
              <a:t> se radio o 4. </a:t>
            </a:r>
            <a:r>
              <a:rPr lang="en-US" sz="2400" dirty="0" err="1"/>
              <a:t>festivalu</a:t>
            </a:r>
            <a:r>
              <a:rPr lang="en-US" sz="2400" dirty="0"/>
              <a:t> </a:t>
            </a:r>
            <a:r>
              <a:rPr lang="en-US" sz="2400" dirty="0" err="1"/>
              <a:t>animiranih</a:t>
            </a:r>
            <a:r>
              <a:rPr lang="en-US" sz="2400" dirty="0"/>
              <a:t> </a:t>
            </a:r>
            <a:r>
              <a:rPr lang="en-US" sz="2400" dirty="0" err="1"/>
              <a:t>filmova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jasno</a:t>
            </a:r>
            <a:r>
              <a:rPr lang="en-US" sz="2400" dirty="0"/>
              <a:t> </a:t>
            </a:r>
            <a:r>
              <a:rPr lang="en-US" sz="2400" dirty="0" err="1"/>
              <a:t>prepoznatljivo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osonovu</a:t>
            </a:r>
            <a:r>
              <a:rPr lang="en-US" sz="2400" dirty="0"/>
              <a:t> </a:t>
            </a:r>
            <a:r>
              <a:rPr lang="en-US" sz="2400" dirty="0" err="1"/>
              <a:t>likovne</a:t>
            </a:r>
            <a:r>
              <a:rPr lang="en-US" sz="2400" dirty="0"/>
              <a:t> forma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karaktera</a:t>
            </a:r>
            <a:r>
              <a:rPr lang="en-US" sz="2400" dirty="0"/>
              <a:t> </a:t>
            </a:r>
            <a:r>
              <a:rPr lang="en-US" sz="2400" dirty="0" err="1"/>
              <a:t>prikazanog</a:t>
            </a:r>
            <a:r>
              <a:rPr lang="en-US" sz="2400" dirty="0"/>
              <a:t> </a:t>
            </a:r>
            <a:r>
              <a:rPr lang="en-US" sz="2400" dirty="0" err="1"/>
              <a:t>lika</a:t>
            </a:r>
            <a:r>
              <a:rPr lang="en-US" sz="2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1970" name="Picture 4" descr="Animafe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26" y="477807"/>
            <a:ext cx="3172532" cy="5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04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1" descr="greb-greb-bazen-WEB-624x4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1" b="103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1" descr="hpo-excerp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Šta je dizajn?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cs typeface="+mn-cs"/>
              </a:rPr>
              <a:t>Riječ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i="1" dirty="0">
                <a:solidFill>
                  <a:srgbClr val="000000"/>
                </a:solidFill>
                <a:cs typeface="+mn-cs"/>
              </a:rPr>
              <a:t>”</a:t>
            </a:r>
            <a:r>
              <a:rPr lang="en-US" sz="2000" i="1" dirty="0" err="1">
                <a:solidFill>
                  <a:srgbClr val="000000"/>
                </a:solidFill>
                <a:cs typeface="+mn-cs"/>
              </a:rPr>
              <a:t>Dizajn</a:t>
            </a:r>
            <a:r>
              <a:rPr lang="en-US" sz="2000" i="1" dirty="0">
                <a:solidFill>
                  <a:srgbClr val="000000"/>
                </a:solidFill>
                <a:cs typeface="+mn-cs"/>
              </a:rPr>
              <a:t>“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dolazi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od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engleske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riječi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i="1" dirty="0">
                <a:solidFill>
                  <a:srgbClr val="000000"/>
                </a:solidFill>
                <a:cs typeface="+mn-cs"/>
              </a:rPr>
              <a:t>Design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, a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znači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crtež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ili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skica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neka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ideja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izražena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crtežom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umjetničko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oblikovanje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predmeta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za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upotrebu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cs typeface="+mn-cs"/>
              </a:rPr>
              <a:t>Umjetničko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djelo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dobija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funkciju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upotrebljivosti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onog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trenutka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kada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mu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funkcija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prevazilazi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estetičnost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tada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umjetnost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dobija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postaje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nema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jednu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jasnu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definiciju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>
                <a:solidFill>
                  <a:srgbClr val="898989"/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AutoShape 2" descr="Image result for design">
            <a:extLst>
              <a:ext uri="{FF2B5EF4-FFF2-40B4-BE49-F238E27FC236}">
                <a16:creationId xmlns:a16="http://schemas.microsoft.com/office/drawing/2014/main" xmlns="" id="{94EE7C5C-F526-463D-9583-DF1DEF1AB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2954" y="4298950"/>
            <a:ext cx="40290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11" name="Rectangle 71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412" name="Rectangle 73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403" name="Picture 6" descr="ricman%20_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5" r="-2" b="11035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13" name="Rectangle 75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0402" name="Picture 5" descr="final01%20copy_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r="-2" b="15963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1" descr="Plakat mucanje 2008 mal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418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FFA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FC52F1-BA0E-4A5A-BC11-FB2FD2784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Društven</a:t>
            </a:r>
            <a:r>
              <a:rPr lang="sr-Latn-ME" sz="2000" dirty="0"/>
              <a:t>i </a:t>
            </a:r>
            <a:r>
              <a:rPr lang="en-US" sz="2000" dirty="0" err="1"/>
              <a:t>plakati</a:t>
            </a:r>
            <a:r>
              <a:rPr lang="en-US" sz="2000" dirty="0"/>
              <a:t>,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za </a:t>
            </a:r>
            <a:r>
              <a:rPr lang="en-US" sz="2000" dirty="0" err="1"/>
              <a:t>svrhu</a:t>
            </a:r>
            <a:r>
              <a:rPr lang="sr-Latn-ME" sz="2000" dirty="0"/>
              <a:t> da ut</a:t>
            </a:r>
            <a:r>
              <a:rPr lang="en-US" sz="2000" dirty="0" err="1"/>
              <a:t>i</a:t>
            </a:r>
            <a:r>
              <a:rPr lang="sr-Latn-ME" sz="2000" dirty="0"/>
              <a:t>ču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po</a:t>
            </a:r>
            <a:r>
              <a:rPr lang="sr-Latn-ME" sz="2000" dirty="0"/>
              <a:t>dsticanje</a:t>
            </a:r>
            <a:r>
              <a:rPr lang="en-US" sz="2000" dirty="0"/>
              <a:t> </a:t>
            </a:r>
            <a:r>
              <a:rPr lang="en-US" sz="2000" dirty="0" err="1"/>
              <a:t>tolerancij</a:t>
            </a:r>
            <a:r>
              <a:rPr lang="sr-Latn-ME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razumijevanja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Ovakav</a:t>
            </a:r>
            <a:r>
              <a:rPr lang="en-US" sz="2000" dirty="0"/>
              <a:t> </a:t>
            </a:r>
            <a:r>
              <a:rPr lang="en-US" sz="2000" dirty="0" err="1"/>
              <a:t>oblik</a:t>
            </a:r>
            <a:r>
              <a:rPr lang="en-US" sz="2000" dirty="0"/>
              <a:t> </a:t>
            </a:r>
            <a:r>
              <a:rPr lang="en-US" sz="2000" dirty="0" err="1"/>
              <a:t>plakat</a:t>
            </a:r>
            <a:r>
              <a:rPr lang="en-US" sz="2000" dirty="0"/>
              <a:t>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upozorava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pojave</a:t>
            </a:r>
            <a:r>
              <a:rPr lang="en-US" sz="2000" dirty="0"/>
              <a:t> u </a:t>
            </a:r>
            <a:r>
              <a:rPr lang="en-US" sz="2000" dirty="0" err="1"/>
              <a:t>društvu</a:t>
            </a:r>
            <a:r>
              <a:rPr lang="en-US" sz="2000" dirty="0"/>
              <a:t>, </a:t>
            </a:r>
            <a:r>
              <a:rPr lang="en-US" sz="2000" dirty="0" err="1"/>
              <a:t>tpokušavaju</a:t>
            </a:r>
            <a:r>
              <a:rPr lang="en-US" sz="2000" dirty="0"/>
              <a:t> </a:t>
            </a:r>
            <a:r>
              <a:rPr lang="en-US" sz="2000" dirty="0" err="1"/>
              <a:t>osvijestiti</a:t>
            </a:r>
            <a:r>
              <a:rPr lang="en-US" sz="2000" dirty="0"/>
              <a:t> </a:t>
            </a:r>
            <a:r>
              <a:rPr lang="en-US" sz="2000" dirty="0" err="1"/>
              <a:t>potrebu</a:t>
            </a:r>
            <a:r>
              <a:rPr lang="en-US" sz="2000" dirty="0"/>
              <a:t> za </a:t>
            </a:r>
            <a:r>
              <a:rPr lang="en-US" sz="2000" dirty="0" err="1"/>
              <a:t>promjenom</a:t>
            </a:r>
            <a:r>
              <a:rPr lang="en-US" sz="2000" dirty="0"/>
              <a:t> </a:t>
            </a:r>
            <a:r>
              <a:rPr lang="en-US" sz="2000" dirty="0" err="1"/>
              <a:t>stava</a:t>
            </a:r>
            <a:r>
              <a:rPr lang="en-US" sz="2000" dirty="0"/>
              <a:t> u </a:t>
            </a:r>
            <a:r>
              <a:rPr lang="en-US" sz="2000" dirty="0" err="1"/>
              <a:t>ponašanju</a:t>
            </a:r>
            <a:r>
              <a:rPr lang="sr-Latn-ME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49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412" name="Straight Connector 70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413" name="Rectangle 7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18999056-2305-4E76-B158-6AB8625A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11" y="4653712"/>
            <a:ext cx="3231662" cy="17155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>Težnja ka ravnopravnosti polova</a:t>
            </a:r>
            <a:r>
              <a:rPr lang="hr-HR" sz="5400" dirty="0"/>
              <a:t/>
            </a:r>
            <a:br>
              <a:rPr lang="hr-HR" sz="5400" dirty="0"/>
            </a:b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273410" name="Picture 1" descr="plakat_2008_godin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23" y="307731"/>
            <a:ext cx="279555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plakat_b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31" y="307731"/>
            <a:ext cx="282714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3414" name="Straight Connector 7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1">
            <a:extLst>
              <a:ext uri="{FF2B5EF4-FFF2-40B4-BE49-F238E27FC236}">
                <a16:creationId xmlns:a16="http://schemas.microsoft.com/office/drawing/2014/main" xmlns="" id="{A1F45D90-2021-4302-B732-12B091F6D2AD}"/>
              </a:ext>
            </a:extLst>
          </p:cNvPr>
          <p:cNvSpPr txBox="1">
            <a:spLocks/>
          </p:cNvSpPr>
          <p:nvPr/>
        </p:nvSpPr>
        <p:spPr>
          <a:xfrm>
            <a:off x="7582600" y="4806112"/>
            <a:ext cx="3898200" cy="93257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/>
              <a:t>Upozorenje na težak položaj oboljelih od aidsa, te potreba za njihovim prihvaćanjem</a:t>
            </a:r>
          </a:p>
        </p:txBody>
      </p:sp>
    </p:spTree>
    <p:extLst>
      <p:ext uri="{BB962C8B-B14F-4D97-AF65-F5344CB8AC3E}">
        <p14:creationId xmlns:p14="http://schemas.microsoft.com/office/powerpoint/2010/main" val="21916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 descr="GAMEOVER2-600x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5" y="145632"/>
            <a:ext cx="3829694" cy="574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38" y="145632"/>
            <a:ext cx="3835229" cy="5744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2538" y="6009861"/>
            <a:ext cx="689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Plakati koji upozoravaju na negativne pojavu ovisnosti o narkoticima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816AAC-2420-4BE9-B391-AF9D2F2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8BD4BC9-26BC-4D0D-A3D7-F41FC3A9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1" descr="DrugsDontHu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2" y="97045"/>
            <a:ext cx="91440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F25FD-9AE0-4744-99CF-9F3B018B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4AF88-1E99-47F9-B258-8ED5346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1" descr="global-warming-awarness-poster-design (2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8" y="711294"/>
            <a:ext cx="7387884" cy="481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5658" y="286445"/>
            <a:ext cx="564542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Plakati koji prate ekološku problematiku.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6800" y="4601813"/>
            <a:ext cx="3063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88888"/>
                </a:solidFill>
                <a:latin typeface="Open Sans"/>
              </a:rPr>
              <a:t>Before it’s too late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88888"/>
                </a:solidFill>
                <a:latin typeface="Open Sans"/>
              </a:rPr>
              <a:t>WWF France (2008)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888888"/>
                </a:solidFill>
                <a:latin typeface="Open Sans"/>
              </a:rPr>
              <a:t>TBWA\Paris – print.</a:t>
            </a:r>
            <a:endParaRPr lang="hr-H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5E44BD0-09D9-4F10-89D1-4203077B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BC1AEBD-4C01-4349-BC78-4C73511A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 descr="poster-design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1" y="377127"/>
            <a:ext cx="3982278" cy="52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global-warming-awarness-poster-design (1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304800"/>
            <a:ext cx="4700795" cy="54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72">
            <a:extLst>
              <a:ext uri="{FF2B5EF4-FFF2-40B4-BE49-F238E27FC236}">
                <a16:creationId xmlns:a16="http://schemas.microsoft.com/office/drawing/2014/main" xmlns="" id="{AC50E016-C8B7-45EE-8300-F18B719F5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26"/>
            <a:ext cx="5446920" cy="678749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5" name="Picture 74">
            <a:extLst>
              <a:ext uri="{FF2B5EF4-FFF2-40B4-BE49-F238E27FC236}">
                <a16:creationId xmlns:a16="http://schemas.microsoft.com/office/drawing/2014/main" xmlns="" id="{5E6099C8-1DCF-4242-AD8B-28BF4D687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7B8B66A-B403-429E-90B4-688D18F9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58745"/>
            <a:ext cx="3515310" cy="25498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Ambalaža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1318B55-C583-42E5-ABA1-BE8CC332ED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5581" y="803670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2" name="Picture 3" descr="DCUCfistsofclay2pack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69" y="867086"/>
            <a:ext cx="1658819" cy="1869093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toy story 3 pack space aliensm.jp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921357"/>
            <a:ext cx="1848574" cy="184857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A401C7-E3EC-403C-BA74-5A6D59C9C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425146"/>
            <a:ext cx="4977578" cy="2635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Još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jedno</a:t>
            </a:r>
            <a:r>
              <a:rPr lang="en-US" sz="2000" dirty="0">
                <a:solidFill>
                  <a:srgbClr val="000000"/>
                </a:solidFill>
              </a:rPr>
              <a:t> od </a:t>
            </a:r>
            <a:r>
              <a:rPr lang="en-US" sz="2000" dirty="0" err="1">
                <a:solidFill>
                  <a:srgbClr val="000000"/>
                </a:solidFill>
              </a:rPr>
              <a:t>područja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grafičkog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dizajna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oblikovanje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ambalaže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altLang="sr-Latn-RS" sz="2000" dirty="0">
              <a:solidFill>
                <a:srgbClr val="000000"/>
              </a:solidFill>
            </a:endParaRPr>
          </a:p>
          <a:p>
            <a:endParaRPr lang="en-US" altLang="sr-Latn-RS" sz="2000" dirty="0">
              <a:solidFill>
                <a:srgbClr val="000000"/>
              </a:solidFill>
            </a:endParaRPr>
          </a:p>
          <a:p>
            <a:r>
              <a:rPr lang="en-US" altLang="sr-Latn-RS" sz="2000" dirty="0" err="1">
                <a:solidFill>
                  <a:srgbClr val="000000"/>
                </a:solidFill>
              </a:rPr>
              <a:t>Dva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osnovna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zadatka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ambalaže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su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b="1" dirty="0" err="1">
                <a:solidFill>
                  <a:srgbClr val="000000"/>
                </a:solidFill>
              </a:rPr>
              <a:t>obilježiti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proizvod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i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b="1" dirty="0" err="1">
                <a:solidFill>
                  <a:srgbClr val="000000"/>
                </a:solidFill>
              </a:rPr>
              <a:t>zaštititi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ga</a:t>
            </a:r>
            <a:r>
              <a:rPr lang="en-US" altLang="sr-Latn-RS" sz="2000" dirty="0">
                <a:solidFill>
                  <a:srgbClr val="000000"/>
                </a:solidFill>
              </a:rPr>
              <a:t> od </a:t>
            </a:r>
            <a:r>
              <a:rPr lang="en-US" altLang="sr-Latn-RS" sz="2000" dirty="0" err="1">
                <a:solidFill>
                  <a:srgbClr val="000000"/>
                </a:solidFill>
              </a:rPr>
              <a:t>oštećenja</a:t>
            </a:r>
            <a:r>
              <a:rPr lang="en-US" altLang="sr-Latn-RS" sz="2000" dirty="0">
                <a:solidFill>
                  <a:srgbClr val="000000"/>
                </a:solidFill>
              </a:rPr>
              <a:t>. To je </a:t>
            </a:r>
            <a:r>
              <a:rPr lang="en-US" altLang="sr-Latn-RS" sz="2000" dirty="0" err="1">
                <a:solidFill>
                  <a:srgbClr val="000000"/>
                </a:solidFill>
              </a:rPr>
              <a:t>ograničeno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tumačenje</a:t>
            </a:r>
            <a:r>
              <a:rPr lang="en-US" altLang="sr-Latn-RS" sz="2000" dirty="0">
                <a:solidFill>
                  <a:srgbClr val="000000"/>
                </a:solidFill>
              </a:rPr>
              <a:t>, </a:t>
            </a:r>
            <a:r>
              <a:rPr lang="sr-Latn-ME" altLang="sr-Latn-RS" sz="2000" dirty="0">
                <a:solidFill>
                  <a:srgbClr val="000000"/>
                </a:solidFill>
              </a:rPr>
              <a:t>jer </a:t>
            </a:r>
            <a:r>
              <a:rPr lang="en-US" altLang="sr-Latn-RS" sz="2000" dirty="0" err="1">
                <a:solidFill>
                  <a:srgbClr val="000000"/>
                </a:solidFill>
              </a:rPr>
              <a:t>ambalaža</a:t>
            </a:r>
            <a:r>
              <a:rPr lang="en-US" altLang="sr-Latn-RS" sz="2000" dirty="0">
                <a:solidFill>
                  <a:srgbClr val="000000"/>
                </a:solidFill>
              </a:rPr>
              <a:t> je </a:t>
            </a:r>
            <a:r>
              <a:rPr lang="en-US" altLang="sr-Latn-RS" sz="2000" dirty="0" err="1">
                <a:solidFill>
                  <a:srgbClr val="000000"/>
                </a:solidFill>
              </a:rPr>
              <a:t>puno</a:t>
            </a:r>
            <a:r>
              <a:rPr lang="en-US" altLang="sr-Latn-RS" sz="2000" dirty="0">
                <a:solidFill>
                  <a:srgbClr val="000000"/>
                </a:solidFill>
              </a:rPr>
              <a:t> </a:t>
            </a:r>
            <a:r>
              <a:rPr lang="en-US" altLang="sr-Latn-RS" sz="2000" dirty="0" err="1">
                <a:solidFill>
                  <a:srgbClr val="000000"/>
                </a:solidFill>
              </a:rPr>
              <a:t>više</a:t>
            </a:r>
            <a:r>
              <a:rPr lang="en-US" altLang="sr-Latn-RS" sz="2000" dirty="0">
                <a:solidFill>
                  <a:srgbClr val="000000"/>
                </a:solidFill>
              </a:rPr>
              <a:t> od toga.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2" descr="CreativePackageDesign_1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4" y="3477667"/>
            <a:ext cx="3928408" cy="283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 descr="CreativePackageDesign_1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89" y="3210504"/>
            <a:ext cx="4022630" cy="39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78675" y="556385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33333"/>
                </a:solidFill>
                <a:latin typeface="open_sansregular"/>
              </a:rPr>
              <a:t>Dizajn: Frost Design</a:t>
            </a:r>
            <a:endParaRPr lang="hr-H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9F7B22-32BB-4857-AC87-C8C3C340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Ambalaža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D2D2B5F-40AC-432D-85A4-86BFB58B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Calibri" panose="020F0502020204030204" pitchFamily="34" charset="0"/>
              </a:rPr>
              <a:t>Moderni dizajn ambalaže </a:t>
            </a:r>
            <a:r>
              <a:rPr lang="vi-VN" b="1" dirty="0">
                <a:latin typeface="Calibri" panose="020F0502020204030204" pitchFamily="34" charset="0"/>
              </a:rPr>
              <a:t>potencira osobitost proizvoda </a:t>
            </a:r>
            <a:r>
              <a:rPr lang="vi-VN" dirty="0">
                <a:latin typeface="Calibri" panose="020F0502020204030204" pitchFamily="34" charset="0"/>
              </a:rPr>
              <a:t>uzdižući </a:t>
            </a:r>
            <a:r>
              <a:rPr lang="vi-VN" b="1" dirty="0">
                <a:latin typeface="Calibri" panose="020F0502020204030204" pitchFamily="34" charset="0"/>
              </a:rPr>
              <a:t>brand</a:t>
            </a:r>
            <a:r>
              <a:rPr lang="vi-VN" dirty="0">
                <a:latin typeface="Calibri" panose="020F0502020204030204" pitchFamily="34" charset="0"/>
              </a:rPr>
              <a:t> iznad konkurencije. Već </a:t>
            </a:r>
            <a:r>
              <a:rPr lang="hr-HR" sz="3200" dirty="0">
                <a:latin typeface="Calibri" panose="020F0502020204030204" pitchFamily="34" charset="0"/>
                <a:cs typeface="Arial" pitchFamily="34" charset="0"/>
              </a:rPr>
              <a:t>samim</a:t>
            </a: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izborom materijala, vrste papira ili kartona određujemo stil a time i cilj komunikacije. </a:t>
            </a:r>
            <a:endParaRPr lang="hr-HR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84DD04-F313-4FE3-8F04-611D08FC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Dizajn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ambalaže</a:t>
            </a:r>
            <a:r>
              <a:rPr lang="en-US" sz="2400" dirty="0">
                <a:solidFill>
                  <a:schemeClr val="tx1"/>
                </a:solidFill>
              </a:rPr>
              <a:t> u </a:t>
            </a:r>
            <a:r>
              <a:rPr lang="en-US" sz="2400" dirty="0" err="1">
                <a:solidFill>
                  <a:schemeClr val="tx1"/>
                </a:solidFill>
              </a:rPr>
              <a:t>koji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nije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uloženo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dizajnersko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promišljanje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sr-Latn-ME" sz="2400" dirty="0">
                <a:solidFill>
                  <a:schemeClr val="tx1"/>
                </a:solidFill>
              </a:rPr>
              <a:t>već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prodaja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proizvoda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bazira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simboličkom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značenju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boja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sr-Latn-ME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Na </a:t>
            </a:r>
            <a:r>
              <a:rPr lang="en-US" sz="2400" dirty="0" err="1">
                <a:solidFill>
                  <a:schemeClr val="tx1"/>
                </a:solidFill>
              </a:rPr>
              <a:t>određeni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način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ovakva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ambalaža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potencira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kliše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muških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ženskih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boja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889FFB6D-03D3-44AC-BBAA-FA8A286C9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07" name="Picture 1" descr="ItsAGirlItsABoyPencilsPackageVi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r="17653" b="3"/>
          <a:stretch/>
        </p:blipFill>
        <p:spPr bwMode="auto">
          <a:xfrm>
            <a:off x="8193023" y="640082"/>
            <a:ext cx="335931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A4CD37D6-FE32-48E3-A3AD-F07BE6A1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1856509"/>
            <a:ext cx="4805996" cy="2573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136"/>
                </a:solidFill>
              </a:rPr>
              <a:t>„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Dizajn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je...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manifestacija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kapaciteta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ljudskog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duha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prevaziđe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svoje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granice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.“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Džordž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Nelson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7E0029FE-7258-4707-8443-CCACB8EC2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2927" r="14926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EDC7217-2779-44E0-9E6D-3B387951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63D6C4-4840-40CC-AC84-17E24B3B7BDE}" type="slidenum">
              <a:rPr lang="en-US" sz="1100" smtClean="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3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75">
            <a:extLst>
              <a:ext uri="{FF2B5EF4-FFF2-40B4-BE49-F238E27FC236}">
                <a16:creationId xmlns:a16="http://schemas.microsoft.com/office/drawing/2014/main" xmlns="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359" name="Picture 77">
            <a:extLst>
              <a:ext uri="{FF2B5EF4-FFF2-40B4-BE49-F238E27FC236}">
                <a16:creationId xmlns:a16="http://schemas.microsoft.com/office/drawing/2014/main" xmlns="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0360" name="Freeform 67">
            <a:extLst>
              <a:ext uri="{FF2B5EF4-FFF2-40B4-BE49-F238E27FC236}">
                <a16:creationId xmlns:a16="http://schemas.microsoft.com/office/drawing/2014/main" xmlns="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65">
            <a:extLst>
              <a:ext uri="{FF2B5EF4-FFF2-40B4-BE49-F238E27FC236}">
                <a16:creationId xmlns:a16="http://schemas.microsoft.com/office/drawing/2014/main" xmlns="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0356" name="Picture 3" descr="gris-package-design-3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r="10703" b="-2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gris-package-design-458x550.jpg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751"/>
          <a:stretch/>
        </p:blipFill>
        <p:spPr bwMode="auto"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1" descr="gris-package-design-2.jpg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2" b="2"/>
          <a:stretch/>
        </p:blipFill>
        <p:spPr bwMode="auto"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AFA692-ED97-404A-9E00-1046C8BA5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18" y="1988458"/>
            <a:ext cx="4862946" cy="40725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Zanimljiv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studentski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dizajn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koji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vrlo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atraktivan</a:t>
            </a:r>
            <a:r>
              <a:rPr lang="en-US" dirty="0">
                <a:solidFill>
                  <a:srgbClr val="000000"/>
                </a:solidFill>
              </a:rPr>
              <a:t>, no </a:t>
            </a:r>
            <a:r>
              <a:rPr lang="en-US" dirty="0" err="1">
                <a:solidFill>
                  <a:srgbClr val="000000"/>
                </a:solidFill>
              </a:rPr>
              <a:t>upitna</a:t>
            </a:r>
            <a:r>
              <a:rPr lang="en-US" dirty="0">
                <a:solidFill>
                  <a:srgbClr val="000000"/>
                </a:solidFill>
              </a:rPr>
              <a:t> je </a:t>
            </a:r>
            <a:r>
              <a:rPr lang="en-US" dirty="0" err="1">
                <a:solidFill>
                  <a:srgbClr val="000000"/>
                </a:solidFill>
              </a:rPr>
              <a:t>cijena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ovakve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ambalaže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može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nadmašiti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cijenu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proizvoda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A close up of a box&#10;&#10;Description generated with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2DAF651-9560-48EA-9CE2-FB18E659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Izrazito luksuzna ambalaža za olovke proizvođača Faber-Castel</a:t>
            </a:r>
            <a:br>
              <a:rPr lang="en-US" sz="28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03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A5AA1C8-A499-41D6-A777-4DE70FAE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671681"/>
            <a:ext cx="11214100" cy="978729"/>
          </a:xfrm>
        </p:spPr>
        <p:txBody>
          <a:bodyPr/>
          <a:lstStyle/>
          <a:p>
            <a:r>
              <a:rPr lang="hr-HR" dirty="0"/>
              <a:t>Elementi ambalaže i grafičke prezentacije.</a:t>
            </a:r>
            <a:br>
              <a:rPr lang="hr-HR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80D2B7-C5A1-4CB3-8338-41C3F575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Tehnički elementi: – tip </a:t>
            </a:r>
            <a:r>
              <a:rPr lang="hr-HR" dirty="0" smtClean="0"/>
              <a:t>pak</a:t>
            </a:r>
            <a:r>
              <a:rPr lang="en-US" dirty="0" err="1" smtClean="0"/>
              <a:t>ovanja</a:t>
            </a:r>
            <a:r>
              <a:rPr lang="hr-HR" dirty="0" smtClean="0"/>
              <a:t> </a:t>
            </a:r>
            <a:r>
              <a:rPr lang="hr-HR" dirty="0"/>
              <a:t>(npr. kartonske kutije, limenke, boce i sl.)</a:t>
            </a:r>
          </a:p>
          <a:p>
            <a:pPr marL="0" indent="0">
              <a:buNone/>
            </a:pPr>
            <a:r>
              <a:rPr lang="hr-HR" dirty="0"/>
              <a:t>                                    - materijal </a:t>
            </a:r>
            <a:r>
              <a:rPr lang="hr-HR" dirty="0" smtClean="0"/>
              <a:t>pak</a:t>
            </a:r>
            <a:r>
              <a:rPr lang="en-US" dirty="0" smtClean="0"/>
              <a:t>o</a:t>
            </a:r>
            <a:r>
              <a:rPr lang="hr-HR" dirty="0" smtClean="0"/>
              <a:t>vanja </a:t>
            </a:r>
            <a:r>
              <a:rPr lang="hr-HR" dirty="0"/>
              <a:t>(papir, karton, staklo)</a:t>
            </a:r>
          </a:p>
          <a:p>
            <a:pPr marL="0" indent="0">
              <a:buNone/>
            </a:pPr>
            <a:r>
              <a:rPr lang="hr-HR" dirty="0"/>
              <a:t>                                    - oblik pakovanja (kocka, </a:t>
            </a:r>
            <a:r>
              <a:rPr lang="en-US" dirty="0" err="1" smtClean="0"/>
              <a:t>valjak</a:t>
            </a:r>
            <a:r>
              <a:rPr lang="hr-HR" dirty="0" smtClean="0"/>
              <a:t>)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-  veličina(sadržaj, mjera, količina)</a:t>
            </a:r>
          </a:p>
          <a:p>
            <a:pPr marL="0" indent="0">
              <a:buNone/>
            </a:pPr>
            <a:r>
              <a:rPr lang="hr-HR" dirty="0"/>
              <a:t>                                    -  način zatvaranja pakovanja (čep, ljepljiva traka i sl.)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Grafički elementi: - osnovne i dodatne boje</a:t>
            </a:r>
          </a:p>
          <a:p>
            <a:pPr marL="0" indent="0">
              <a:buNone/>
            </a:pPr>
            <a:r>
              <a:rPr lang="hr-HR" dirty="0"/>
              <a:t>                                - identifikacijski elementi proizvoda (ilustracija, tipografija)</a:t>
            </a:r>
          </a:p>
          <a:p>
            <a:pPr marL="0" indent="0">
              <a:buNone/>
            </a:pPr>
            <a:r>
              <a:rPr lang="hr-HR" dirty="0"/>
              <a:t>                                - ime i zaštitni znak proizviođača                           </a:t>
            </a:r>
          </a:p>
          <a:p>
            <a:endParaRPr lang="hr-HR" dirty="0"/>
          </a:p>
          <a:p>
            <a:r>
              <a:rPr lang="hr-HR" dirty="0"/>
              <a:t>Sastavni – dodatni elementi: etiketa, naljepnica,  uputstvo za upotrebu itd.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Rectangle 75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453" name="Picture 4" descr="spar-premium-sorbet-cas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3" y="457201"/>
            <a:ext cx="2078809" cy="27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5" descr="spar-premium-schoko-heidelbee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3" y="457200"/>
            <a:ext cx="2498700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" descr="cips-s-plavim-krumpirom-100g-Prem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17" y="457200"/>
            <a:ext cx="1824120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 descr="spar-premium-kava-u-zrnu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64" y="457200"/>
            <a:ext cx="1383577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0" name="Picture 1" descr="grickali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2" y="4171190"/>
            <a:ext cx="5492181" cy="14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4" name="Rectangle 77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EBC394-88C5-42E8-824A-751658F0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081" y="4892038"/>
            <a:ext cx="5193748" cy="63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r-Latn-ME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AMBALAŽE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04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46C4E63-5F8D-44B8-9860-1D7841E3D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-1004"/>
            <a:ext cx="12188952" cy="6860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EF55B-96E5-4C0B-AACE-79B2273F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dirty="0" err="1">
                <a:solidFill>
                  <a:schemeClr val="tx1"/>
                </a:solidFill>
              </a:rPr>
              <a:t>Kvalitetan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grafički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dizajn</a:t>
            </a:r>
            <a:r>
              <a:rPr lang="en-US" sz="2400" dirty="0">
                <a:solidFill>
                  <a:schemeClr val="tx1"/>
                </a:solidFill>
              </a:rPr>
              <a:t> bi </a:t>
            </a:r>
            <a:r>
              <a:rPr lang="en-US" sz="2400" dirty="0" err="1">
                <a:solidFill>
                  <a:schemeClr val="tx1"/>
                </a:solidFill>
              </a:rPr>
              <a:t>trebao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garant</a:t>
            </a:r>
            <a:r>
              <a:rPr lang="sr-Latn-ME" sz="2400" dirty="0">
                <a:solidFill>
                  <a:schemeClr val="tx1"/>
                </a:solidFill>
              </a:rPr>
              <a:t>ovati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kvalitetniji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proizvod</a:t>
            </a:r>
            <a:r>
              <a:rPr lang="en-US" sz="2400" dirty="0">
                <a:solidFill>
                  <a:schemeClr val="tx1"/>
                </a:solidFill>
              </a:rPr>
              <a:t>, no u </a:t>
            </a:r>
            <a:r>
              <a:rPr lang="en-US" sz="2400" dirty="0" err="1">
                <a:solidFill>
                  <a:schemeClr val="tx1"/>
                </a:solidFill>
              </a:rPr>
              <a:t>današnjem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svijetu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gdje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smo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okruženi</a:t>
            </a:r>
            <a:r>
              <a:rPr lang="en-US" sz="2400" dirty="0">
                <a:solidFill>
                  <a:schemeClr val="tx1"/>
                </a:solidFill>
              </a:rPr>
              <a:t> viz</a:t>
            </a:r>
            <a:r>
              <a:rPr lang="sr-Latn-ME" sz="2400" dirty="0">
                <a:solidFill>
                  <a:schemeClr val="tx1"/>
                </a:solidFill>
              </a:rPr>
              <a:t>ue</a:t>
            </a:r>
            <a:r>
              <a:rPr lang="en-US" sz="2400" dirty="0" err="1">
                <a:solidFill>
                  <a:schemeClr val="tx1"/>
                </a:solidFill>
              </a:rPr>
              <a:t>lnim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komunikacijama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dvije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vrijednosti</a:t>
            </a:r>
            <a:r>
              <a:rPr lang="en-US" sz="2400" dirty="0">
                <a:solidFill>
                  <a:schemeClr val="tx1"/>
                </a:solidFill>
              </a:rPr>
              <a:t> se ne </a:t>
            </a:r>
            <a:r>
              <a:rPr lang="en-US" sz="2400" dirty="0" err="1">
                <a:solidFill>
                  <a:schemeClr val="tx1"/>
                </a:solidFill>
              </a:rPr>
              <a:t>moraju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uvijek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podudarati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6498" name="Picture 1" descr="LaysLar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04" y="1417672"/>
            <a:ext cx="4869635" cy="37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3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549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8550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8546" name="Picture 1" descr="pringles.jpg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r="367" b="-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3DF575-0ECC-41C8-ABFA-4D2737E21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00"/>
                </a:solidFill>
                <a:cs typeface="+mn-cs"/>
              </a:rPr>
              <a:t>Kartonska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ambalaža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za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čips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sr-Latn-ME" sz="2800" dirty="0">
                <a:solidFill>
                  <a:srgbClr val="000000"/>
                </a:solidFill>
                <a:cs typeface="+mn-cs"/>
              </a:rPr>
              <a:t>garantuje 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da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će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oblik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proizvoda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ostati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sačuvan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pod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različitim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sr-Latn-ME" sz="2800" dirty="0">
                <a:solidFill>
                  <a:srgbClr val="000000"/>
                </a:solidFill>
                <a:cs typeface="+mn-cs"/>
              </a:rPr>
              <a:t>uslovima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transporta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što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je </a:t>
            </a:r>
            <a:r>
              <a:rPr lang="sr-Latn-ME" sz="2800" dirty="0">
                <a:solidFill>
                  <a:srgbClr val="000000"/>
                </a:solidFill>
                <a:cs typeface="+mn-cs"/>
              </a:rPr>
              <a:t>svakako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uračunato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u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cijenu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C5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" descr="melon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" r="-2" b="7840"/>
          <a:stretch/>
        </p:blipFill>
        <p:spPr bwMode="auto">
          <a:xfrm>
            <a:off x="3978655" y="1176793"/>
            <a:ext cx="3977597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766" name="Picture 1" descr="herbal-essences-hello-hydration-moisturizing-shampo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r="5278" b="-2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7" descr="garnier-fructis-haircare-fortifying-shampoo-sleek-shine_best-shampoos-curly-hai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6148" b="-2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9" descr="Dove-Silk--Shine-Shampoo-3351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2371" b="-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7" descr="6a00d8341e427453ef00e54f4ae46f8833-640wi (1)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7" b="16106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3" descr="1252944154_loreal-vive-pro-men-thickening-shampoo_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4" r="1" b="23960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ADB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AF44A3-4114-4FB3-926F-B2F46F26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Primjeri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različitih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oblika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sr-Latn-ME" sz="1800" dirty="0">
                <a:solidFill>
                  <a:srgbClr val="FFFFFF"/>
                </a:solidFill>
              </a:rPr>
              <a:t>pakovanja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šampona</a:t>
            </a:r>
            <a:r>
              <a:rPr lang="en-US" sz="1800" dirty="0">
                <a:solidFill>
                  <a:srgbClr val="FFFFFF"/>
                </a:solidFill>
              </a:rPr>
              <a:t> za </a:t>
            </a:r>
            <a:r>
              <a:rPr lang="en-US" sz="1800" dirty="0" err="1">
                <a:solidFill>
                  <a:srgbClr val="FFFFFF"/>
                </a:solidFill>
              </a:rPr>
              <a:t>kosu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Svaki</a:t>
            </a:r>
            <a:r>
              <a:rPr lang="en-US" sz="1800" dirty="0">
                <a:solidFill>
                  <a:srgbClr val="FFFFFF"/>
                </a:solidFill>
              </a:rPr>
              <a:t> od </a:t>
            </a:r>
            <a:r>
              <a:rPr lang="en-US" sz="1800" dirty="0" err="1">
                <a:solidFill>
                  <a:srgbClr val="FFFFFF"/>
                </a:solidFill>
              </a:rPr>
              <a:t>njih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ima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elemente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pomoć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kojih</a:t>
            </a:r>
            <a:r>
              <a:rPr lang="en-US" sz="1800" dirty="0">
                <a:solidFill>
                  <a:srgbClr val="FFFFFF"/>
                </a:solidFill>
              </a:rPr>
              <a:t> se </a:t>
            </a:r>
            <a:r>
              <a:rPr lang="en-US" sz="1800" dirty="0" err="1">
                <a:solidFill>
                  <a:srgbClr val="FFFFFF"/>
                </a:solidFill>
              </a:rPr>
              <a:t>žele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vizualno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istaknuti</a:t>
            </a:r>
            <a:r>
              <a:rPr lang="en-US" sz="1800" dirty="0">
                <a:solidFill>
                  <a:srgbClr val="FFFFFF"/>
                </a:solidFill>
              </a:rPr>
              <a:t> u </a:t>
            </a:r>
            <a:r>
              <a:rPr lang="en-US" sz="1800" dirty="0" err="1">
                <a:solidFill>
                  <a:srgbClr val="FFFFFF"/>
                </a:solidFill>
              </a:rPr>
              <a:t>odnosu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ostale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proizvod</a:t>
            </a:r>
            <a:r>
              <a:rPr lang="sr-Latn-ME" sz="1800" dirty="0">
                <a:solidFill>
                  <a:srgbClr val="FFFFFF"/>
                </a:solidFill>
              </a:rPr>
              <a:t>e</a:t>
            </a:r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7765" name="Picture 2" descr="DSC_7410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r="-1" b="9700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5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Lino-lada-milk-400-g-20-gratis-Podravka_product_full.gif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r="-3" b="1946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2" descr="hren-umak-uskrs-20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35679"/>
          <a:stretch/>
        </p:blipFill>
        <p:spPr bwMode="auto">
          <a:xfrm>
            <a:off x="6089904" y="31983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135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819D89-17A6-4888-BFE0-D1538DCD2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9" y="130395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Danas </a:t>
            </a:r>
            <a:r>
              <a:rPr lang="en-US" sz="2400" dirty="0" err="1">
                <a:solidFill>
                  <a:srgbClr val="000000"/>
                </a:solidFill>
              </a:rPr>
              <a:t>vrlo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čest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primjer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redizajna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proizvoda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slučajevima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potrošačima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omogućuju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uštedu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način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Takav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oblik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povoljne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kup</a:t>
            </a:r>
            <a:r>
              <a:rPr lang="sr-Latn-ME" sz="2400" dirty="0">
                <a:solidFill>
                  <a:srgbClr val="000000"/>
                </a:solidFill>
              </a:rPr>
              <a:t>ovine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uvijek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jasno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istaknut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proizvodu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9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7BE609-79DD-4380-AFFD-008C262A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dizajnu</a:t>
            </a:r>
            <a:r>
              <a:rPr lang="en-US" sz="2400" dirty="0"/>
              <a:t> </a:t>
            </a:r>
            <a:r>
              <a:rPr lang="en-US" sz="2400" dirty="0" err="1"/>
              <a:t>ambalaže</a:t>
            </a:r>
            <a:r>
              <a:rPr lang="en-US" sz="2400" dirty="0"/>
              <a:t> je </a:t>
            </a:r>
            <a:r>
              <a:rPr lang="en-US" sz="2400" dirty="0" err="1"/>
              <a:t>vrlo</a:t>
            </a:r>
            <a:r>
              <a:rPr lang="en-US" sz="2400" dirty="0"/>
              <a:t> </a:t>
            </a:r>
            <a:r>
              <a:rPr lang="en-US" sz="2400" dirty="0" err="1"/>
              <a:t>bitna</a:t>
            </a:r>
            <a:r>
              <a:rPr lang="en-US" sz="2400" dirty="0"/>
              <a:t> </a:t>
            </a:r>
            <a:r>
              <a:rPr lang="en-US" sz="2400" dirty="0" err="1"/>
              <a:t>hijerarhija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r>
              <a:rPr lang="en-US" sz="2400" dirty="0"/>
              <a:t>. </a:t>
            </a:r>
            <a:r>
              <a:rPr lang="en-US" sz="2400" dirty="0" err="1"/>
              <a:t>Dizajner</a:t>
            </a:r>
            <a:r>
              <a:rPr lang="en-US" sz="2400" dirty="0"/>
              <a:t> mora </a:t>
            </a:r>
            <a:r>
              <a:rPr lang="en-US" sz="2400" dirty="0" err="1"/>
              <a:t>znati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jasno</a:t>
            </a:r>
            <a:r>
              <a:rPr lang="en-US" sz="2400" dirty="0"/>
              <a:t> </a:t>
            </a:r>
            <a:r>
              <a:rPr lang="en-US" sz="2400" dirty="0" err="1"/>
              <a:t>istaknute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prvo</a:t>
            </a:r>
            <a:r>
              <a:rPr lang="en-US" sz="2400" dirty="0"/>
              <a:t> </a:t>
            </a:r>
            <a:r>
              <a:rPr lang="en-US" sz="2400" dirty="0" err="1"/>
              <a:t>uočljive</a:t>
            </a:r>
            <a:r>
              <a:rPr lang="en-US" sz="2400" dirty="0"/>
              <a:t>. </a:t>
            </a:r>
            <a:r>
              <a:rPr lang="en-US" sz="2400" dirty="0" err="1"/>
              <a:t>Najčešće</a:t>
            </a:r>
            <a:r>
              <a:rPr lang="en-US" sz="2400" dirty="0"/>
              <a:t> se </a:t>
            </a:r>
            <a:r>
              <a:rPr lang="en-US" sz="2400" dirty="0" err="1"/>
              <a:t>ističu</a:t>
            </a:r>
            <a:r>
              <a:rPr lang="en-US" sz="2400" dirty="0"/>
              <a:t> one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</a:t>
            </a:r>
            <a:r>
              <a:rPr lang="en-US" sz="2400" dirty="0" err="1"/>
              <a:t>privući</a:t>
            </a:r>
            <a:r>
              <a:rPr lang="en-US" sz="2400" dirty="0"/>
              <a:t> </a:t>
            </a:r>
            <a:r>
              <a:rPr lang="en-US" sz="2400" dirty="0" err="1"/>
              <a:t>kupce</a:t>
            </a:r>
            <a:r>
              <a:rPr lang="en-US" sz="2400" dirty="0"/>
              <a:t>. </a:t>
            </a:r>
            <a:r>
              <a:rPr lang="sr-Latn-ME" sz="2400" dirty="0"/>
              <a:t>S</a:t>
            </a:r>
            <a:r>
              <a:rPr lang="en-US" sz="2400" dirty="0" err="1"/>
              <a:t>vaka</a:t>
            </a:r>
            <a:r>
              <a:rPr lang="en-US" sz="2400" dirty="0"/>
              <a:t> </a:t>
            </a:r>
            <a:r>
              <a:rPr lang="en-US" sz="2400" dirty="0" err="1"/>
              <a:t>ambalaža</a:t>
            </a:r>
            <a:r>
              <a:rPr lang="en-US" sz="2400" dirty="0"/>
              <a:t> mora </a:t>
            </a:r>
            <a:r>
              <a:rPr lang="en-US" sz="2400" dirty="0" err="1"/>
              <a:t>imati</a:t>
            </a:r>
            <a:r>
              <a:rPr lang="en-US" sz="2400" dirty="0"/>
              <a:t> </a:t>
            </a:r>
            <a:r>
              <a:rPr lang="en-US" sz="2400" dirty="0" err="1"/>
              <a:t>detaljan</a:t>
            </a:r>
            <a:r>
              <a:rPr lang="en-US" sz="2400" dirty="0"/>
              <a:t> </a:t>
            </a:r>
            <a:r>
              <a:rPr lang="en-US" sz="2400" dirty="0" err="1"/>
              <a:t>opis</a:t>
            </a:r>
            <a:r>
              <a:rPr lang="en-US" sz="2400" dirty="0"/>
              <a:t> </a:t>
            </a:r>
            <a:r>
              <a:rPr lang="en-US" sz="2400" dirty="0" err="1"/>
              <a:t>sadržaja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. </a:t>
            </a:r>
            <a:r>
              <a:rPr lang="sr-Latn-ME" sz="2400" dirty="0"/>
              <a:t>U tom djelu </a:t>
            </a:r>
            <a:r>
              <a:rPr lang="en-US" sz="2400" dirty="0" err="1"/>
              <a:t>informacije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manje</a:t>
            </a:r>
            <a:r>
              <a:rPr lang="en-US" sz="2400" dirty="0"/>
              <a:t> </a:t>
            </a:r>
            <a:r>
              <a:rPr lang="en-US" sz="2400" dirty="0" err="1"/>
              <a:t>uočljive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pisane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sitnijim</a:t>
            </a:r>
            <a:r>
              <a:rPr lang="en-US" sz="2400" dirty="0"/>
              <a:t> </a:t>
            </a:r>
            <a:r>
              <a:rPr lang="en-US" sz="2400" dirty="0" err="1"/>
              <a:t>slovima</a:t>
            </a:r>
            <a:r>
              <a:rPr lang="en-US" sz="2400" dirty="0"/>
              <a:t>.</a:t>
            </a:r>
          </a:p>
        </p:txBody>
      </p:sp>
      <p:pic>
        <p:nvPicPr>
          <p:cNvPr id="124931" name="Picture 2" descr="Vitplusmlijeko_ambala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55" y="30690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1" descr="nutrition-facts-milk-chocolate-cashews-6200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56" y="2828925"/>
            <a:ext cx="1591800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1C645-AB28-4634-BFF3-C39F591D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Vrste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dizajna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087AC0-C643-4A3C-B589-65F2BC22BD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6050" r="24442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D257DF-2691-48AA-85C6-8A49AEC9A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Arhitektonski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   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Grafički</a:t>
            </a: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 </a:t>
            </a:r>
            <a:r>
              <a:rPr lang="en-US" sz="2000" dirty="0" err="1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dizajn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Industrijski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ili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produkt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Tekstilni</a:t>
            </a:r>
            <a:r>
              <a:rPr lang="en-US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cs typeface="+mn-cs"/>
              </a:rPr>
              <a:t>    Web </a:t>
            </a:r>
            <a:r>
              <a:rPr lang="en-US" sz="2000" dirty="0" err="1">
                <a:solidFill>
                  <a:srgbClr val="000000"/>
                </a:solidFill>
                <a:cs typeface="+mn-cs"/>
              </a:rPr>
              <a:t>dizajn</a:t>
            </a:r>
            <a:endParaRPr lang="en-US" sz="2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71DFA5C-B3B8-45BA-BE7B-AB9FBF0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63D6C4-4840-40CC-AC84-17E24B3B7BDE}" type="slidenum">
              <a:rPr lang="en-US" sz="1100">
                <a:solidFill>
                  <a:srgbClr val="898989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4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8D412AD-9CF4-4510-97DC-34D6CC830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1AC90-76DC-4D9B-820A-8F4B6050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02873"/>
            <a:ext cx="4025724" cy="32730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Ambalaža</a:t>
            </a:r>
            <a:r>
              <a:rPr lang="en-US" altLang="sr-Latn-RS" sz="2400" dirty="0">
                <a:solidFill>
                  <a:srgbClr val="FFFFFF"/>
                </a:solidFill>
              </a:rPr>
              <a:t> mora </a:t>
            </a:r>
            <a:r>
              <a:rPr lang="en-US" altLang="sr-Latn-RS" sz="2400" dirty="0" err="1">
                <a:solidFill>
                  <a:srgbClr val="FFFFFF"/>
                </a:solidFill>
              </a:rPr>
              <a:t>biti</a:t>
            </a:r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praktična</a:t>
            </a:r>
            <a:r>
              <a:rPr lang="en-US" altLang="sr-Latn-RS" sz="2400" dirty="0">
                <a:solidFill>
                  <a:srgbClr val="FFFFFF"/>
                </a:solidFill>
              </a:rPr>
              <a:t> za </a:t>
            </a:r>
            <a:r>
              <a:rPr lang="en-US" altLang="sr-Latn-RS" sz="2400" dirty="0" err="1">
                <a:solidFill>
                  <a:srgbClr val="FFFFFF"/>
                </a:solidFill>
              </a:rPr>
              <a:t>upotrebu</a:t>
            </a:r>
            <a:r>
              <a:rPr lang="en-US" altLang="sr-Latn-RS" sz="2400" dirty="0">
                <a:solidFill>
                  <a:srgbClr val="FFFFFF"/>
                </a:solidFill>
              </a:rPr>
              <a:t>.</a:t>
            </a:r>
          </a:p>
          <a:p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Ambalažu</a:t>
            </a:r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moramo</a:t>
            </a:r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promatrati</a:t>
            </a:r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kao</a:t>
            </a:r>
            <a:r>
              <a:rPr lang="en-US" altLang="sr-Latn-RS" sz="2400" dirty="0">
                <a:solidFill>
                  <a:srgbClr val="FFFFFF"/>
                </a:solidFill>
              </a:rPr>
              <a:t> </a:t>
            </a:r>
            <a:r>
              <a:rPr lang="en-US" altLang="sr-Latn-RS" sz="2400" dirty="0" err="1">
                <a:solidFill>
                  <a:srgbClr val="FFFFFF"/>
                </a:solidFill>
              </a:rPr>
              <a:t>investiciju</a:t>
            </a:r>
            <a:r>
              <a:rPr lang="en-US" altLang="sr-Latn-RS" sz="2400" dirty="0">
                <a:solidFill>
                  <a:srgbClr val="FFFFFF"/>
                </a:solidFill>
              </a:rPr>
              <a:t>, a ne </a:t>
            </a:r>
            <a:r>
              <a:rPr lang="en-US" altLang="sr-Latn-RS" sz="2400" dirty="0" err="1">
                <a:solidFill>
                  <a:srgbClr val="FFFFFF"/>
                </a:solidFill>
              </a:rPr>
              <a:t>trošak</a:t>
            </a:r>
            <a:r>
              <a:rPr lang="en-US" altLang="sr-Latn-RS" sz="24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endParaRPr lang="en-US" altLang="sr-Latn-R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26981" name="Picture 4" descr="ambalaz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39" y="1651921"/>
            <a:ext cx="6331994" cy="36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146" name="Picture 1" descr="Best-Package-Designs-2-600x7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10" y="643467"/>
            <a:ext cx="447078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6FF7045-1C37-4D1B-B593-A017C23F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Dizajn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Julien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Canavezes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Ricola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pak</a:t>
            </a:r>
            <a:r>
              <a:rPr lang="sr-Latn-ME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ovanje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bombona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5170" name="Picture 1" descr="Best-Package-Designs-10-600x2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13299"/>
            <a:ext cx="6576906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869FA-2950-4B46-AA99-C73E1494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Logotip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CFEAD7-3F19-4BDE-AD3F-48948159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59932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Aft>
                <a:spcPts val="600"/>
              </a:spcAft>
            </a:pPr>
            <a:fld id="{C263D6C4-4840-40CC-AC84-17E24B3B7BDE}" type="slidenum">
              <a:rPr lang="en-US" sz="1500">
                <a:solidFill>
                  <a:srgbClr val="FFFFFF"/>
                </a:solidFill>
                <a:latin typeface="+mn-lt"/>
              </a:rPr>
              <a:pPr algn="ctr">
                <a:spcAft>
                  <a:spcPts val="600"/>
                </a:spcAft>
              </a:pPr>
              <a:t>43</a:t>
            </a:fld>
            <a:endParaRPr lang="en-US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9388CA-356B-45DE-83E1-BD89AD1C8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>
                <a:solidFill>
                  <a:schemeClr val="tx1"/>
                </a:solidFill>
              </a:rPr>
              <a:t>Logotip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spada</a:t>
            </a:r>
            <a:r>
              <a:rPr lang="en-US" sz="1700" dirty="0">
                <a:solidFill>
                  <a:schemeClr val="tx1"/>
                </a:solidFill>
              </a:rPr>
              <a:t> u </a:t>
            </a:r>
            <a:r>
              <a:rPr lang="en-US" sz="1700" dirty="0" err="1">
                <a:solidFill>
                  <a:schemeClr val="tx1"/>
                </a:solidFill>
              </a:rPr>
              <a:t>najsloženije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zadatke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zbog</a:t>
            </a:r>
            <a:r>
              <a:rPr lang="en-US" sz="1700" dirty="0">
                <a:solidFill>
                  <a:schemeClr val="tx1"/>
                </a:solidFill>
              </a:rPr>
              <a:t> toga </a:t>
            </a:r>
            <a:r>
              <a:rPr lang="en-US" sz="1700" dirty="0" err="1">
                <a:solidFill>
                  <a:schemeClr val="tx1"/>
                </a:solidFill>
              </a:rPr>
              <a:t>što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ideja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i </a:t>
            </a:r>
            <a:r>
              <a:rPr lang="en-US" sz="1700" dirty="0" err="1">
                <a:solidFill>
                  <a:schemeClr val="tx1"/>
                </a:solidFill>
              </a:rPr>
              <a:t>samo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likovno-grafičko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riješenje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treba</a:t>
            </a:r>
            <a:r>
              <a:rPr lang="en-US" sz="1700" dirty="0">
                <a:solidFill>
                  <a:schemeClr val="tx1"/>
                </a:solidFill>
              </a:rPr>
              <a:t> da </a:t>
            </a:r>
            <a:r>
              <a:rPr lang="en-US" sz="1700" dirty="0" err="1">
                <a:solidFill>
                  <a:schemeClr val="tx1"/>
                </a:solidFill>
              </a:rPr>
              <a:t>obuhvate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mnoge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zahtjeve</a:t>
            </a:r>
            <a:r>
              <a:rPr lang="en-US" sz="1700" dirty="0">
                <a:solidFill>
                  <a:schemeClr val="tx1"/>
                </a:solidFill>
              </a:rPr>
              <a:t> i </a:t>
            </a:r>
            <a:r>
              <a:rPr lang="en-US" sz="1700" dirty="0" err="1">
                <a:solidFill>
                  <a:schemeClr val="tx1"/>
                </a:solidFill>
              </a:rPr>
              <a:t>sažetom</a:t>
            </a:r>
            <a:r>
              <a:rPr lang="en-US" sz="1700" dirty="0">
                <a:solidFill>
                  <a:schemeClr val="tx1"/>
                </a:solidFill>
              </a:rPr>
              <a:t> – </a:t>
            </a:r>
            <a:r>
              <a:rPr lang="en-US" sz="1700" dirty="0" err="1">
                <a:solidFill>
                  <a:schemeClr val="tx1"/>
                </a:solidFill>
              </a:rPr>
              <a:t>sublimiranom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obliku</a:t>
            </a:r>
            <a:r>
              <a:rPr lang="en-US" sz="1700" dirty="0">
                <a:solidFill>
                  <a:schemeClr val="tx1"/>
                </a:solidFill>
              </a:rPr>
              <a:t> i </a:t>
            </a:r>
            <a:r>
              <a:rPr lang="en-US" sz="1700" dirty="0" err="1">
                <a:solidFill>
                  <a:schemeClr val="tx1"/>
                </a:solidFill>
              </a:rPr>
              <a:t>na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krajnje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jednostavan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način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r>
              <a:rPr lang="en-US" sz="1700" dirty="0">
                <a:solidFill>
                  <a:schemeClr val="tx1"/>
                </a:solidFill>
              </a:rPr>
              <a:t>Danas </a:t>
            </a:r>
            <a:r>
              <a:rPr lang="en-US" sz="1700" dirty="0" err="1">
                <a:solidFill>
                  <a:schemeClr val="tx1"/>
                </a:solidFill>
              </a:rPr>
              <a:t>logotip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služi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kao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znak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razlikovanja</a:t>
            </a:r>
            <a:r>
              <a:rPr lang="en-US" sz="1700" dirty="0">
                <a:solidFill>
                  <a:schemeClr val="tx1"/>
                </a:solidFill>
              </a:rPr>
              <a:t> od </a:t>
            </a:r>
            <a:r>
              <a:rPr lang="en-US" sz="1700" dirty="0" err="1">
                <a:solidFill>
                  <a:schemeClr val="tx1"/>
                </a:solidFill>
              </a:rPr>
              <a:t>istih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ili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sličnih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proizvoda</a:t>
            </a:r>
            <a:r>
              <a:rPr lang="en-US" sz="1700" dirty="0">
                <a:solidFill>
                  <a:schemeClr val="tx1"/>
                </a:solidFill>
              </a:rPr>
              <a:t> i </a:t>
            </a:r>
            <a:r>
              <a:rPr lang="en-US" sz="1700" dirty="0" err="1">
                <a:solidFill>
                  <a:schemeClr val="tx1"/>
                </a:solidFill>
              </a:rPr>
              <a:t>garancija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kvaliteta</a:t>
            </a:r>
            <a:r>
              <a:rPr lang="en-US" sz="1700" dirty="0">
                <a:solidFill>
                  <a:schemeClr val="tx1"/>
                </a:solidFill>
              </a:rPr>
              <a:t> i </a:t>
            </a:r>
            <a:r>
              <a:rPr lang="en-US" sz="1700" dirty="0" err="1">
                <a:solidFill>
                  <a:schemeClr val="tx1"/>
                </a:solidFill>
              </a:rPr>
              <a:t>kvantiteta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  <a:p>
            <a:r>
              <a:rPr lang="en-US" sz="1700" dirty="0" err="1">
                <a:solidFill>
                  <a:schemeClr val="tx1"/>
                </a:solidFill>
              </a:rPr>
              <a:t>Osnovni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zadaci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zaštitnog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smtClean="0">
                <a:solidFill>
                  <a:schemeClr val="tx1"/>
                </a:solidFill>
              </a:rPr>
              <a:t>znaka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su</a:t>
            </a:r>
            <a:r>
              <a:rPr lang="en-US" sz="17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Da </a:t>
            </a:r>
            <a:r>
              <a:rPr lang="en-US" sz="1700" dirty="0" err="1">
                <a:solidFill>
                  <a:schemeClr val="tx1"/>
                </a:solidFill>
              </a:rPr>
              <a:t>zaštiti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preduzeće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od </a:t>
            </a:r>
            <a:r>
              <a:rPr lang="en-US" sz="1700" dirty="0" err="1">
                <a:solidFill>
                  <a:schemeClr val="tx1"/>
                </a:solidFill>
              </a:rPr>
              <a:t>lažnih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izmjena</a:t>
            </a:r>
            <a:r>
              <a:rPr lang="en-US" sz="1700" dirty="0">
                <a:solidFill>
                  <a:schemeClr val="tx1"/>
                </a:solidFill>
              </a:rPr>
              <a:t>,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Da </a:t>
            </a:r>
            <a:r>
              <a:rPr lang="en-US" sz="1700" dirty="0" err="1">
                <a:solidFill>
                  <a:schemeClr val="tx1"/>
                </a:solidFill>
              </a:rPr>
              <a:t>zaštiti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korisnika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Da </a:t>
            </a:r>
            <a:r>
              <a:rPr lang="en-US" sz="1700" dirty="0" err="1">
                <a:solidFill>
                  <a:schemeClr val="tx1"/>
                </a:solidFill>
              </a:rPr>
              <a:t>posluži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brzom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raspoznavanju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Da </a:t>
            </a:r>
            <a:r>
              <a:rPr lang="en-US" sz="1700" dirty="0" err="1">
                <a:solidFill>
                  <a:schemeClr val="tx1"/>
                </a:solidFill>
              </a:rPr>
              <a:t>garantuje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stalnost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kvaliteta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61445B8C-D724-4F73-AB77-3CCE4E822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D5A31D18-1101-444C-9317-AD4E5AC0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82" y="453790"/>
            <a:ext cx="3996386" cy="25576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9905336-A7CD-4C75-9E77-C704674F40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9B4629-B0F6-4BFB-881E-38668A44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138" y="3735414"/>
            <a:ext cx="2779874" cy="27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4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Hvala na pažnji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F78AE7-94DD-4FC2-B7E4-823056B6C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21538" r="26462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377ED-B559-4555-8711-8BAF8609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Grafički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dizajn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3">
            <a:extLst>
              <a:ext uri="{FF2B5EF4-FFF2-40B4-BE49-F238E27FC236}">
                <a16:creationId xmlns:a16="http://schemas.microsoft.com/office/drawing/2014/main" xmlns="" id="{7E0272DB-03CE-42DE-AE56-3B4B5D196F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5379" y="1065862"/>
            <a:ext cx="654313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primijenjena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umjetnost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cs typeface="+mn-cs"/>
              </a:rPr>
              <a:t>Kao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disciplina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dizajna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ima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za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zadatak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grafičko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oblikovanje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komunikacije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različitih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medija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 Tu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spadaju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: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novine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časopisi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plakati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bilbordi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vizit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kartice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marketinške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kampanje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proizvoda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usluga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tome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slično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 U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novijem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značenju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uključuje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produkcije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prilagođene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elektronskim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medijima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tj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internetu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ili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televiziji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drugim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medijima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  <a:cs typeface="+mn-cs"/>
              </a:rPr>
              <a:t>Grafički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dizajn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je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umjetnost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profesija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odabira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aranžiranja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vizuelnih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elemenata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kao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što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su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tipografija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fotografija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ilustracija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simboli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boje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s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ciljem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prenošenja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neke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poruke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određenoj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+mn-cs"/>
              </a:rPr>
              <a:t>publici</a:t>
            </a:r>
            <a:r>
              <a:rPr lang="en-US" sz="2000" dirty="0">
                <a:solidFill>
                  <a:srgbClr val="FFFFFF"/>
                </a:solidFill>
                <a:cs typeface="+mn-cs"/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53FC24-993C-4470-B44E-A4FC7A1E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263D6C4-4840-40CC-AC84-17E24B3B7BDE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66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436718-65FF-417F-9C01-A0730A1C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1415178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područje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grafičkog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dizajna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ulazi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oblikovanje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naslovnica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dnevnih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novina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časopisa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Obzirom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da se ne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radi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 </a:t>
            </a:r>
            <a:r>
              <a:rPr lang="sr-Latn-M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štamp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koja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ima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trajnu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vrijednost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već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dnevnu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ili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mjesečnu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oblikovanje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ovih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naslovnica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bazira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hijerarhiji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informacija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u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odnosu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aktu</a:t>
            </a:r>
            <a:r>
              <a:rPr lang="sr-Latn-M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lnost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određenih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vijesti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događaja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13315" name="Picture 2" descr="20030212171709jutarnji_list_11022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68" y="306909"/>
            <a:ext cx="1857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1" descr="0lbl6bi0e265l0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5" y="2828925"/>
            <a:ext cx="2702722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9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ver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6261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5C7DFC-464C-4322-A094-C74C7419A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2272143"/>
            <a:ext cx="5777345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Grafičko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oblikovanje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naslovnice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knjige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dstavlja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trajniju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vrijednost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štampe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razloga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 u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postupku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oblikovanja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puno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više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promišlja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estetici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značenju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grafičkog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rješenja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777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22709"/>
          <a:stretch/>
        </p:blipFill>
        <p:spPr>
          <a:xfrm>
            <a:off x="5867400" y="10"/>
            <a:ext cx="6324601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E044-F283-468D-9331-6F0C1C65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5475513" cy="4484914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Grafičkim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dizajnom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nazivamo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komunikacijski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proces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koji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uključuje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istraživanje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analizu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planiranje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), 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takođe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vidljivi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rezultat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tog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procesa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odnosno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ono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što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često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neprecizno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naziva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rješenje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Kompetencije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grafičkog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dizajnera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primarno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komunikacija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grafički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dizajner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stručnjak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području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vizu</a:t>
            </a:r>
            <a:r>
              <a:rPr lang="sr-Latn-M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nih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komunikacija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odgovoran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za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proces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vizualne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artikulacije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informacije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defRPr/>
            </a:pP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F2974790-8852-4217-8EC5-00AD6F9A51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AE485DA-524A-4260-9FC8-98FAACAFF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6B58B403-6C75-44AB-AE71-97BF1EB567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F012B86A-CF90-40CF-8B77-C382530E39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77EB535E-0753-4F7A-8E6A-A6BB3A3A42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6EA7969D-0525-4972-A406-A3ECCFB90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111A00F7-1251-40DA-95AA-8EB5A776D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3B034E9C-0B6D-4740-B839-339A3CFE9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79BDE6BB-D9F6-4547-A3D5-0410D5686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0B171098-0659-4752-BCA7-80539A02B9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19BB0F73-3E8F-4DB3-B047-5C5FAB474E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xmlns="" id="{11EC89ED-7CE2-455E-9D3D-4F4F08846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xmlns="" id="{A6116FC0-48C5-47DE-BEDD-5D395F7511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xmlns="" id="{540BFDCD-3B77-492C-A402-463DDC8C7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xmlns="" id="{602FA0AD-30A8-4863-A785-0D72E7D6ED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xmlns="" id="{F99711A0-AA25-427D-B4CB-45817E61F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xmlns="" id="{E0D52CC1-593C-4216-A5D3-5839D9F72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xmlns="" id="{E782A25F-17DE-4DC0-A536-76DCD24A8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xmlns="" id="{9367600B-A73C-4101-8DA7-C76EDDACF1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xmlns="" id="{F432540E-8D0F-4CC2-8F09-378A28D617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xmlns="" id="{EAE46CBD-5B80-44B6-AA1C-75E3684D9E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xmlns="" id="{C4B1D7D7-5EFC-42D4-A6F3-49D60C396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xmlns="" id="{A43C462C-E5B7-4580-8853-16A0D4F340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35421DC-A006-4825-B62F-7DE8D0DEA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894FD15-2E33-4234-8160-FF85F03A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9557" y="0"/>
            <a:ext cx="4640799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9" descr="20061213mcdonalds.gif">
            <a:extLst>
              <a:ext uri="{FF2B5EF4-FFF2-40B4-BE49-F238E27FC236}">
                <a16:creationId xmlns:a16="http://schemas.microsoft.com/office/drawing/2014/main" xmlns="" id="{AACA34F3-FAEB-42B6-BBED-237393BE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/>
          <a:stretch/>
        </p:blipFill>
        <p:spPr bwMode="auto">
          <a:xfrm>
            <a:off x="7943118" y="320041"/>
            <a:ext cx="3852688" cy="29507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Isosceles Triangle 22">
            <a:extLst>
              <a:ext uri="{FF2B5EF4-FFF2-40B4-BE49-F238E27FC236}">
                <a16:creationId xmlns:a16="http://schemas.microsoft.com/office/drawing/2014/main" xmlns="" id="{6F4A2966-7C28-405D-BB02-5E542A255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58D9839-C203-4964-B486-7C0FFFDE5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BAF99-7E18-41E2-B796-E82F0915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7" y="5636071"/>
            <a:ext cx="5767566" cy="107237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Prelaskom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žuto</a:t>
            </a:r>
            <a:r>
              <a:rPr lang="en-US" sz="2000" dirty="0"/>
              <a:t> – </a:t>
            </a:r>
            <a:r>
              <a:rPr lang="en-US" sz="2000" dirty="0" err="1"/>
              <a:t>zelen</a:t>
            </a:r>
            <a:r>
              <a:rPr lang="sr-Latn-ME" sz="2000" dirty="0"/>
              <a:t>u kombinaciju</a:t>
            </a:r>
            <a:r>
              <a:rPr lang="en-US" sz="2000" dirty="0"/>
              <a:t> </a:t>
            </a:r>
            <a:r>
              <a:rPr lang="en-US" sz="2000" dirty="0" err="1"/>
              <a:t>boja</a:t>
            </a:r>
            <a:r>
              <a:rPr lang="en-US" sz="2000" dirty="0"/>
              <a:t>, McDonald´s </a:t>
            </a:r>
            <a:r>
              <a:rPr lang="en-US" sz="2000" dirty="0" err="1"/>
              <a:t>pokušava</a:t>
            </a:r>
            <a:r>
              <a:rPr lang="en-US" sz="2000" dirty="0"/>
              <a:t> </a:t>
            </a:r>
            <a:r>
              <a:rPr lang="en-US" sz="2000" dirty="0" err="1"/>
              <a:t>prenijeti</a:t>
            </a:r>
            <a:r>
              <a:rPr lang="en-US" sz="2000" dirty="0"/>
              <a:t> </a:t>
            </a:r>
            <a:r>
              <a:rPr lang="en-US" sz="2000" dirty="0" err="1"/>
              <a:t>poruku</a:t>
            </a:r>
            <a:r>
              <a:rPr lang="en-US" sz="2000" dirty="0"/>
              <a:t> </a:t>
            </a:r>
            <a:r>
              <a:rPr lang="en-US" sz="2000" dirty="0" err="1"/>
              <a:t>ekološke</a:t>
            </a:r>
            <a:r>
              <a:rPr lang="en-US" sz="2000" dirty="0"/>
              <a:t> </a:t>
            </a:r>
            <a:r>
              <a:rPr lang="en-US" sz="2000" dirty="0" err="1"/>
              <a:t>osviješ</a:t>
            </a:r>
            <a:r>
              <a:rPr lang="sr-Latn-ME" sz="2000" dirty="0"/>
              <a:t>ć</a:t>
            </a:r>
            <a:r>
              <a:rPr lang="en-US" sz="2000" dirty="0" err="1"/>
              <a:t>enosti</a:t>
            </a:r>
            <a:r>
              <a:rPr lang="en-US" sz="2000" dirty="0"/>
              <a:t> , </a:t>
            </a:r>
            <a:r>
              <a:rPr lang="sr-Latn-ME" sz="2000" dirty="0"/>
              <a:t>samim tim</a:t>
            </a:r>
            <a:r>
              <a:rPr lang="en-US" sz="2000" dirty="0"/>
              <a:t> </a:t>
            </a:r>
            <a:r>
              <a:rPr lang="en-US" sz="2000" dirty="0" err="1"/>
              <a:t>asocirati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zdravu</a:t>
            </a:r>
            <a:r>
              <a:rPr lang="en-US" sz="2000" dirty="0"/>
              <a:t> </a:t>
            </a:r>
            <a:r>
              <a:rPr lang="en-US" sz="2000" dirty="0" err="1"/>
              <a:t>prehranu</a:t>
            </a:r>
            <a:r>
              <a:rPr lang="en-US" sz="2000" dirty="0"/>
              <a:t>, 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negirati</a:t>
            </a:r>
            <a:r>
              <a:rPr lang="en-US" sz="2000" dirty="0"/>
              <a:t> </a:t>
            </a:r>
            <a:r>
              <a:rPr lang="en-US" sz="2000" dirty="0" err="1"/>
              <a:t>izraz</a:t>
            </a:r>
            <a:r>
              <a:rPr lang="en-US" sz="2000" dirty="0"/>
              <a:t> „junk food”.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324B4D-D91A-4458-8AF6-BFDE8698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3934" y="320040"/>
            <a:ext cx="914400" cy="3200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263D6C4-4840-40CC-AC84-17E24B3B7BDE}" type="slidenum">
              <a:rPr lang="en-US" sz="90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9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F60142-EB68-4849-968C-2EA2E3B6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1599067"/>
            <a:ext cx="5768442" cy="38378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 err="1">
                <a:solidFill>
                  <a:srgbClr val="FFFFFE"/>
                </a:solidFill>
              </a:rPr>
              <a:t>Grafički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dizajn</a:t>
            </a:r>
            <a:r>
              <a:rPr lang="en-US" sz="1800" dirty="0">
                <a:solidFill>
                  <a:srgbClr val="FFFFFE"/>
                </a:solidFill>
              </a:rPr>
              <a:t> je </a:t>
            </a:r>
            <a:r>
              <a:rPr lang="en-US" sz="1800" dirty="0" err="1">
                <a:solidFill>
                  <a:srgbClr val="FFFFFE"/>
                </a:solidFill>
              </a:rPr>
              <a:t>postao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značajan</a:t>
            </a:r>
            <a:r>
              <a:rPr lang="en-US" sz="1800" dirty="0">
                <a:solidFill>
                  <a:srgbClr val="FFFFFE"/>
                </a:solidFill>
              </a:rPr>
              <a:t> segment </a:t>
            </a:r>
            <a:r>
              <a:rPr lang="en-US" sz="1800" dirty="0" err="1">
                <a:solidFill>
                  <a:srgbClr val="FFFFFE"/>
                </a:solidFill>
              </a:rPr>
              <a:t>kulture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ekonomije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razvijenih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zemalja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moćno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sredstvo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artikuliranja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nacionalnih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institucionalnih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ili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korporativnih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težnji</a:t>
            </a:r>
            <a:r>
              <a:rPr lang="en-US" sz="1800" dirty="0">
                <a:solidFill>
                  <a:srgbClr val="FFFFFE"/>
                </a:solidFill>
              </a:rPr>
              <a:t>. </a:t>
            </a:r>
          </a:p>
          <a:p>
            <a:r>
              <a:rPr lang="en-US" sz="1800" dirty="0" err="1">
                <a:solidFill>
                  <a:srgbClr val="FFFFFE"/>
                </a:solidFill>
              </a:rPr>
              <a:t>Dobar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dizajn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unapređuje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proizvod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komunikaciju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identitet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okolinu</a:t>
            </a:r>
            <a:r>
              <a:rPr lang="en-US" sz="1800" dirty="0">
                <a:solidFill>
                  <a:srgbClr val="FFFFFE"/>
                </a:solidFill>
              </a:rPr>
              <a:t>. </a:t>
            </a:r>
            <a:r>
              <a:rPr lang="en-US" sz="1800" dirty="0" err="1">
                <a:solidFill>
                  <a:srgbClr val="FFFFFE"/>
                </a:solidFill>
              </a:rPr>
              <a:t>Dizajn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povećava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vrijednost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motiv</a:t>
            </a:r>
            <a:r>
              <a:rPr lang="sr-Latn-ME" sz="1800" dirty="0">
                <a:solidFill>
                  <a:srgbClr val="FFFFFE"/>
                </a:solidFill>
              </a:rPr>
              <a:t>iše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potencijale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konzumente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proizvoda</a:t>
            </a:r>
            <a:r>
              <a:rPr lang="sr-Latn-ME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ut</a:t>
            </a:r>
            <a:r>
              <a:rPr lang="sr-Latn-ME" sz="1800" dirty="0">
                <a:solidFill>
                  <a:srgbClr val="FFFFFE"/>
                </a:solidFill>
              </a:rPr>
              <a:t>i</a:t>
            </a:r>
            <a:r>
              <a:rPr lang="en-US" sz="1800" dirty="0" err="1">
                <a:solidFill>
                  <a:srgbClr val="FFFFFE"/>
                </a:solidFill>
              </a:rPr>
              <a:t>če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na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javnu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percepciju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sr-Latn-ME" sz="1800" dirty="0">
                <a:solidFill>
                  <a:srgbClr val="FFFFFE"/>
                </a:solidFill>
              </a:rPr>
              <a:t>kompanije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usluge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proizvoda</a:t>
            </a:r>
            <a:r>
              <a:rPr lang="en-US" sz="1800" dirty="0">
                <a:solidFill>
                  <a:srgbClr val="FFFFFE"/>
                </a:solidFill>
              </a:rPr>
              <a:t>.</a:t>
            </a:r>
          </a:p>
          <a:p>
            <a:r>
              <a:rPr lang="en-US" sz="1800" dirty="0" err="1">
                <a:solidFill>
                  <a:srgbClr val="FFFFFE"/>
                </a:solidFill>
              </a:rPr>
              <a:t>Shvaćanje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dizajna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kao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investicije</a:t>
            </a:r>
            <a:r>
              <a:rPr lang="en-US" sz="1800" dirty="0">
                <a:solidFill>
                  <a:srgbClr val="FFFFFE"/>
                </a:solidFill>
              </a:rPr>
              <a:t>, a ne </a:t>
            </a:r>
            <a:r>
              <a:rPr lang="en-US" sz="1800" dirty="0" err="1">
                <a:solidFill>
                  <a:srgbClr val="FFFFFE"/>
                </a:solidFill>
              </a:rPr>
              <a:t>kao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troška</a:t>
            </a:r>
            <a:r>
              <a:rPr lang="en-US" sz="1800" dirty="0">
                <a:solidFill>
                  <a:srgbClr val="FFFFFE"/>
                </a:solidFill>
              </a:rPr>
              <a:t>, </a:t>
            </a:r>
            <a:r>
              <a:rPr lang="en-US" sz="1800" dirty="0" err="1">
                <a:solidFill>
                  <a:srgbClr val="FFFFFE"/>
                </a:solidFill>
              </a:rPr>
              <a:t>stav</a:t>
            </a:r>
            <a:r>
              <a:rPr lang="en-US" sz="1800" dirty="0">
                <a:solidFill>
                  <a:srgbClr val="FFFFFE"/>
                </a:solidFill>
              </a:rPr>
              <a:t> je bez </a:t>
            </a:r>
            <a:r>
              <a:rPr lang="en-US" sz="1800" dirty="0" err="1">
                <a:solidFill>
                  <a:srgbClr val="FFFFFE"/>
                </a:solidFill>
              </a:rPr>
              <a:t>kojeg</a:t>
            </a:r>
            <a:r>
              <a:rPr lang="en-US" sz="1800" dirty="0">
                <a:solidFill>
                  <a:srgbClr val="FFFFFE"/>
                </a:solidFill>
              </a:rPr>
              <a:t> se </a:t>
            </a:r>
            <a:r>
              <a:rPr lang="en-US" sz="1800" dirty="0" err="1">
                <a:solidFill>
                  <a:srgbClr val="FFFFFE"/>
                </a:solidFill>
              </a:rPr>
              <a:t>danas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nije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en-US" sz="1800" dirty="0" err="1">
                <a:solidFill>
                  <a:srgbClr val="FFFFFE"/>
                </a:solidFill>
              </a:rPr>
              <a:t>moguće</a:t>
            </a:r>
            <a:r>
              <a:rPr lang="en-US" sz="1800" dirty="0">
                <a:solidFill>
                  <a:srgbClr val="FFFFFE"/>
                </a:solidFill>
              </a:rPr>
              <a:t> </a:t>
            </a:r>
            <a:r>
              <a:rPr lang="sr-Latn-ME" sz="1800" dirty="0">
                <a:solidFill>
                  <a:srgbClr val="FFFFFE"/>
                </a:solidFill>
              </a:rPr>
              <a:t>takmičiti</a:t>
            </a:r>
            <a:r>
              <a:rPr lang="en-US" sz="1800" dirty="0">
                <a:solidFill>
                  <a:srgbClr val="FFFFFE"/>
                </a:solidFill>
              </a:rPr>
              <a:t> s </a:t>
            </a:r>
            <a:r>
              <a:rPr lang="en-US" sz="1800" dirty="0" err="1">
                <a:solidFill>
                  <a:srgbClr val="FFFFFE"/>
                </a:solidFill>
              </a:rPr>
              <a:t>konkurencijom</a:t>
            </a:r>
            <a:endParaRPr lang="en-US" sz="1800" dirty="0">
              <a:solidFill>
                <a:srgbClr val="FFFFFE"/>
              </a:solidFill>
            </a:endParaRPr>
          </a:p>
          <a:p>
            <a:endParaRPr lang="en-US" sz="1800" dirty="0">
              <a:solidFill>
                <a:srgbClr val="FFFFFE"/>
              </a:solidFill>
            </a:endParaRPr>
          </a:p>
        </p:txBody>
      </p:sp>
      <p:pic>
        <p:nvPicPr>
          <p:cNvPr id="6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184126CE-8414-474B-ADBE-D3E0432E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9" r="1" b="7549"/>
          <a:stretch/>
        </p:blipFill>
        <p:spPr bwMode="auto">
          <a:xfrm>
            <a:off x="8047478" y="3574296"/>
            <a:ext cx="3643968" cy="29548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6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ttern_Template_02_CA - v4" id="{4EEF56C3-EEFC-48A7-8548-6C1D4240D170}" vid="{CAB35229-5F5E-4461-A564-6737846920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Custom</PresentationFormat>
  <Paragraphs>163</Paragraphs>
  <Slides>44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Osnove grafičkog dizajna</vt:lpstr>
      <vt:lpstr>Šta je dizajn?</vt:lpstr>
      <vt:lpstr>„Dizajn je... manifestacija kapaciteta ljudskog duha da prevaziđe svoje granice.“  - Džordž Nelson</vt:lpstr>
      <vt:lpstr>Vrste dizajna</vt:lpstr>
      <vt:lpstr>Grafički dizajn</vt:lpstr>
      <vt:lpstr>PowerPoint Presentation</vt:lpstr>
      <vt:lpstr>PowerPoint Presentation</vt:lpstr>
      <vt:lpstr>PowerPoint Presentation</vt:lpstr>
      <vt:lpstr>Prelaskom na žuto – zelenu kombinaciju boja, McDonald´s pokušava prenijeti poruku ekološke osviješćenosti , samim tim asocirati na zdravu prehranu, tj. negirati izraz „junk food”. </vt:lpstr>
      <vt:lpstr>Primjer izgleda internet stranice banke</vt:lpstr>
      <vt:lpstr>Plakat</vt:lpstr>
      <vt:lpstr>Plakat</vt:lpstr>
      <vt:lpstr>U kompoziciji plakata slova igraju ravnopravnu ulogu, zajedno sa slikom; ali, obično se ne uzima jednak odnos slike i teksta (50-50%) kako ne bi došlo do neodlučnosti pogleda što je važnije, već je odnos obično 70-30% kako bi se uspostavila dominanta.  Slova moraju biti dovoljno velika i čitka da bi ih konzumenti mogli registrovati brzo, u prolazu šetnjom, autom, tramvajem i sl.  </vt:lpstr>
      <vt:lpstr>Plakati - podjela</vt:lpstr>
      <vt:lpstr>Istorijski razvoj plakata </vt:lpstr>
      <vt:lpstr>Vizuelno i sadržajno filmski ili pozorišni plakati daju naznaku sadržaja i tematike samoga filma ili predstave. Na taj način po pravilima plakatnog oblikovanja, na prvi pogled bi nas trebamo zainteresovati. Nakon toga slijedi iščitavanje dodatnih i detaljnijih informacija.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Težnja ka ravnopravnosti polova </vt:lpstr>
      <vt:lpstr>PowerPoint Presentation</vt:lpstr>
      <vt:lpstr>PowerPoint Presentation</vt:lpstr>
      <vt:lpstr>PowerPoint Presentation</vt:lpstr>
      <vt:lpstr>PowerPoint Presentation</vt:lpstr>
      <vt:lpstr>Ambalaža</vt:lpstr>
      <vt:lpstr>Ambalaža</vt:lpstr>
      <vt:lpstr>PowerPoint Presentation</vt:lpstr>
      <vt:lpstr>PowerPoint Presentation</vt:lpstr>
      <vt:lpstr>Izrazito luksuzna ambalaža za olovke proizvođača Faber-Castel </vt:lpstr>
      <vt:lpstr>Elementi ambalaže i grafičke prezentacije. </vt:lpstr>
      <vt:lpstr>AMBALAŽE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Dizajn: Julien Canavezes, Ricola pakovanje bombona</vt:lpstr>
      <vt:lpstr>Logotip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2018-09-05T20:01:49Z</dcterms:created>
  <dcterms:modified xsi:type="dcterms:W3CDTF">2018-09-17T06:01:01Z</dcterms:modified>
</cp:coreProperties>
</file>