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49"/>
  </p:notesMasterIdLst>
  <p:handoutMasterIdLst>
    <p:handoutMasterId r:id="rId50"/>
  </p:handoutMasterIdLst>
  <p:sldIdLst>
    <p:sldId id="256" r:id="rId5"/>
    <p:sldId id="258" r:id="rId6"/>
    <p:sldId id="287" r:id="rId7"/>
    <p:sldId id="286" r:id="rId8"/>
    <p:sldId id="289" r:id="rId9"/>
    <p:sldId id="260" r:id="rId10"/>
    <p:sldId id="291" r:id="rId11"/>
    <p:sldId id="265" r:id="rId12"/>
    <p:sldId id="383" r:id="rId13"/>
    <p:sldId id="272" r:id="rId14"/>
    <p:sldId id="336" r:id="rId15"/>
    <p:sldId id="370" r:id="rId16"/>
    <p:sldId id="337" r:id="rId17"/>
    <p:sldId id="334" r:id="rId18"/>
    <p:sldId id="279" r:id="rId19"/>
    <p:sldId id="300" r:id="rId20"/>
    <p:sldId id="374" r:id="rId21"/>
    <p:sldId id="376" r:id="rId22"/>
    <p:sldId id="377" r:id="rId23"/>
    <p:sldId id="296" r:id="rId24"/>
    <p:sldId id="314" r:id="rId25"/>
    <p:sldId id="315" r:id="rId26"/>
    <p:sldId id="317" r:id="rId27"/>
    <p:sldId id="319" r:id="rId28"/>
    <p:sldId id="323" r:id="rId29"/>
    <p:sldId id="322" r:id="rId30"/>
    <p:sldId id="340" r:id="rId31"/>
    <p:sldId id="341" r:id="rId32"/>
    <p:sldId id="342" r:id="rId33"/>
    <p:sldId id="343" r:id="rId34"/>
    <p:sldId id="344" r:id="rId35"/>
    <p:sldId id="380" r:id="rId36"/>
    <p:sldId id="345" r:id="rId37"/>
    <p:sldId id="346" r:id="rId38"/>
    <p:sldId id="347" r:id="rId39"/>
    <p:sldId id="349" r:id="rId40"/>
    <p:sldId id="352" r:id="rId41"/>
    <p:sldId id="356" r:id="rId42"/>
    <p:sldId id="357" r:id="rId43"/>
    <p:sldId id="358" r:id="rId44"/>
    <p:sldId id="364" r:id="rId45"/>
    <p:sldId id="365" r:id="rId46"/>
    <p:sldId id="384" r:id="rId47"/>
    <p:sldId id="268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36"/>
    <a:srgbClr val="103350"/>
    <a:srgbClr val="0C4360"/>
    <a:srgbClr val="1B6872"/>
    <a:srgbClr val="63B7C6"/>
    <a:srgbClr val="0C75AC"/>
    <a:srgbClr val="002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3" d="100"/>
          <a:sy n="123" d="100"/>
        </p:scale>
        <p:origin x="-72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5457B-CDAE-4DEB-AEC8-C82DE2312E37}" type="datetimeFigureOut">
              <a:rPr lang="en-GB" smtClean="0"/>
              <a:t>17/09/2018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1430A-4AA4-45C8-AC23-CD6B61C41A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B78EA-28CE-41D8-9043-90E391E5F567}" type="datetimeFigureOut">
              <a:rPr lang="en-GB" smtClean="0"/>
              <a:t>17/09/2018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4D747-9380-41EE-9946-EC9EC0CA5D1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AEFF28B-7465-4B9F-A427-EFDB1E40FE95}" type="slidenum">
              <a:rPr lang="hr-HR" smtClean="0"/>
              <a:pPr>
                <a:spcBef>
                  <a:spcPct val="0"/>
                </a:spcBef>
              </a:pPr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845435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1FFE4F-1648-4F01-8F67-8B049F09B16A}" type="slidenum">
              <a:rPr lang="en-US" smtClean="0"/>
              <a:pPr>
                <a:spcBef>
                  <a:spcPct val="0"/>
                </a:spcBef>
              </a:pPr>
              <a:t>20</a:t>
            </a:fld>
            <a:endParaRPr lang="en-US"/>
          </a:p>
        </p:txBody>
      </p:sp>
      <p:sp>
        <p:nvSpPr>
          <p:cNvPr id="231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08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2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72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15851D-5C9C-42E4-BE27-01D71F45B316}" type="slidenum">
              <a:rPr lang="hr-HR" smtClean="0"/>
              <a:pPr>
                <a:spcBef>
                  <a:spcPct val="0"/>
                </a:spcBef>
              </a:pPr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396885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4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74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4F0212-BC3F-43AB-9D45-1506A99D350E}" type="slidenum">
              <a:rPr lang="hr-HR" smtClean="0"/>
              <a:pPr>
                <a:spcBef>
                  <a:spcPct val="0"/>
                </a:spcBef>
              </a:pPr>
              <a:t>22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427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altLang="sr-Latn-RS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C4FBA44-C603-4C1E-8CF0-4F20FA9F49A8}" type="slidenum">
              <a:rPr lang="hr-HR" altLang="sr-Latn-R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27</a:t>
            </a:fld>
            <a:endParaRPr lang="hr-HR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9279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altLang="sr-Latn-RS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A05215-5C5C-4C2D-9F83-4C64C65F83B4}" type="slidenum">
              <a:rPr lang="hr-HR" altLang="sr-Latn-R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28</a:t>
            </a:fld>
            <a:endParaRPr lang="hr-HR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5005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altLang="sr-Latn-RS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C0A9C3-1080-48F7-B908-9BBD4B2E0216}" type="slidenum">
              <a:rPr lang="hr-HR" altLang="sr-Latn-R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29</a:t>
            </a:fld>
            <a:endParaRPr lang="hr-HR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742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altLang="sr-Latn-RS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D48839C-BEF3-44AC-8F6C-C59F57425D85}" type="slidenum">
              <a:rPr lang="hr-HR" altLang="sr-Latn-R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30</a:t>
            </a:fld>
            <a:endParaRPr lang="hr-HR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9772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altLang="sr-Latn-RS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675967D-D33A-4E4B-AA99-3F544E8428C0}" type="slidenum">
              <a:rPr lang="hr-HR" altLang="sr-Latn-R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31</a:t>
            </a:fld>
            <a:endParaRPr lang="hr-HR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618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altLang="sr-Latn-RS"/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8A0B4DF-3D66-44BB-81A3-A75BF148B030}" type="slidenum">
              <a:rPr lang="hr-HR" altLang="sr-Latn-R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33</a:t>
            </a:fld>
            <a:endParaRPr lang="hr-HR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2611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altLang="sr-Latn-RS"/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87C7B4-6CF0-4152-94BF-DFD2AE18AF86}" type="slidenum">
              <a:rPr lang="hr-HR" altLang="sr-Latn-R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34</a:t>
            </a:fld>
            <a:endParaRPr lang="hr-HR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204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41B813D-C925-43B9-A7DC-1D9F431F6D21}" type="slidenum">
              <a:rPr lang="hr-HR" smtClean="0"/>
              <a:pPr>
                <a:spcBef>
                  <a:spcPct val="0"/>
                </a:spcBef>
              </a:pPr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674098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altLang="sr-Latn-RS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BAA28C-2AFA-4A16-B857-F28DA5B6117B}" type="slidenum">
              <a:rPr lang="hr-HR" altLang="sr-Latn-R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35</a:t>
            </a:fld>
            <a:endParaRPr lang="hr-HR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0649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altLang="sr-Latn-RS"/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40C3C21-BEA1-41AE-A907-FF1235A8CD7B}" type="slidenum">
              <a:rPr lang="hr-HR" altLang="sr-Latn-R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37</a:t>
            </a:fld>
            <a:endParaRPr lang="hr-HR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5094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altLang="sr-Latn-RS"/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4D07255-8BF8-4C79-8074-0732891F399C}" type="slidenum">
              <a:rPr lang="hr-HR" altLang="sr-Latn-R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39</a:t>
            </a:fld>
            <a:endParaRPr lang="hr-HR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4952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altLang="sr-Latn-RS"/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2E9F75-2F26-444B-ADD9-BBA853D91321}" type="slidenum">
              <a:rPr lang="hr-HR" altLang="sr-Latn-R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40</a:t>
            </a:fld>
            <a:endParaRPr lang="hr-HR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546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05725A-31EF-4344-931D-159F9A1F7141}" type="slidenum">
              <a:rPr lang="hr-HR" smtClean="0"/>
              <a:pPr>
                <a:spcBef>
                  <a:spcPct val="0"/>
                </a:spcBef>
              </a:pPr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0541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43623C-9B2E-4097-B418-CBBF15B00CEA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07026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5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95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B4D482-412F-457B-BA3D-E33C2EA020EB}" type="slidenum">
              <a:rPr lang="hr-HR" smtClean="0"/>
              <a:pPr>
                <a:spcBef>
                  <a:spcPct val="0"/>
                </a:spcBef>
              </a:pPr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31388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3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43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75CF07-7604-4EBF-855A-7451338C0928}" type="slidenum">
              <a:rPr lang="hr-HR" smtClean="0"/>
              <a:pPr>
                <a:spcBef>
                  <a:spcPct val="0"/>
                </a:spcBef>
              </a:pPr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69931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2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2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23230D-5A11-4D64-9B82-7DFE36644A77}" type="slidenum">
              <a:rPr lang="hr-HR" smtClean="0"/>
              <a:pPr>
                <a:spcBef>
                  <a:spcPct val="0"/>
                </a:spcBef>
              </a:pPr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89134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7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7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2A0AAF-E5D8-49B7-AB0D-18999E7223BA}" type="slidenum">
              <a:rPr lang="hr-HR" smtClean="0"/>
              <a:pPr>
                <a:spcBef>
                  <a:spcPct val="0"/>
                </a:spcBef>
              </a:pPr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55650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9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2191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5B9B58-1616-4C2A-9F69-6EFE844E677B}" type="slidenum">
              <a:rPr lang="hr-HR" smtClean="0"/>
              <a:pPr>
                <a:spcBef>
                  <a:spcPct val="0"/>
                </a:spcBef>
              </a:pPr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1258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CA15AFD-4983-47DD-9ED0-D3B27E5A096F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xmlns="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xmlns="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xmlns="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xmlns="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9" name="Right Triangle 18">
                <a:extLst>
                  <a:ext uri="{FF2B5EF4-FFF2-40B4-BE49-F238E27FC236}">
                    <a16:creationId xmlns:a16="http://schemas.microsoft.com/office/drawing/2014/main" xmlns="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xmlns="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xmlns="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xmlns="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xmlns="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61488" y="2395728"/>
            <a:ext cx="7077456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60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3721608"/>
            <a:ext cx="7077456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8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695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ategor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xmlns="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xmlns="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xmlns="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xmlns="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xmlns="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xmlns="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xmlns="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xmlns="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xmlns="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xmlns="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3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xmlns="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xmlns="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xmlns="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xmlns="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6826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xmlns="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xmlns="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xmlns="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290" y="1444649"/>
            <a:ext cx="7694310" cy="457907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xmlns="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0" name="Freeform: Shape 17">
            <a:extLst>
              <a:ext uri="{FF2B5EF4-FFF2-40B4-BE49-F238E27FC236}">
                <a16:creationId xmlns:a16="http://schemas.microsoft.com/office/drawing/2014/main" xmlns="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xmlns="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Freeform: Shape 7">
            <a:extLst>
              <a:ext uri="{FF2B5EF4-FFF2-40B4-BE49-F238E27FC236}">
                <a16:creationId xmlns:a16="http://schemas.microsoft.com/office/drawing/2014/main" xmlns="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xmlns="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xmlns="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" name="Freeform: Shape 23">
            <a:extLst>
              <a:ext uri="{FF2B5EF4-FFF2-40B4-BE49-F238E27FC236}">
                <a16:creationId xmlns:a16="http://schemas.microsoft.com/office/drawing/2014/main" xmlns="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xmlns="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xmlns="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xmlns="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xmlns="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Thank 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6386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Thank You</a:t>
            </a:r>
            <a:endParaRPr lang="en-GB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xmlns="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518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DCF51-F319-4964-A2D4-B1F1661FD93D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85170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xmlns="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/>
              <a:t>Edit Master text styles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xmlns="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 Title 01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E9318B2B-E019-4078-9EF0-C9D6281AE31B}"/>
              </a:ext>
            </a:extLst>
          </p:cNvPr>
          <p:cNvGrpSpPr/>
          <p:nvPr userDrawn="1"/>
        </p:nvGrpSpPr>
        <p:grpSpPr>
          <a:xfrm>
            <a:off x="9776075" y="2057401"/>
            <a:ext cx="4413559" cy="3934444"/>
            <a:chOff x="9222437" y="1088097"/>
            <a:chExt cx="5433318" cy="484350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EE8F5B31-1523-46AE-9455-C33DFC1BDDE0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5D17048F-C2E1-4775-BC32-50BD6219F89D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9913705" y="6257994"/>
            <a:ext cx="1052473" cy="1209445"/>
            <a:chOff x="10800165" y="7142066"/>
            <a:chExt cx="2775293" cy="318921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 Title 01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/>
              <a:t>Edit Master text styles</a:t>
            </a:r>
          </a:p>
        </p:txBody>
      </p:sp>
      <p:sp>
        <p:nvSpPr>
          <p:cNvPr id="35" name="Slide Number Placeholder 4">
            <a:extLst>
              <a:ext uri="{FF2B5EF4-FFF2-40B4-BE49-F238E27FC236}">
                <a16:creationId xmlns:a16="http://schemas.microsoft.com/office/drawing/2014/main" xmlns="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47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4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Quote</a:t>
            </a:r>
            <a:endParaRPr lang="en-GB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xmlns="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GB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GB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GB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xmlns="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681163"/>
            <a:ext cx="5157787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xmlns="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0812" y="1681163"/>
            <a:ext cx="5157788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xmlns="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505075"/>
            <a:ext cx="5157787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xmlns="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5412" y="2505075"/>
            <a:ext cx="5183188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GB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xmlns="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4163" y="1517715"/>
            <a:ext cx="5184437" cy="46592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3D6C4-4840-40CC-AC84-17E24B3B7BDE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CDDDB7D-9189-9548-A2B9-81DC62C3C1A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xmlns="" id="{096D8877-6B4A-4540-8927-767DD7401718}"/>
              </a:ext>
            </a:extLst>
          </p:cNvPr>
          <p:cNvSpPr/>
          <p:nvPr userDrawn="1"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8" name="Freeform: Shape 17">
            <a:extLst>
              <a:ext uri="{FF2B5EF4-FFF2-40B4-BE49-F238E27FC236}">
                <a16:creationId xmlns:a16="http://schemas.microsoft.com/office/drawing/2014/main" xmlns="" id="{5AF2E123-FE0F-8541-8E36-5030C450AA7E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xmlns="" id="{E5519D99-3B68-924A-9CD0-14B911711CA8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7">
            <a:extLst>
              <a:ext uri="{FF2B5EF4-FFF2-40B4-BE49-F238E27FC236}">
                <a16:creationId xmlns:a16="http://schemas.microsoft.com/office/drawing/2014/main" xmlns="" id="{A09E21A9-FBEF-144C-A152-FE484F3C55C1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70C7F2CB-A8CE-1545-A08D-93592C4BAEEA}"/>
              </a:ext>
            </a:extLst>
          </p:cNvPr>
          <p:cNvSpPr txBox="1">
            <a:spLocks/>
          </p:cNvSpPr>
          <p:nvPr userDrawn="1"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>
                <a:latin typeface="+mj-lt"/>
              </a:rPr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068FCE4-1B47-3C4B-B091-013120A97D0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xmlns="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xmlns="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BE1E08A0-195D-694F-947B-986A76FBB93E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Rectangle: Single Corner Snipped 18">
              <a:extLst>
                <a:ext uri="{FF2B5EF4-FFF2-40B4-BE49-F238E27FC236}">
                  <a16:creationId xmlns:a16="http://schemas.microsoft.com/office/drawing/2014/main" xmlns="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GB" dirty="0"/>
            </a:p>
          </p:txBody>
        </p:sp>
        <p:sp>
          <p:nvSpPr>
            <p:cNvPr id="17" name="Rectangle: Single Corner Snipped 2">
              <a:extLst>
                <a:ext uri="{FF2B5EF4-FFF2-40B4-BE49-F238E27FC236}">
                  <a16:creationId xmlns:a16="http://schemas.microsoft.com/office/drawing/2014/main" xmlns="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8" name="Freeform: Shape 23">
            <a:extLst>
              <a:ext uri="{FF2B5EF4-FFF2-40B4-BE49-F238E27FC236}">
                <a16:creationId xmlns:a16="http://schemas.microsoft.com/office/drawing/2014/main" xmlns="" id="{A587DEFD-D470-4142-8E0D-A71DDB147C92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xmlns="" id="{7D9BF857-7910-734D-A217-5E3344220AA2}"/>
              </a:ext>
            </a:extLst>
          </p:cNvPr>
          <p:cNvSpPr txBox="1">
            <a:spLocks/>
          </p:cNvSpPr>
          <p:nvPr userDrawn="1"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63D6C4-4840-40CC-AC84-17E24B3B7BD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4" r:id="rId7"/>
    <p:sldLayoutId id="2147483665" r:id="rId8"/>
    <p:sldLayoutId id="2147483673" r:id="rId9"/>
    <p:sldLayoutId id="2147483662" r:id="rId10"/>
    <p:sldLayoutId id="2147483663" r:id="rId11"/>
    <p:sldLayoutId id="2147483664" r:id="rId12"/>
    <p:sldLayoutId id="2147483675" r:id="rId13"/>
    <p:sldLayoutId id="2147483676" r:id="rId14"/>
    <p:sldLayoutId id="2147483672" r:id="rId15"/>
    <p:sldLayoutId id="2147483667" r:id="rId16"/>
    <p:sldLayoutId id="2147483668" r:id="rId17"/>
    <p:sldLayoutId id="2147483677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h.wikipedia.org/wiki/Ogla%C5%A1avanj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xmlns="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sr-Latn-ME" sz="5600">
                <a:solidFill>
                  <a:srgbClr val="FFFFFF"/>
                </a:solidFill>
              </a:rPr>
              <a:t>Osnove grafičkog dizajna</a:t>
            </a:r>
            <a:endParaRPr lang="en-GB" sz="56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>
                <a:solidFill>
                  <a:srgbClr val="FFFFFF"/>
                </a:solidFill>
              </a:rPr>
              <a:t>UVOD</a:t>
            </a:r>
            <a:endParaRPr lang="en-GB">
              <a:solidFill>
                <a:srgbClr val="FFFFFF"/>
              </a:solidFill>
            </a:endParaRP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xmlns="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3459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B0792D4F-247E-46FE-85FC-881DEFA41D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572457"/>
            <a:ext cx="12188952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28A987EC-9B60-45B6-875F-9DFDAEF72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76" y="4892358"/>
            <a:ext cx="37662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sr-Latn-ME" sz="2400" kern="1200" dirty="0">
                <a:latin typeface="+mj-lt"/>
                <a:ea typeface="+mj-ea"/>
                <a:cs typeface="+mj-cs"/>
              </a:rPr>
              <a:t>Primjer izgleda internet stranice banke</a:t>
            </a:r>
            <a:endParaRPr lang="en-US" sz="2400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3584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241" y="800945"/>
            <a:ext cx="8019712" cy="298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CE272F12-AF86-441A-BC1B-C014BBBF85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4639665" y="5097939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631BC2E-9C05-479D-A4C0-3CFFB4C8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623" y="4756141"/>
            <a:ext cx="6673136" cy="14617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dirty="0" err="1"/>
              <a:t>Ovi</a:t>
            </a:r>
            <a:r>
              <a:rPr lang="en-US" sz="1800" dirty="0"/>
              <a:t> </a:t>
            </a:r>
            <a:r>
              <a:rPr lang="en-US" sz="1800" dirty="0" err="1"/>
              <a:t>elementi</a:t>
            </a:r>
            <a:r>
              <a:rPr lang="en-US" sz="1800" dirty="0"/>
              <a:t> se </a:t>
            </a:r>
            <a:r>
              <a:rPr lang="en-US" sz="1800" dirty="0" err="1"/>
              <a:t>postižu</a:t>
            </a:r>
            <a:r>
              <a:rPr lang="en-US" sz="1800" dirty="0"/>
              <a:t> </a:t>
            </a:r>
            <a:r>
              <a:rPr lang="en-US" sz="1800" dirty="0" err="1"/>
              <a:t>upotrebom</a:t>
            </a:r>
            <a:r>
              <a:rPr lang="en-US" sz="1800" dirty="0"/>
              <a:t> </a:t>
            </a:r>
            <a:r>
              <a:rPr lang="en-US" sz="1800" dirty="0" err="1"/>
              <a:t>boja</a:t>
            </a:r>
            <a:r>
              <a:rPr lang="en-US" sz="1800" dirty="0"/>
              <a:t> (</a:t>
            </a:r>
            <a:r>
              <a:rPr lang="en-US" sz="1800" dirty="0" err="1"/>
              <a:t>dominantne</a:t>
            </a:r>
            <a:r>
              <a:rPr lang="en-US" sz="1800" dirty="0"/>
              <a:t> </a:t>
            </a:r>
            <a:r>
              <a:rPr lang="en-US" sz="1800" dirty="0" err="1"/>
              <a:t>sive</a:t>
            </a:r>
            <a:r>
              <a:rPr lang="en-US" sz="1800" dirty="0"/>
              <a:t>)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fotografije</a:t>
            </a:r>
            <a:r>
              <a:rPr lang="en-US" sz="1800" dirty="0"/>
              <a:t> (</a:t>
            </a:r>
            <a:r>
              <a:rPr lang="en-US" sz="1800" dirty="0" err="1"/>
              <a:t>prikazuje</a:t>
            </a:r>
            <a:r>
              <a:rPr lang="en-US" sz="1800" dirty="0"/>
              <a:t> </a:t>
            </a:r>
            <a:r>
              <a:rPr lang="en-US" sz="1800" dirty="0" err="1"/>
              <a:t>komunikacijske</a:t>
            </a:r>
            <a:r>
              <a:rPr lang="en-US" sz="1800" dirty="0"/>
              <a:t> </a:t>
            </a:r>
            <a:r>
              <a:rPr lang="en-US" sz="1800" dirty="0" err="1"/>
              <a:t>elemente</a:t>
            </a:r>
            <a:r>
              <a:rPr lang="en-US" sz="1800" dirty="0"/>
              <a:t>), </a:t>
            </a:r>
            <a:r>
              <a:rPr lang="en-US" sz="1800" dirty="0" err="1"/>
              <a:t>te</a:t>
            </a:r>
            <a:r>
              <a:rPr lang="en-US" sz="1800" dirty="0"/>
              <a:t> </a:t>
            </a:r>
            <a:r>
              <a:rPr lang="en-US" sz="1800" dirty="0" err="1"/>
              <a:t>odgovarajućom</a:t>
            </a:r>
            <a:r>
              <a:rPr lang="en-US" sz="1800" dirty="0"/>
              <a:t> </a:t>
            </a:r>
            <a:r>
              <a:rPr lang="en-US" sz="1800" dirty="0" err="1"/>
              <a:t>tipografijom</a:t>
            </a:r>
            <a:r>
              <a:rPr lang="en-US" sz="1800" dirty="0"/>
              <a:t>. 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96866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D813D573-A8AB-4061-A889-D17472660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121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 err="1"/>
              <a:t>Plakat</a:t>
            </a:r>
            <a:endParaRPr lang="en-US" sz="4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29BEBCF-0B8F-4D25-9360-F1B35EB46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err="1"/>
              <a:t>Plakat</a:t>
            </a:r>
            <a:r>
              <a:rPr lang="en-US" sz="2400" dirty="0"/>
              <a:t> (od </a:t>
            </a:r>
            <a:r>
              <a:rPr lang="en-US" sz="2400" dirty="0" err="1"/>
              <a:t>riječi</a:t>
            </a:r>
            <a:r>
              <a:rPr lang="en-US" sz="2400" dirty="0"/>
              <a:t> </a:t>
            </a:r>
            <a:r>
              <a:rPr lang="en-US" sz="2400" dirty="0" err="1"/>
              <a:t>plak</a:t>
            </a:r>
            <a:r>
              <a:rPr lang="en-US" sz="2400" dirty="0"/>
              <a:t> </a:t>
            </a:r>
            <a:r>
              <a:rPr lang="en-US" sz="2400" i="1" dirty="0" err="1"/>
              <a:t>mrlja</a:t>
            </a:r>
            <a:r>
              <a:rPr lang="en-US" sz="2400" dirty="0"/>
              <a:t>, </a:t>
            </a:r>
            <a:r>
              <a:rPr lang="en-US" sz="2400" i="1" dirty="0" err="1"/>
              <a:t>krpica</a:t>
            </a:r>
            <a:r>
              <a:rPr lang="en-US" sz="2400" dirty="0"/>
              <a:t>) je </a:t>
            </a:r>
            <a:r>
              <a:rPr lang="en-US" sz="2400" dirty="0" err="1"/>
              <a:t>pisan</a:t>
            </a:r>
            <a:r>
              <a:rPr lang="en-US" sz="2400" dirty="0"/>
              <a:t>, </a:t>
            </a:r>
            <a:r>
              <a:rPr lang="en-US" sz="2400" dirty="0" err="1"/>
              <a:t>crtan</a:t>
            </a:r>
            <a:r>
              <a:rPr lang="en-US" sz="2400" dirty="0"/>
              <a:t>, </a:t>
            </a:r>
            <a:r>
              <a:rPr lang="en-US" sz="2400" dirty="0" err="1"/>
              <a:t>grafički</a:t>
            </a:r>
            <a:r>
              <a:rPr lang="en-US" sz="2400" dirty="0"/>
              <a:t> </a:t>
            </a:r>
            <a:r>
              <a:rPr lang="en-US" sz="2400" dirty="0" err="1"/>
              <a:t>umnožen</a:t>
            </a:r>
            <a:r>
              <a:rPr lang="sr-Latn-ME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komad</a:t>
            </a:r>
            <a:r>
              <a:rPr lang="en-US" sz="2400" dirty="0"/>
              <a:t> </a:t>
            </a:r>
            <a:r>
              <a:rPr lang="en-US" sz="2400" dirty="0" err="1"/>
              <a:t>papira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služi</a:t>
            </a:r>
            <a:r>
              <a:rPr lang="en-US" sz="2400" dirty="0"/>
              <a:t> u </a:t>
            </a:r>
            <a:r>
              <a:rPr lang="en-US" sz="2400" dirty="0" err="1">
                <a:hlinkClick r:id="rId3" tooltip="Oglašavanj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promotivne</a:t>
            </a:r>
            <a:r>
              <a:rPr lang="en-US" sz="2400" dirty="0"/>
              <a:t> </a:t>
            </a:r>
            <a:r>
              <a:rPr lang="en-US" sz="2400" dirty="0" err="1"/>
              <a:t>svrhe</a:t>
            </a:r>
            <a:r>
              <a:rPr lang="sr-Latn-ME" sz="2400" dirty="0"/>
              <a:t>.</a:t>
            </a:r>
            <a:endParaRPr lang="en-US" sz="2400" dirty="0"/>
          </a:p>
          <a:p>
            <a:r>
              <a:rPr lang="en-US" sz="2400" dirty="0" err="1"/>
              <a:t>Sadržaj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tekst</a:t>
            </a:r>
            <a:r>
              <a:rPr lang="en-US" sz="2400" dirty="0"/>
              <a:t> </a:t>
            </a:r>
            <a:r>
              <a:rPr lang="en-US" sz="2400" dirty="0" err="1"/>
              <a:t>plakata</a:t>
            </a:r>
            <a:r>
              <a:rPr lang="en-US" sz="2400" dirty="0"/>
              <a:t> </a:t>
            </a:r>
            <a:r>
              <a:rPr lang="en-US" sz="2400" dirty="0" err="1"/>
              <a:t>trebaju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upadljivije</a:t>
            </a:r>
            <a:r>
              <a:rPr lang="en-US" sz="2400" dirty="0"/>
              <a:t> </a:t>
            </a:r>
            <a:r>
              <a:rPr lang="en-US" sz="2400" dirty="0" err="1"/>
              <a:t>djelovati</a:t>
            </a:r>
            <a:r>
              <a:rPr lang="en-US" sz="2400" dirty="0"/>
              <a:t>. </a:t>
            </a:r>
            <a:r>
              <a:rPr lang="en-US" sz="2400" dirty="0" err="1"/>
              <a:t>Moraju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jasno</a:t>
            </a:r>
            <a:r>
              <a:rPr lang="en-US" sz="2400" dirty="0"/>
              <a:t> </a:t>
            </a:r>
            <a:r>
              <a:rPr lang="en-US" sz="2400" dirty="0" err="1"/>
              <a:t>uočljivi</a:t>
            </a:r>
            <a:r>
              <a:rPr lang="en-US" sz="2400" dirty="0"/>
              <a:t>, bez </a:t>
            </a:r>
            <a:r>
              <a:rPr lang="en-US" sz="2400" dirty="0" err="1"/>
              <a:t>zbunjujućih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nejasnih</a:t>
            </a:r>
            <a:r>
              <a:rPr lang="en-US" sz="2400" dirty="0"/>
              <a:t> </a:t>
            </a:r>
            <a:r>
              <a:rPr lang="en-US" sz="2400" dirty="0" err="1"/>
              <a:t>elemenata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Likovno-tematski</a:t>
            </a:r>
            <a:r>
              <a:rPr lang="en-US" sz="2400" dirty="0"/>
              <a:t> </a:t>
            </a:r>
            <a:r>
              <a:rPr lang="en-US" sz="2400" dirty="0" err="1"/>
              <a:t>elementi</a:t>
            </a:r>
            <a:r>
              <a:rPr lang="en-US" sz="2400" dirty="0"/>
              <a:t> </a:t>
            </a:r>
            <a:r>
              <a:rPr lang="en-US" sz="2400" dirty="0" err="1"/>
              <a:t>redovno</a:t>
            </a:r>
            <a:r>
              <a:rPr lang="en-US" sz="2400" dirty="0"/>
              <a:t> se </a:t>
            </a:r>
            <a:r>
              <a:rPr lang="en-US" sz="2400" dirty="0" err="1"/>
              <a:t>stiliziraju</a:t>
            </a:r>
            <a:r>
              <a:rPr lang="en-US" sz="2400" dirty="0"/>
              <a:t>, </a:t>
            </a:r>
            <a:r>
              <a:rPr lang="en-US" sz="2400" dirty="0" err="1"/>
              <a:t>odnosno</a:t>
            </a:r>
            <a:r>
              <a:rPr lang="en-US" sz="2400" dirty="0"/>
              <a:t> </a:t>
            </a:r>
            <a:r>
              <a:rPr lang="en-US" sz="2400" dirty="0" err="1"/>
              <a:t>reduciraju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bitno</a:t>
            </a:r>
            <a:r>
              <a:rPr lang="en-US" sz="2400" dirty="0"/>
              <a:t>, a u </a:t>
            </a:r>
            <a:r>
              <a:rPr lang="en-US" sz="2400" dirty="0" err="1"/>
              <a:t>primjeni</a:t>
            </a:r>
            <a:r>
              <a:rPr lang="en-US" sz="2400" dirty="0"/>
              <a:t> </a:t>
            </a:r>
            <a:r>
              <a:rPr lang="en-US" sz="2400" dirty="0" err="1"/>
              <a:t>boja</a:t>
            </a:r>
            <a:r>
              <a:rPr lang="en-US" sz="2400" dirty="0"/>
              <a:t> </a:t>
            </a:r>
            <a:r>
              <a:rPr lang="en-US" sz="2400" dirty="0" err="1"/>
              <a:t>teži</a:t>
            </a:r>
            <a:r>
              <a:rPr lang="en-US" sz="2400" dirty="0"/>
              <a:t> se za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jačim</a:t>
            </a:r>
            <a:r>
              <a:rPr lang="en-US" sz="2400" dirty="0"/>
              <a:t> </a:t>
            </a:r>
            <a:r>
              <a:rPr lang="en-US" sz="2400" dirty="0" err="1"/>
              <a:t>kolorističkim</a:t>
            </a:r>
            <a:r>
              <a:rPr lang="en-US" sz="2400" dirty="0"/>
              <a:t> </a:t>
            </a:r>
            <a:r>
              <a:rPr lang="en-US" sz="2400" dirty="0" err="1"/>
              <a:t>efektom</a:t>
            </a:r>
            <a:r>
              <a:rPr lang="en-US" sz="2400" dirty="0"/>
              <a:t>.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pPr mar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" r="4623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26829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79F7551-E956-43CB-8F36-268A5DA443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41A48365-B48D-490D-A7DE-D85CC9AD2F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2"/>
            <a:ext cx="6693455" cy="1511306"/>
          </a:xfrm>
          <a:custGeom>
            <a:avLst/>
            <a:gdLst>
              <a:gd name="connsiteX0" fmla="*/ 2147981 w 6693455"/>
              <a:gd name="connsiteY0" fmla="*/ 0 h 1511306"/>
              <a:gd name="connsiteX1" fmla="*/ 6693455 w 6693455"/>
              <a:gd name="connsiteY1" fmla="*/ 0 h 1511306"/>
              <a:gd name="connsiteX2" fmla="*/ 5995838 w 6693455"/>
              <a:gd name="connsiteY2" fmla="*/ 1511301 h 1511306"/>
              <a:gd name="connsiteX3" fmla="*/ 2147982 w 6693455"/>
              <a:gd name="connsiteY3" fmla="*/ 1511301 h 1511306"/>
              <a:gd name="connsiteX4" fmla="*/ 2147982 w 6693455"/>
              <a:gd name="connsiteY4" fmla="*/ 1511304 h 1511306"/>
              <a:gd name="connsiteX5" fmla="*/ 680261 w 6693455"/>
              <a:gd name="connsiteY5" fmla="*/ 1511304 h 1511306"/>
              <a:gd name="connsiteX6" fmla="*/ 680261 w 6693455"/>
              <a:gd name="connsiteY6" fmla="*/ 1511306 h 1511306"/>
              <a:gd name="connsiteX7" fmla="*/ 0 w 6693455"/>
              <a:gd name="connsiteY7" fmla="*/ 1511306 h 1511306"/>
              <a:gd name="connsiteX8" fmla="*/ 0 w 6693455"/>
              <a:gd name="connsiteY8" fmla="*/ 2 h 1511306"/>
              <a:gd name="connsiteX9" fmla="*/ 680261 w 6693455"/>
              <a:gd name="connsiteY9" fmla="*/ 2 h 1511306"/>
              <a:gd name="connsiteX10" fmla="*/ 680261 w 6693455"/>
              <a:gd name="connsiteY10" fmla="*/ 2544 h 1511306"/>
              <a:gd name="connsiteX11" fmla="*/ 2147981 w 6693455"/>
              <a:gd name="connsiteY11" fmla="*/ 2544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93455" h="1511306">
                <a:moveTo>
                  <a:pt x="2147981" y="0"/>
                </a:moveTo>
                <a:lnTo>
                  <a:pt x="6693455" y="0"/>
                </a:lnTo>
                <a:lnTo>
                  <a:pt x="5995838" y="1511301"/>
                </a:lnTo>
                <a:lnTo>
                  <a:pt x="2147982" y="1511301"/>
                </a:lnTo>
                <a:lnTo>
                  <a:pt x="2147982" y="1511304"/>
                </a:lnTo>
                <a:lnTo>
                  <a:pt x="680261" y="1511304"/>
                </a:lnTo>
                <a:lnTo>
                  <a:pt x="680261" y="1511306"/>
                </a:lnTo>
                <a:lnTo>
                  <a:pt x="0" y="1511306"/>
                </a:lnTo>
                <a:lnTo>
                  <a:pt x="0" y="2"/>
                </a:lnTo>
                <a:lnTo>
                  <a:pt x="680261" y="2"/>
                </a:lnTo>
                <a:lnTo>
                  <a:pt x="680261" y="2544"/>
                </a:lnTo>
                <a:lnTo>
                  <a:pt x="2147981" y="2544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FE51CCB8-0529-4E8C-8998-FBDC5DF60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340605" cy="11461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latin typeface="+mj-lt"/>
                <a:ea typeface="+mj-ea"/>
                <a:cs typeface="+mj-cs"/>
              </a:rPr>
              <a:t>Plakat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521F05AC-2996-48A9-9B40-1A0FC53D76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1691640"/>
            <a:ext cx="5931454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1A3519A5-D842-459E-95E7-E50293A21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286" y="2173288"/>
            <a:ext cx="4151085" cy="4517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1"/>
                </a:solidFill>
              </a:rPr>
              <a:t>Osnovna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pravila</a:t>
            </a:r>
            <a:r>
              <a:rPr lang="en-US" sz="2000" dirty="0">
                <a:solidFill>
                  <a:schemeClr val="tx1"/>
                </a:solidFill>
              </a:rPr>
              <a:t> u </a:t>
            </a:r>
            <a:r>
              <a:rPr lang="en-US" sz="2000" dirty="0" err="1">
                <a:solidFill>
                  <a:schemeClr val="tx1"/>
                </a:solidFill>
              </a:rPr>
              <a:t>oblikovanju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plakata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en-US" sz="1900" dirty="0" err="1">
                <a:solidFill>
                  <a:schemeClr val="tx1"/>
                </a:solidFill>
              </a:rPr>
              <a:t>Snažna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identifikacija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prepoznatljivost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proizvoda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ili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usluge</a:t>
            </a:r>
            <a:endParaRPr lang="en-US" sz="1900" dirty="0">
              <a:solidFill>
                <a:schemeClr val="tx1"/>
              </a:solidFill>
            </a:endParaRPr>
          </a:p>
          <a:p>
            <a:r>
              <a:rPr lang="en-US" sz="1900" dirty="0" err="1">
                <a:solidFill>
                  <a:schemeClr val="tx1"/>
                </a:solidFill>
              </a:rPr>
              <a:t>Kratak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tekst</a:t>
            </a:r>
            <a:endParaRPr lang="en-US" sz="1900" dirty="0">
              <a:solidFill>
                <a:schemeClr val="tx1"/>
              </a:solidFill>
            </a:endParaRPr>
          </a:p>
          <a:p>
            <a:r>
              <a:rPr lang="en-US" sz="1900" dirty="0" err="1">
                <a:solidFill>
                  <a:schemeClr val="tx1"/>
                </a:solidFill>
              </a:rPr>
              <a:t>Kratke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riječi</a:t>
            </a:r>
            <a:endParaRPr lang="en-US" sz="1900" dirty="0">
              <a:solidFill>
                <a:schemeClr val="tx1"/>
              </a:solidFill>
            </a:endParaRPr>
          </a:p>
          <a:p>
            <a:r>
              <a:rPr lang="en-US" sz="1900" dirty="0" err="1">
                <a:solidFill>
                  <a:schemeClr val="tx1"/>
                </a:solidFill>
              </a:rPr>
              <a:t>Čitak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tekst</a:t>
            </a:r>
            <a:endParaRPr lang="en-US" sz="1900" dirty="0">
              <a:solidFill>
                <a:schemeClr val="tx1"/>
              </a:solidFill>
            </a:endParaRPr>
          </a:p>
          <a:p>
            <a:r>
              <a:rPr lang="en-US" sz="1900" dirty="0" err="1">
                <a:solidFill>
                  <a:schemeClr val="tx1"/>
                </a:solidFill>
              </a:rPr>
              <a:t>Velika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ilustracija</a:t>
            </a:r>
            <a:endParaRPr lang="en-US" sz="1900" dirty="0">
              <a:solidFill>
                <a:schemeClr val="tx1"/>
              </a:solidFill>
            </a:endParaRPr>
          </a:p>
          <a:p>
            <a:r>
              <a:rPr lang="en-US" sz="1900" dirty="0" err="1">
                <a:solidFill>
                  <a:schemeClr val="tx1"/>
                </a:solidFill>
              </a:rPr>
              <a:t>Intezivne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boje</a:t>
            </a:r>
            <a:endParaRPr lang="en-US" sz="1900" dirty="0">
              <a:solidFill>
                <a:schemeClr val="tx1"/>
              </a:solidFill>
            </a:endParaRPr>
          </a:p>
          <a:p>
            <a:r>
              <a:rPr lang="en-US" sz="1900" dirty="0" err="1">
                <a:solidFill>
                  <a:schemeClr val="tx1"/>
                </a:solidFill>
              </a:rPr>
              <a:t>Jednostavna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podloga</a:t>
            </a:r>
            <a:endParaRPr lang="en-US" sz="19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531" y="938213"/>
            <a:ext cx="4217192" cy="5238749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6008B78-732C-49B8-AA3B-8E61CA25929F}"/>
              </a:ext>
            </a:extLst>
          </p:cNvPr>
          <p:cNvSpPr txBox="1"/>
          <p:nvPr/>
        </p:nvSpPr>
        <p:spPr>
          <a:xfrm>
            <a:off x="6966856" y="6211669"/>
            <a:ext cx="2772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000000"/>
                </a:solidFill>
              </a:rPr>
              <a:t>Dizajn: Natalie Zempter</a:t>
            </a:r>
            <a:endParaRPr lang="hr-H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676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1845" y="398922"/>
            <a:ext cx="107970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endParaRPr lang="hr-HR" dirty="0"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784" y="1467307"/>
            <a:ext cx="3811216" cy="53776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636" y="3626436"/>
            <a:ext cx="2426150" cy="323903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66E34B5B-790D-441D-884A-C45D4BBF1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499" y="209096"/>
            <a:ext cx="11399157" cy="1975926"/>
          </a:xfrm>
        </p:spPr>
        <p:txBody>
          <a:bodyPr/>
          <a:lstStyle/>
          <a:p>
            <a:r>
              <a:rPr lang="hr-HR" sz="2000" b="0" dirty="0">
                <a:cs typeface="Arial" panose="020B0604020202020204" pitchFamily="34" charset="0"/>
              </a:rPr>
              <a:t>U kompoziciji plakata slova igraju ravnopravnu ulogu, zajedno sa slikom; ali, obično se ne uzima jednak odnos slike i teksta (50-50%) kako ne bi došlo do neodlučnosti pogleda što je važnije, već je odnos obično 70-30% kako bi se uspostavila dominanta. </a:t>
            </a:r>
            <a:br>
              <a:rPr lang="hr-HR" sz="2000" b="0" dirty="0">
                <a:cs typeface="Arial" panose="020B0604020202020204" pitchFamily="34" charset="0"/>
              </a:rPr>
            </a:br>
            <a:r>
              <a:rPr lang="hr-HR" sz="2000" b="0" dirty="0">
                <a:cs typeface="Arial" panose="020B0604020202020204" pitchFamily="34" charset="0"/>
              </a:rPr>
              <a:t>Slova moraju biti dovoljno velika i čitka da bi ih konzumenti mogli registrovati brzo, u prolazu šetnjom, autom, tramvajem i sl.</a:t>
            </a:r>
            <a:r>
              <a:rPr lang="hr-HR" sz="1800" dirty="0">
                <a:cs typeface="Arial" panose="020B0604020202020204" pitchFamily="34" charset="0"/>
              </a:rPr>
              <a:t/>
            </a:r>
            <a:br>
              <a:rPr lang="hr-HR" sz="1800" dirty="0">
                <a:cs typeface="Arial" panose="020B0604020202020204" pitchFamily="34" charset="0"/>
              </a:rPr>
            </a:br>
            <a:r>
              <a:rPr lang="hr-HR" sz="1800" dirty="0">
                <a:cs typeface="Arial" panose="020B0604020202020204" pitchFamily="34" charset="0"/>
              </a:rPr>
              <a:t/>
            </a:r>
            <a:br>
              <a:rPr lang="hr-HR" sz="1800" dirty="0">
                <a:cs typeface="Arial" panose="020B0604020202020204" pitchFamily="34" charset="0"/>
              </a:rPr>
            </a:br>
            <a:endParaRPr lang="en-US" sz="18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4304176-DDC0-4BA3-A9B6-AFC073057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195" y="3191961"/>
            <a:ext cx="5021461" cy="3239035"/>
          </a:xfrm>
          <a:noFill/>
        </p:spPr>
        <p:txBody>
          <a:bodyPr>
            <a:normAutofit/>
          </a:bodyPr>
          <a:lstStyle/>
          <a:p>
            <a:endParaRPr lang="hr-HR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r>
              <a:rPr lang="hr-HR" sz="2000" dirty="0"/>
              <a:t>Postoje tri osnovna elementa koje plakat treba da sadrži:</a:t>
            </a:r>
          </a:p>
          <a:p>
            <a:endParaRPr lang="hr-HR" sz="2000" dirty="0"/>
          </a:p>
          <a:p>
            <a:r>
              <a:rPr lang="hr-HR" sz="2000" dirty="0"/>
              <a:t>Treba privući pažnju</a:t>
            </a:r>
          </a:p>
          <a:p>
            <a:r>
              <a:rPr lang="hr-HR" sz="2000" dirty="0"/>
              <a:t>Kvalitet vizualne poruke mora ostati u sjećanju</a:t>
            </a:r>
          </a:p>
          <a:p>
            <a:r>
              <a:rPr lang="hr-HR" sz="2000" dirty="0"/>
              <a:t>Princip postizanja punog efekta i funkcije</a:t>
            </a:r>
          </a:p>
          <a:p>
            <a:pPr marL="0" indent="0">
              <a:buNone/>
            </a:pPr>
            <a:endParaRPr lang="hr-HR" sz="2000" dirty="0"/>
          </a:p>
          <a:p>
            <a:endParaRPr lang="hr-HR" sz="2000" dirty="0"/>
          </a:p>
          <a:p>
            <a:endParaRPr lang="hr-HR" sz="2000" dirty="0"/>
          </a:p>
          <a:p>
            <a:endParaRPr lang="hr-HR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82948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B11D55C2-7CFB-4592-81A6-25D8B7B30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Plakati - podjela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9A89048-4CD5-4BF4-A4C5-0ECE8D99B4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hr-H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Plakata koji je svojom porukom neposredno vezan uz proizvodnu djelatnost i prodaju proizvoda:</a:t>
            </a:r>
          </a:p>
          <a:p>
            <a:pPr lvl="1">
              <a:buFont typeface="+mj-lt"/>
              <a:buAutoNum type="alphaLcParenR"/>
            </a:pPr>
            <a:r>
              <a:rPr lang="hr-HR" dirty="0"/>
              <a:t>Plakat za </a:t>
            </a:r>
            <a:r>
              <a:rPr lang="en-US" dirty="0" err="1"/>
              <a:t>kompaniju</a:t>
            </a:r>
            <a:r>
              <a:rPr lang="hr-HR" dirty="0"/>
              <a:t> određene djelatnosti</a:t>
            </a:r>
          </a:p>
          <a:p>
            <a:pPr lvl="1">
              <a:buFont typeface="+mj-lt"/>
              <a:buAutoNum type="alphaLcParenR"/>
            </a:pPr>
            <a:r>
              <a:rPr lang="hr-HR" dirty="0"/>
              <a:t>Plakat za skup proizvoda koji su srodni po svojoj funkciji</a:t>
            </a:r>
          </a:p>
          <a:p>
            <a:pPr lvl="1">
              <a:buFont typeface="+mj-lt"/>
              <a:buAutoNum type="alphaLcParenR"/>
            </a:pPr>
            <a:r>
              <a:rPr lang="hr-HR" dirty="0"/>
              <a:t> Plakat za pojedini proizvod</a:t>
            </a:r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>
              <a:solidFill>
                <a:srgbClr val="00B05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hr-HR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6C559CD8-6FAC-4D28-943D-B0820A0A1EC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hr-H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Plakat koji se odnosi na različite usluge, akcije manifestacije:</a:t>
            </a:r>
          </a:p>
          <a:p>
            <a:pPr marL="800100" lvl="1" indent="-342900">
              <a:buAutoNum type="alphaLcParenR"/>
            </a:pPr>
            <a:r>
              <a:rPr lang="hr-HR" dirty="0"/>
              <a:t>Turistički plakat</a:t>
            </a:r>
          </a:p>
          <a:p>
            <a:pPr marL="800100" lvl="1" indent="-342900">
              <a:buAutoNum type="alphaLcParenR"/>
            </a:pPr>
            <a:r>
              <a:rPr lang="hr-HR" dirty="0"/>
              <a:t>Izložbeni plakat</a:t>
            </a:r>
          </a:p>
          <a:p>
            <a:pPr marL="800100" lvl="1" indent="-342900">
              <a:buAutoNum type="alphaLcParenR"/>
            </a:pPr>
            <a:r>
              <a:rPr lang="hr-HR" dirty="0"/>
              <a:t>Prometni plakat</a:t>
            </a:r>
          </a:p>
          <a:p>
            <a:pPr marL="800100" lvl="1" indent="-342900">
              <a:buAutoNum type="alphaLcParenR"/>
            </a:pPr>
            <a:r>
              <a:rPr lang="en-US" dirty="0" err="1"/>
              <a:t>Pozori</a:t>
            </a:r>
            <a:r>
              <a:rPr lang="hr-HR" dirty="0"/>
              <a:t>šni ili filmski plakat</a:t>
            </a:r>
          </a:p>
          <a:p>
            <a:pPr marL="800100" lvl="1" indent="-342900">
              <a:buAutoNum type="alphaLcParenR"/>
            </a:pPr>
            <a:r>
              <a:rPr lang="hr-HR" dirty="0"/>
              <a:t>Ekološki plakat</a:t>
            </a:r>
          </a:p>
          <a:p>
            <a:pPr marL="800100" lvl="1" indent="-342900">
              <a:buAutoNum type="alphaLcParenR"/>
            </a:pPr>
            <a:r>
              <a:rPr lang="hr-HR" dirty="0"/>
              <a:t>Sportski plakat</a:t>
            </a:r>
          </a:p>
          <a:p>
            <a:pPr marL="800100" lvl="1" indent="-342900">
              <a:buAutoNum type="alphaLcParenR"/>
            </a:pPr>
            <a:r>
              <a:rPr lang="hr-HR" dirty="0"/>
              <a:t>Društveno politički plakat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005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179F7551-E956-43CB-8F36-268A5DA443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xmlns="" id="{41A48365-B48D-490D-A7DE-D85CC9AD2F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2"/>
            <a:ext cx="6693455" cy="1511306"/>
          </a:xfrm>
          <a:custGeom>
            <a:avLst/>
            <a:gdLst>
              <a:gd name="connsiteX0" fmla="*/ 2147981 w 6693455"/>
              <a:gd name="connsiteY0" fmla="*/ 0 h 1511306"/>
              <a:gd name="connsiteX1" fmla="*/ 6693455 w 6693455"/>
              <a:gd name="connsiteY1" fmla="*/ 0 h 1511306"/>
              <a:gd name="connsiteX2" fmla="*/ 5995838 w 6693455"/>
              <a:gd name="connsiteY2" fmla="*/ 1511301 h 1511306"/>
              <a:gd name="connsiteX3" fmla="*/ 2147982 w 6693455"/>
              <a:gd name="connsiteY3" fmla="*/ 1511301 h 1511306"/>
              <a:gd name="connsiteX4" fmla="*/ 2147982 w 6693455"/>
              <a:gd name="connsiteY4" fmla="*/ 1511304 h 1511306"/>
              <a:gd name="connsiteX5" fmla="*/ 680261 w 6693455"/>
              <a:gd name="connsiteY5" fmla="*/ 1511304 h 1511306"/>
              <a:gd name="connsiteX6" fmla="*/ 680261 w 6693455"/>
              <a:gd name="connsiteY6" fmla="*/ 1511306 h 1511306"/>
              <a:gd name="connsiteX7" fmla="*/ 0 w 6693455"/>
              <a:gd name="connsiteY7" fmla="*/ 1511306 h 1511306"/>
              <a:gd name="connsiteX8" fmla="*/ 0 w 6693455"/>
              <a:gd name="connsiteY8" fmla="*/ 2 h 1511306"/>
              <a:gd name="connsiteX9" fmla="*/ 680261 w 6693455"/>
              <a:gd name="connsiteY9" fmla="*/ 2 h 1511306"/>
              <a:gd name="connsiteX10" fmla="*/ 680261 w 6693455"/>
              <a:gd name="connsiteY10" fmla="*/ 2544 h 1511306"/>
              <a:gd name="connsiteX11" fmla="*/ 2147981 w 6693455"/>
              <a:gd name="connsiteY11" fmla="*/ 2544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93455" h="1511306">
                <a:moveTo>
                  <a:pt x="2147981" y="0"/>
                </a:moveTo>
                <a:lnTo>
                  <a:pt x="6693455" y="0"/>
                </a:lnTo>
                <a:lnTo>
                  <a:pt x="5995838" y="1511301"/>
                </a:lnTo>
                <a:lnTo>
                  <a:pt x="2147982" y="1511301"/>
                </a:lnTo>
                <a:lnTo>
                  <a:pt x="2147982" y="1511304"/>
                </a:lnTo>
                <a:lnTo>
                  <a:pt x="680261" y="1511304"/>
                </a:lnTo>
                <a:lnTo>
                  <a:pt x="680261" y="1511306"/>
                </a:lnTo>
                <a:lnTo>
                  <a:pt x="0" y="1511306"/>
                </a:lnTo>
                <a:lnTo>
                  <a:pt x="0" y="2"/>
                </a:lnTo>
                <a:lnTo>
                  <a:pt x="680261" y="2"/>
                </a:lnTo>
                <a:lnTo>
                  <a:pt x="680261" y="2544"/>
                </a:lnTo>
                <a:lnTo>
                  <a:pt x="2147981" y="2544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02D070FF-BFA6-474C-A659-0508EE059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340605" cy="11461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ME" sz="3700" dirty="0"/>
              <a:t>Istorijski </a:t>
            </a:r>
            <a:r>
              <a:rPr lang="en-US" sz="3700" kern="1200" dirty="0" err="1">
                <a:latin typeface="+mj-lt"/>
                <a:ea typeface="+mj-ea"/>
                <a:cs typeface="+mj-cs"/>
              </a:rPr>
              <a:t>razvoj</a:t>
            </a:r>
            <a:r>
              <a:rPr lang="en-US" sz="37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latin typeface="+mj-lt"/>
                <a:ea typeface="+mj-ea"/>
                <a:cs typeface="+mj-cs"/>
              </a:rPr>
              <a:t>plakata</a:t>
            </a:r>
            <a:r>
              <a:rPr lang="en-US" sz="3700" kern="1200" dirty="0">
                <a:latin typeface="+mj-lt"/>
                <a:ea typeface="+mj-ea"/>
                <a:cs typeface="+mj-cs"/>
              </a:rPr>
              <a:t/>
            </a:r>
            <a:br>
              <a:rPr lang="en-US" sz="3700" kern="1200" dirty="0">
                <a:latin typeface="+mj-lt"/>
                <a:ea typeface="+mj-ea"/>
                <a:cs typeface="+mj-cs"/>
              </a:rPr>
            </a:br>
            <a:endParaRPr lang="en-US" sz="37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521F05AC-2996-48A9-9B40-1A0FC53D76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1691640"/>
            <a:ext cx="5931454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040384B-CAA6-4A47-8E10-A12B660F5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3288"/>
            <a:ext cx="3603171" cy="36396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>
                <a:solidFill>
                  <a:schemeClr val="tx1"/>
                </a:solidFill>
              </a:rPr>
              <a:t>Anri</a:t>
            </a:r>
            <a:r>
              <a:rPr lang="en-US" sz="2000" dirty="0">
                <a:solidFill>
                  <a:schemeClr val="tx1"/>
                </a:solidFill>
              </a:rPr>
              <a:t> de </a:t>
            </a:r>
            <a:r>
              <a:rPr lang="en-US" sz="2000" dirty="0" err="1">
                <a:solidFill>
                  <a:schemeClr val="tx1"/>
                </a:solidFill>
              </a:rPr>
              <a:t>Tuluz-Lotrek</a:t>
            </a:r>
            <a:r>
              <a:rPr lang="sr-Latn-ME" sz="2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je </a:t>
            </a:r>
            <a:r>
              <a:rPr lang="en-US" sz="2000" dirty="0" err="1">
                <a:solidFill>
                  <a:schemeClr val="tx1"/>
                </a:solidFill>
              </a:rPr>
              <a:t>prva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osoba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kojoj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možemo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zahvaliti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shva</a:t>
            </a:r>
            <a:r>
              <a:rPr lang="sr-Latn-ME" sz="2000" dirty="0">
                <a:solidFill>
                  <a:schemeClr val="tx1"/>
                </a:solidFill>
              </a:rPr>
              <a:t>t</a:t>
            </a:r>
            <a:r>
              <a:rPr lang="en-US" sz="2000" dirty="0" err="1">
                <a:solidFill>
                  <a:schemeClr val="tx1"/>
                </a:solidFill>
              </a:rPr>
              <a:t>anje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plakata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kao</a:t>
            </a:r>
            <a:r>
              <a:rPr lang="en-US" sz="2000" dirty="0">
                <a:solidFill>
                  <a:schemeClr val="tx1"/>
                </a:solidFill>
              </a:rPr>
              <a:t> "</a:t>
            </a:r>
            <a:r>
              <a:rPr lang="en-US" sz="2000" dirty="0" err="1">
                <a:solidFill>
                  <a:schemeClr val="tx1"/>
                </a:solidFill>
              </a:rPr>
              <a:t>ulične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slike</a:t>
            </a:r>
            <a:r>
              <a:rPr lang="en-US" sz="2000" dirty="0">
                <a:solidFill>
                  <a:schemeClr val="tx1"/>
                </a:solidFill>
              </a:rPr>
              <a:t>„</a:t>
            </a:r>
            <a:r>
              <a:rPr lang="sr-Latn-ME" sz="2000" dirty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94562" name="Picture 1" descr="lotrek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675" y="841229"/>
            <a:ext cx="3186905" cy="5238749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F8D60B-B95D-4ABF-BD5D-F32FE7C52103}"/>
              </a:ext>
            </a:extLst>
          </p:cNvPr>
          <p:cNvSpPr txBox="1"/>
          <p:nvPr/>
        </p:nvSpPr>
        <p:spPr>
          <a:xfrm>
            <a:off x="7366674" y="6137559"/>
            <a:ext cx="39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000000"/>
                </a:solidFill>
              </a:rPr>
              <a:t>Touluse </a:t>
            </a:r>
            <a:r>
              <a:rPr lang="fr-FR" dirty="0">
                <a:solidFill>
                  <a:srgbClr val="000000"/>
                </a:solidFill>
              </a:rPr>
              <a:t>Lautrec: </a:t>
            </a:r>
            <a:endParaRPr lang="hr-HR" dirty="0">
              <a:solidFill>
                <a:srgbClr val="000000"/>
              </a:solidFill>
            </a:endParaRPr>
          </a:p>
          <a:p>
            <a:r>
              <a:rPr lang="fr-FR" dirty="0">
                <a:solidFill>
                  <a:srgbClr val="000000"/>
                </a:solidFill>
              </a:rPr>
              <a:t>Moulin Rouge - La Goulue, 1891.  </a:t>
            </a:r>
            <a:endParaRPr lang="hr-H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6328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0" name="Picture 1" descr="tdk-movie-poster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4" y="1343751"/>
            <a:ext cx="3084628" cy="457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" descr="titani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107" y="1343751"/>
            <a:ext cx="3068746" cy="4571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 descr="Potjeh_plaka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40" y="1343751"/>
            <a:ext cx="3428530" cy="4571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5504" y="174812"/>
            <a:ext cx="11390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sp>
        <p:nvSpPr>
          <p:cNvPr id="5" name="TextBox 4"/>
          <p:cNvSpPr txBox="1"/>
          <p:nvPr/>
        </p:nvSpPr>
        <p:spPr>
          <a:xfrm>
            <a:off x="414976" y="6162315"/>
            <a:ext cx="3307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>
                <a:solidFill>
                  <a:schemeClr val="bg1"/>
                </a:solidFill>
              </a:rPr>
              <a:t>Poticanje evokacije: akcija, </a:t>
            </a:r>
            <a:r>
              <a:rPr lang="hr-HR" dirty="0" err="1">
                <a:solidFill>
                  <a:schemeClr val="bg1"/>
                </a:solidFill>
              </a:rPr>
              <a:t>horor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45107" y="6162315"/>
            <a:ext cx="3068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>
                <a:solidFill>
                  <a:schemeClr val="bg1"/>
                </a:solidFill>
              </a:rPr>
              <a:t>Ljubavni sadržaj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67540" y="6160733"/>
            <a:ext cx="3428530" cy="370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>
                <a:solidFill>
                  <a:schemeClr val="bg1"/>
                </a:solidFill>
              </a:rPr>
              <a:t>Sadržaj za djecu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D02E7226-650D-4F8B-B455-2A905971F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348957"/>
            <a:ext cx="11214100" cy="1089529"/>
          </a:xfrm>
        </p:spPr>
        <p:txBody>
          <a:bodyPr/>
          <a:lstStyle/>
          <a:p>
            <a:r>
              <a:rPr lang="hr-HR" sz="1800" dirty="0"/>
              <a:t>Vizuelno i sadržajno filmski ili pozorišni plakati daju naznaku sadržaja i tematike samoga filma ili predstave. Na taj način po pravilima plakatnog oblikovanja, na prvi pogled bi nas trebamo zainteresovati. Nakon toga slijedi iščitavanje dodatnih i detaljnijih informacija. </a:t>
            </a:r>
            <a:br>
              <a:rPr lang="hr-HR" sz="1800" dirty="0"/>
            </a:br>
            <a:endParaRPr lang="en-US" sz="18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5666B0E9-6491-4028-883B-DBB6BB10A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17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46C4E63-5F8D-44B8-9860-1D7841E3D2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" y="-1004"/>
            <a:ext cx="12188952" cy="6860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xmlns="" id="{E862BE82-D00D-42C1-BF16-93AA37870C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5" name="Freeform: Shape 74">
            <a:extLst>
              <a:ext uri="{FF2B5EF4-FFF2-40B4-BE49-F238E27FC236}">
                <a16:creationId xmlns:a16="http://schemas.microsoft.com/office/drawing/2014/main" xmlns="" id="{F6D92C2D-1D3D-4974-918C-06579FB354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29B7273-AAFB-4812-A44B-1EDBB961263F}"/>
              </a:ext>
            </a:extLst>
          </p:cNvPr>
          <p:cNvSpPr txBox="1"/>
          <p:nvPr/>
        </p:nvSpPr>
        <p:spPr>
          <a:xfrm>
            <a:off x="518474" y="1019730"/>
            <a:ext cx="4064409" cy="35087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/>
              <a:t>Plakat</a:t>
            </a:r>
            <a:r>
              <a:rPr lang="en-US" sz="2400" dirty="0"/>
              <a:t> </a:t>
            </a:r>
            <a:r>
              <a:rPr lang="en-US" sz="2400" dirty="0" err="1"/>
              <a:t>treba</a:t>
            </a:r>
            <a:r>
              <a:rPr lang="en-US" sz="2400" dirty="0"/>
              <a:t> </a:t>
            </a:r>
            <a:r>
              <a:rPr lang="sr-Latn-ME" sz="2400" dirty="0"/>
              <a:t>da </a:t>
            </a:r>
            <a:r>
              <a:rPr lang="en-US" sz="2400" dirty="0" err="1"/>
              <a:t>nudi</a:t>
            </a:r>
            <a:r>
              <a:rPr lang="en-US" sz="2400" dirty="0"/>
              <a:t> </a:t>
            </a:r>
            <a:r>
              <a:rPr lang="en-US" sz="2400" dirty="0" err="1"/>
              <a:t>prepoznatljivost</a:t>
            </a:r>
            <a:r>
              <a:rPr lang="en-US" sz="2400" dirty="0"/>
              <a:t> </a:t>
            </a:r>
            <a:r>
              <a:rPr lang="en-US" sz="2400" dirty="0" err="1"/>
              <a:t>sadržaja</a:t>
            </a:r>
            <a:r>
              <a:rPr lang="en-US" sz="2400" dirty="0"/>
              <a:t>. U </a:t>
            </a:r>
            <a:r>
              <a:rPr lang="en-US" sz="2400" dirty="0" err="1"/>
              <a:t>ovome</a:t>
            </a:r>
            <a:r>
              <a:rPr lang="en-US" sz="2400" dirty="0"/>
              <a:t> </a:t>
            </a:r>
            <a:r>
              <a:rPr lang="en-US" sz="2400" dirty="0" err="1"/>
              <a:t>slučaju</a:t>
            </a:r>
            <a:r>
              <a:rPr lang="en-US" sz="2400" dirty="0"/>
              <a:t> se radio o 4. </a:t>
            </a:r>
            <a:r>
              <a:rPr lang="en-US" sz="2400" dirty="0" err="1"/>
              <a:t>festivalu</a:t>
            </a:r>
            <a:r>
              <a:rPr lang="en-US" sz="2400" dirty="0"/>
              <a:t> </a:t>
            </a:r>
            <a:r>
              <a:rPr lang="en-US" sz="2400" dirty="0" err="1"/>
              <a:t>animiranih</a:t>
            </a:r>
            <a:r>
              <a:rPr lang="en-US" sz="2400" dirty="0"/>
              <a:t> </a:t>
            </a:r>
            <a:r>
              <a:rPr lang="en-US" sz="2400" dirty="0" err="1"/>
              <a:t>filmova</a:t>
            </a:r>
            <a:r>
              <a:rPr lang="en-US" sz="2400" dirty="0"/>
              <a:t>, </a:t>
            </a:r>
            <a:r>
              <a:rPr lang="en-US" sz="2400" dirty="0" err="1"/>
              <a:t>što</a:t>
            </a:r>
            <a:r>
              <a:rPr lang="en-US" sz="2400" dirty="0"/>
              <a:t> je </a:t>
            </a:r>
            <a:r>
              <a:rPr lang="en-US" sz="2400" dirty="0" err="1"/>
              <a:t>jasno</a:t>
            </a:r>
            <a:r>
              <a:rPr lang="en-US" sz="2400" dirty="0"/>
              <a:t> </a:t>
            </a:r>
            <a:r>
              <a:rPr lang="en-US" sz="2400" dirty="0" err="1"/>
              <a:t>prepoznatljivo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osonovu</a:t>
            </a:r>
            <a:r>
              <a:rPr lang="en-US" sz="2400" dirty="0"/>
              <a:t> </a:t>
            </a:r>
            <a:r>
              <a:rPr lang="en-US" sz="2400" dirty="0" err="1"/>
              <a:t>likovne</a:t>
            </a:r>
            <a:r>
              <a:rPr lang="en-US" sz="2400" dirty="0"/>
              <a:t> forma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karaktera</a:t>
            </a:r>
            <a:r>
              <a:rPr lang="en-US" sz="2400" dirty="0"/>
              <a:t> </a:t>
            </a:r>
            <a:r>
              <a:rPr lang="en-US" sz="2400" dirty="0" err="1"/>
              <a:t>prikazanog</a:t>
            </a:r>
            <a:r>
              <a:rPr lang="en-US" sz="2400" dirty="0"/>
              <a:t> </a:t>
            </a:r>
            <a:r>
              <a:rPr lang="en-US" sz="2400" dirty="0" err="1"/>
              <a:t>lika</a:t>
            </a:r>
            <a:r>
              <a:rPr lang="en-US" sz="24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11970" name="Picture 4" descr="Animafes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726" y="477807"/>
            <a:ext cx="3172532" cy="590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404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1" descr="greb-greb-bazen-WEB-624x468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1" b="1031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28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1" descr="hpo-excerpt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364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16">
            <a:extLst>
              <a:ext uri="{FF2B5EF4-FFF2-40B4-BE49-F238E27FC236}">
                <a16:creationId xmlns:a16="http://schemas.microsoft.com/office/drawing/2014/main" xmlns="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xmlns="" id="{7875C19A-1AAE-476A-A316-A2CF92D7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Šta je dizajn?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EF2BC084-E6DB-4DE7-B309-042A85EBA7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79226" y="3092970"/>
            <a:ext cx="9833548" cy="269397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000000"/>
                </a:solidFill>
                <a:cs typeface="+mn-cs"/>
              </a:rPr>
              <a:t>Riječ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i="1" dirty="0">
                <a:solidFill>
                  <a:srgbClr val="000000"/>
                </a:solidFill>
                <a:cs typeface="+mn-cs"/>
              </a:rPr>
              <a:t>”</a:t>
            </a:r>
            <a:r>
              <a:rPr lang="en-US" sz="2000" i="1" dirty="0" err="1">
                <a:solidFill>
                  <a:srgbClr val="000000"/>
                </a:solidFill>
                <a:cs typeface="+mn-cs"/>
              </a:rPr>
              <a:t>Dizajn</a:t>
            </a:r>
            <a:r>
              <a:rPr lang="en-US" sz="2000" i="1" dirty="0">
                <a:solidFill>
                  <a:srgbClr val="000000"/>
                </a:solidFill>
                <a:cs typeface="+mn-cs"/>
              </a:rPr>
              <a:t>“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dolazi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od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engleske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riječi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i="1" dirty="0">
                <a:solidFill>
                  <a:srgbClr val="000000"/>
                </a:solidFill>
                <a:cs typeface="+mn-cs"/>
              </a:rPr>
              <a:t>Design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, a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znači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crtež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ili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skica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neka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ideja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izražena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crtežom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000000"/>
                </a:solidFill>
                <a:cs typeface="+mn-cs"/>
              </a:rPr>
              <a:t>Dizajn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je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umjetničko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oblikovanje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predmeta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za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upotrebu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000000"/>
                </a:solidFill>
                <a:cs typeface="+mn-cs"/>
              </a:rPr>
              <a:t>Umjetničko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djelo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dobija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funkciju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upotrebljivosti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onog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trenutka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kada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mu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funkcija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prevazilazi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estetičnost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tada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umjetnost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dobija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postaje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dizajn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000000"/>
                </a:solidFill>
                <a:cs typeface="+mn-cs"/>
              </a:rPr>
              <a:t>Dizajn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nema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jednu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jasnu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definiciju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263D6C4-4840-40CC-AC84-17E24B3B7BDE}" type="slidenum">
              <a:rPr lang="en-US">
                <a:solidFill>
                  <a:srgbClr val="898989"/>
                </a:solidFill>
                <a:latin typeface="+mn-lt"/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898989"/>
              </a:solidFill>
              <a:latin typeface="+mn-lt"/>
            </a:endParaRPr>
          </a:p>
        </p:txBody>
      </p:sp>
      <p:sp>
        <p:nvSpPr>
          <p:cNvPr id="5" name="AutoShape 2" descr="Image result for design">
            <a:extLst>
              <a:ext uri="{FF2B5EF4-FFF2-40B4-BE49-F238E27FC236}">
                <a16:creationId xmlns:a16="http://schemas.microsoft.com/office/drawing/2014/main" xmlns="" id="{94EE7C5C-F526-463D-9583-DF1DEF1AB6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62954" y="4298950"/>
            <a:ext cx="40290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8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11" name="Rectangle 71">
            <a:extLst>
              <a:ext uri="{FF2B5EF4-FFF2-40B4-BE49-F238E27FC236}">
                <a16:creationId xmlns:a16="http://schemas.microsoft.com/office/drawing/2014/main" xmlns="" id="{0205D939-00C4-4F2E-9797-3170DD040D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412" name="Rectangle 73">
            <a:extLst>
              <a:ext uri="{FF2B5EF4-FFF2-40B4-BE49-F238E27FC236}">
                <a16:creationId xmlns:a16="http://schemas.microsoft.com/office/drawing/2014/main" xmlns="" id="{38EE4E44-1403-472B-8C01-D354CB8F5A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0403" name="Picture 6" descr="ricman%20_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5" r="-2" b="11035"/>
          <a:stretch/>
        </p:blipFill>
        <p:spPr bwMode="auto">
          <a:xfrm>
            <a:off x="6421035" y="643467"/>
            <a:ext cx="5129784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0413" name="Rectangle 75">
            <a:extLst>
              <a:ext uri="{FF2B5EF4-FFF2-40B4-BE49-F238E27FC236}">
                <a16:creationId xmlns:a16="http://schemas.microsoft.com/office/drawing/2014/main" xmlns="" id="{583CCE40-4C5F-42D3-86D9-7892AD1E98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0402" name="Picture 5" descr="final01%20copy_jpg"/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7" r="-2" b="15963"/>
          <a:stretch/>
        </p:blipFill>
        <p:spPr>
          <a:xfrm>
            <a:off x="641180" y="643467"/>
            <a:ext cx="512978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28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1" descr="Plakat mucanje 2008 mali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" r="418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>
            <a:solidFill>
              <a:srgbClr val="FFA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8FC52F1-BA0E-4A5A-BC11-FB2FD2784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Društven</a:t>
            </a:r>
            <a:r>
              <a:rPr lang="sr-Latn-ME" sz="2000" dirty="0"/>
              <a:t>i </a:t>
            </a:r>
            <a:r>
              <a:rPr lang="en-US" sz="2000" dirty="0" err="1"/>
              <a:t>plakati</a:t>
            </a:r>
            <a:r>
              <a:rPr lang="en-US" sz="2000" dirty="0"/>
              <a:t>,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imaju</a:t>
            </a:r>
            <a:r>
              <a:rPr lang="en-US" sz="2000" dirty="0"/>
              <a:t> za </a:t>
            </a:r>
            <a:r>
              <a:rPr lang="en-US" sz="2000" dirty="0" err="1"/>
              <a:t>svrhu</a:t>
            </a:r>
            <a:r>
              <a:rPr lang="sr-Latn-ME" sz="2000" dirty="0"/>
              <a:t> da ut</a:t>
            </a:r>
            <a:r>
              <a:rPr lang="en-US" sz="2000" dirty="0" err="1"/>
              <a:t>i</a:t>
            </a:r>
            <a:r>
              <a:rPr lang="sr-Latn-ME" sz="2000" dirty="0"/>
              <a:t>ču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po</a:t>
            </a:r>
            <a:r>
              <a:rPr lang="sr-Latn-ME" sz="2000" dirty="0"/>
              <a:t>dsticanje</a:t>
            </a:r>
            <a:r>
              <a:rPr lang="en-US" sz="2000" dirty="0"/>
              <a:t> </a:t>
            </a:r>
            <a:r>
              <a:rPr lang="en-US" sz="2000" dirty="0" err="1"/>
              <a:t>tolerancij</a:t>
            </a:r>
            <a:r>
              <a:rPr lang="sr-Latn-ME" sz="2000" dirty="0"/>
              <a:t>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razumijevanja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Ovakav</a:t>
            </a:r>
            <a:r>
              <a:rPr lang="en-US" sz="2000" dirty="0"/>
              <a:t> </a:t>
            </a:r>
            <a:r>
              <a:rPr lang="en-US" sz="2000" dirty="0" err="1"/>
              <a:t>oblik</a:t>
            </a:r>
            <a:r>
              <a:rPr lang="en-US" sz="2000" dirty="0"/>
              <a:t> </a:t>
            </a:r>
            <a:r>
              <a:rPr lang="en-US" sz="2000" dirty="0" err="1"/>
              <a:t>plakat</a:t>
            </a:r>
            <a:r>
              <a:rPr lang="en-US" sz="2000" dirty="0"/>
              <a:t> </a:t>
            </a:r>
            <a:r>
              <a:rPr lang="en-US" sz="2000" dirty="0" err="1"/>
              <a:t>takođe</a:t>
            </a:r>
            <a:r>
              <a:rPr lang="en-US" sz="2000" dirty="0"/>
              <a:t> </a:t>
            </a:r>
            <a:r>
              <a:rPr lang="en-US" sz="2000" dirty="0" err="1"/>
              <a:t>upozorava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negativne</a:t>
            </a:r>
            <a:r>
              <a:rPr lang="en-US" sz="2000" dirty="0"/>
              <a:t> </a:t>
            </a:r>
            <a:r>
              <a:rPr lang="en-US" sz="2000" dirty="0" err="1"/>
              <a:t>pojave</a:t>
            </a:r>
            <a:r>
              <a:rPr lang="en-US" sz="2000" dirty="0"/>
              <a:t> u </a:t>
            </a:r>
            <a:r>
              <a:rPr lang="en-US" sz="2000" dirty="0" err="1"/>
              <a:t>društvu</a:t>
            </a:r>
            <a:r>
              <a:rPr lang="en-US" sz="2000" dirty="0"/>
              <a:t>, </a:t>
            </a:r>
            <a:r>
              <a:rPr lang="en-US" sz="2000" dirty="0" err="1"/>
              <a:t>tpokušavaju</a:t>
            </a:r>
            <a:r>
              <a:rPr lang="en-US" sz="2000" dirty="0"/>
              <a:t> </a:t>
            </a:r>
            <a:r>
              <a:rPr lang="en-US" sz="2000" dirty="0" err="1"/>
              <a:t>osvijestiti</a:t>
            </a:r>
            <a:r>
              <a:rPr lang="en-US" sz="2000" dirty="0"/>
              <a:t> </a:t>
            </a:r>
            <a:r>
              <a:rPr lang="en-US" sz="2000" dirty="0" err="1"/>
              <a:t>potrebu</a:t>
            </a:r>
            <a:r>
              <a:rPr lang="en-US" sz="2000" dirty="0"/>
              <a:t> za </a:t>
            </a:r>
            <a:r>
              <a:rPr lang="en-US" sz="2000" dirty="0" err="1"/>
              <a:t>promjenom</a:t>
            </a:r>
            <a:r>
              <a:rPr lang="en-US" sz="2000" dirty="0"/>
              <a:t> </a:t>
            </a:r>
            <a:r>
              <a:rPr lang="en-US" sz="2000" dirty="0" err="1"/>
              <a:t>stava</a:t>
            </a:r>
            <a:r>
              <a:rPr lang="en-US" sz="2000" dirty="0"/>
              <a:t> u </a:t>
            </a:r>
            <a:r>
              <a:rPr lang="en-US" sz="2000" dirty="0" err="1"/>
              <a:t>ponašanju</a:t>
            </a:r>
            <a:r>
              <a:rPr lang="sr-Latn-ME" sz="2000" dirty="0"/>
              <a:t>.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8493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3412" name="Straight Connector 70">
            <a:extLst>
              <a:ext uri="{FF2B5EF4-FFF2-40B4-BE49-F238E27FC236}">
                <a16:creationId xmlns:a16="http://schemas.microsoft.com/office/drawing/2014/main" xmlns="" id="{DB146403-F3D6-484B-B2ED-97F9565D03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3413" name="Rectangle 72">
            <a:extLst>
              <a:ext uri="{FF2B5EF4-FFF2-40B4-BE49-F238E27FC236}">
                <a16:creationId xmlns:a16="http://schemas.microsoft.com/office/drawing/2014/main" xmlns="" id="{823AC064-BC96-4F32-8AE1-B2FD38754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18999056-2305-4E76-B158-6AB8625A8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711" y="4653712"/>
            <a:ext cx="3231662" cy="171553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hr-HR" sz="2700" dirty="0"/>
              <a:t/>
            </a:r>
            <a:br>
              <a:rPr lang="hr-HR" sz="2700" dirty="0"/>
            </a:br>
            <a:r>
              <a:rPr lang="hr-HR" sz="2700" dirty="0"/>
              <a:t/>
            </a:r>
            <a:br>
              <a:rPr lang="hr-HR" sz="2700" dirty="0"/>
            </a:br>
            <a:r>
              <a:rPr lang="hr-HR" sz="2700" dirty="0"/>
              <a:t/>
            </a:r>
            <a:br>
              <a:rPr lang="hr-HR" sz="2700" dirty="0"/>
            </a:br>
            <a:r>
              <a:rPr lang="hr-HR" sz="2700" dirty="0"/>
              <a:t/>
            </a:r>
            <a:br>
              <a:rPr lang="hr-HR" sz="2700" dirty="0"/>
            </a:br>
            <a:r>
              <a:rPr lang="hr-HR" sz="2700" dirty="0"/>
              <a:t/>
            </a:r>
            <a:br>
              <a:rPr lang="hr-HR" sz="2700" dirty="0"/>
            </a:br>
            <a:r>
              <a:rPr lang="hr-HR" sz="2700" dirty="0"/>
              <a:t/>
            </a:r>
            <a:br>
              <a:rPr lang="hr-HR" sz="2700" dirty="0"/>
            </a:br>
            <a:r>
              <a:rPr lang="hr-HR" sz="2700" dirty="0"/>
              <a:t>Težnja ka ravnopravnosti polova</a:t>
            </a:r>
            <a:r>
              <a:rPr lang="hr-HR" sz="5400" dirty="0"/>
              <a:t/>
            </a:r>
            <a:br>
              <a:rPr lang="hr-HR" sz="5400" dirty="0"/>
            </a:br>
            <a:endParaRPr lang="en-US" sz="5400" dirty="0">
              <a:solidFill>
                <a:srgbClr val="FFFFFF"/>
              </a:solidFill>
            </a:endParaRPr>
          </a:p>
        </p:txBody>
      </p:sp>
      <p:pic>
        <p:nvPicPr>
          <p:cNvPr id="273410" name="Picture 1" descr="plakat_2008_godina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223" y="307731"/>
            <a:ext cx="2795550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" descr="plakat_b2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431" y="307731"/>
            <a:ext cx="2827141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3414" name="Straight Connector 74">
            <a:extLst>
              <a:ext uri="{FF2B5EF4-FFF2-40B4-BE49-F238E27FC236}">
                <a16:creationId xmlns:a16="http://schemas.microsoft.com/office/drawing/2014/main" xmlns="" id="{7E7C77BC-7138-40B1-A15B-20F57A4946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1">
            <a:extLst>
              <a:ext uri="{FF2B5EF4-FFF2-40B4-BE49-F238E27FC236}">
                <a16:creationId xmlns:a16="http://schemas.microsoft.com/office/drawing/2014/main" xmlns="" id="{A1F45D90-2021-4302-B732-12B091F6D2AD}"/>
              </a:ext>
            </a:extLst>
          </p:cNvPr>
          <p:cNvSpPr txBox="1">
            <a:spLocks/>
          </p:cNvSpPr>
          <p:nvPr/>
        </p:nvSpPr>
        <p:spPr>
          <a:xfrm>
            <a:off x="7582600" y="4806112"/>
            <a:ext cx="3898200" cy="93257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2000" dirty="0"/>
              <a:t>Upozorenje na težak položaj oboljelih od aidsa, te potreba za njihovim prihvaćanjem</a:t>
            </a:r>
          </a:p>
        </p:txBody>
      </p:sp>
    </p:spTree>
    <p:extLst>
      <p:ext uri="{BB962C8B-B14F-4D97-AF65-F5344CB8AC3E}">
        <p14:creationId xmlns:p14="http://schemas.microsoft.com/office/powerpoint/2010/main" val="219162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506" name="Picture 1" descr="GAMEOVER2-600x9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565" y="145632"/>
            <a:ext cx="3829694" cy="5744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538" y="145632"/>
            <a:ext cx="3835229" cy="57445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2538" y="6009861"/>
            <a:ext cx="6891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Plakati koji upozoravaju na negativne pojavu ovisnosti o narkoticima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53816AAC-2420-4BE9-B391-AF9D2F235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58BD4BC9-26BC-4D0D-A3D7-F41FC3A90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81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554" name="Picture 1" descr="DrugsDontHu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252" y="97045"/>
            <a:ext cx="9144000" cy="629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5F25FD-9AE0-4744-99CF-9F3B018B4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E4AF88-1E99-47F9-B258-8ED534636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9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674" name="Picture 1" descr="global-warming-awarness-poster-design (21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58" y="711294"/>
            <a:ext cx="7387884" cy="481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95658" y="286445"/>
            <a:ext cx="5645426" cy="371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Plakati koji prate ekološku problematiku.</a:t>
            </a:r>
          </a:p>
        </p:txBody>
      </p:sp>
      <p:sp>
        <p:nvSpPr>
          <p:cNvPr id="3" name="Rectangle 2"/>
          <p:cNvSpPr/>
          <p:nvPr/>
        </p:nvSpPr>
        <p:spPr>
          <a:xfrm>
            <a:off x="9056800" y="4601813"/>
            <a:ext cx="30634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888888"/>
                </a:solidFill>
                <a:latin typeface="Open Sans"/>
              </a:rPr>
              <a:t>Before it’s too late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888888"/>
                </a:solidFill>
                <a:latin typeface="Open Sans"/>
              </a:rPr>
              <a:t>WWF France (2008)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888888"/>
                </a:solidFill>
                <a:latin typeface="Open Sans"/>
              </a:rPr>
              <a:t>TBWA\Paris – print.</a:t>
            </a:r>
            <a:endParaRPr lang="hr-HR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75E44BD0-09D9-4F10-89D1-4203077B4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3BC1AEBD-4C01-4349-BC78-4C73511AB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9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650" name="Picture 1" descr="poster-designs-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31" y="377127"/>
            <a:ext cx="3982278" cy="527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" descr="global-warming-awarness-poster-design (15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617" y="304800"/>
            <a:ext cx="4700795" cy="5415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361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4" name="Rectangle 72">
            <a:extLst>
              <a:ext uri="{FF2B5EF4-FFF2-40B4-BE49-F238E27FC236}">
                <a16:creationId xmlns:a16="http://schemas.microsoft.com/office/drawing/2014/main" xmlns="" id="{AC50E016-C8B7-45EE-8300-F18B719F58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3726"/>
            <a:ext cx="5446920" cy="6787492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4215" name="Picture 74">
            <a:extLst>
              <a:ext uri="{FF2B5EF4-FFF2-40B4-BE49-F238E27FC236}">
                <a16:creationId xmlns:a16="http://schemas.microsoft.com/office/drawing/2014/main" xmlns="" id="{5E6099C8-1DCF-4242-AD8B-28BF4D687A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97B8B66A-B403-429E-90B4-688D18F9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158745"/>
            <a:ext cx="3515310" cy="254989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Ambalaža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71318B55-C583-42E5-ABA1-BE8CC332ED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85581" y="803670"/>
            <a:ext cx="4977975" cy="1979514"/>
          </a:xfrm>
          <a:prstGeom prst="rect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4212" name="Picture 3" descr="DCUCfistsofclay2pack.jpg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269" y="867086"/>
            <a:ext cx="1658819" cy="1869093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1" name="Picture 2" descr="toy story 3 pack space aliensm.jpg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055" y="921357"/>
            <a:ext cx="1848574" cy="1848574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0A401C7-E3EC-403C-BA74-5A6D59C9C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3425146"/>
            <a:ext cx="4977578" cy="26358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>
                <a:solidFill>
                  <a:srgbClr val="000000"/>
                </a:solidFill>
              </a:rPr>
              <a:t>Još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jedno</a:t>
            </a:r>
            <a:r>
              <a:rPr lang="en-US" sz="2000" dirty="0">
                <a:solidFill>
                  <a:srgbClr val="000000"/>
                </a:solidFill>
              </a:rPr>
              <a:t> od </a:t>
            </a:r>
            <a:r>
              <a:rPr lang="en-US" sz="2000" dirty="0" err="1">
                <a:solidFill>
                  <a:srgbClr val="000000"/>
                </a:solidFill>
              </a:rPr>
              <a:t>područja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grafičkog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dizajna</a:t>
            </a:r>
            <a:r>
              <a:rPr lang="en-US" sz="2000" dirty="0">
                <a:solidFill>
                  <a:srgbClr val="000000"/>
                </a:solidFill>
              </a:rPr>
              <a:t> je </a:t>
            </a:r>
            <a:r>
              <a:rPr lang="en-US" sz="2000" dirty="0" err="1">
                <a:solidFill>
                  <a:srgbClr val="000000"/>
                </a:solidFill>
              </a:rPr>
              <a:t>oblikovanje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ambalaže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altLang="sr-Latn-RS" sz="2000" dirty="0">
              <a:solidFill>
                <a:srgbClr val="000000"/>
              </a:solidFill>
            </a:endParaRPr>
          </a:p>
          <a:p>
            <a:endParaRPr lang="en-US" altLang="sr-Latn-RS" sz="2000" dirty="0">
              <a:solidFill>
                <a:srgbClr val="000000"/>
              </a:solidFill>
            </a:endParaRPr>
          </a:p>
          <a:p>
            <a:r>
              <a:rPr lang="en-US" altLang="sr-Latn-RS" sz="2000" dirty="0" err="1">
                <a:solidFill>
                  <a:srgbClr val="000000"/>
                </a:solidFill>
              </a:rPr>
              <a:t>Dva</a:t>
            </a:r>
            <a:r>
              <a:rPr lang="en-US" altLang="sr-Latn-RS" sz="2000" dirty="0">
                <a:solidFill>
                  <a:srgbClr val="000000"/>
                </a:solidFill>
              </a:rPr>
              <a:t> </a:t>
            </a:r>
            <a:r>
              <a:rPr lang="en-US" altLang="sr-Latn-RS" sz="2000" dirty="0" err="1">
                <a:solidFill>
                  <a:srgbClr val="000000"/>
                </a:solidFill>
              </a:rPr>
              <a:t>osnovna</a:t>
            </a:r>
            <a:r>
              <a:rPr lang="en-US" altLang="sr-Latn-RS" sz="2000" dirty="0">
                <a:solidFill>
                  <a:srgbClr val="000000"/>
                </a:solidFill>
              </a:rPr>
              <a:t> </a:t>
            </a:r>
            <a:r>
              <a:rPr lang="en-US" altLang="sr-Latn-RS" sz="2000" dirty="0" err="1">
                <a:solidFill>
                  <a:srgbClr val="000000"/>
                </a:solidFill>
              </a:rPr>
              <a:t>zadatka</a:t>
            </a:r>
            <a:r>
              <a:rPr lang="en-US" altLang="sr-Latn-RS" sz="2000" dirty="0">
                <a:solidFill>
                  <a:srgbClr val="000000"/>
                </a:solidFill>
              </a:rPr>
              <a:t> </a:t>
            </a:r>
            <a:r>
              <a:rPr lang="en-US" altLang="sr-Latn-RS" sz="2000" dirty="0" err="1">
                <a:solidFill>
                  <a:srgbClr val="000000"/>
                </a:solidFill>
              </a:rPr>
              <a:t>ambalaže</a:t>
            </a:r>
            <a:r>
              <a:rPr lang="en-US" altLang="sr-Latn-RS" sz="2000" dirty="0">
                <a:solidFill>
                  <a:srgbClr val="000000"/>
                </a:solidFill>
              </a:rPr>
              <a:t> </a:t>
            </a:r>
            <a:r>
              <a:rPr lang="en-US" altLang="sr-Latn-RS" sz="2000" dirty="0" err="1">
                <a:solidFill>
                  <a:srgbClr val="000000"/>
                </a:solidFill>
              </a:rPr>
              <a:t>su</a:t>
            </a:r>
            <a:r>
              <a:rPr lang="en-US" altLang="sr-Latn-RS" sz="2000" dirty="0">
                <a:solidFill>
                  <a:srgbClr val="000000"/>
                </a:solidFill>
              </a:rPr>
              <a:t> </a:t>
            </a:r>
            <a:r>
              <a:rPr lang="en-US" altLang="sr-Latn-RS" sz="2000" b="1" dirty="0" err="1">
                <a:solidFill>
                  <a:srgbClr val="000000"/>
                </a:solidFill>
              </a:rPr>
              <a:t>obilježiti</a:t>
            </a:r>
            <a:r>
              <a:rPr lang="en-US" altLang="sr-Latn-RS" sz="2000" dirty="0">
                <a:solidFill>
                  <a:srgbClr val="000000"/>
                </a:solidFill>
              </a:rPr>
              <a:t> </a:t>
            </a:r>
            <a:r>
              <a:rPr lang="en-US" altLang="sr-Latn-RS" sz="2000" dirty="0" err="1">
                <a:solidFill>
                  <a:srgbClr val="000000"/>
                </a:solidFill>
              </a:rPr>
              <a:t>proizvod</a:t>
            </a:r>
            <a:r>
              <a:rPr lang="en-US" altLang="sr-Latn-RS" sz="2000" dirty="0">
                <a:solidFill>
                  <a:srgbClr val="000000"/>
                </a:solidFill>
              </a:rPr>
              <a:t> </a:t>
            </a:r>
            <a:r>
              <a:rPr lang="en-US" altLang="sr-Latn-RS" sz="2000" dirty="0" err="1">
                <a:solidFill>
                  <a:srgbClr val="000000"/>
                </a:solidFill>
              </a:rPr>
              <a:t>i</a:t>
            </a:r>
            <a:r>
              <a:rPr lang="en-US" altLang="sr-Latn-RS" sz="2000" dirty="0">
                <a:solidFill>
                  <a:srgbClr val="000000"/>
                </a:solidFill>
              </a:rPr>
              <a:t> </a:t>
            </a:r>
            <a:r>
              <a:rPr lang="en-US" altLang="sr-Latn-RS" sz="2000" b="1" dirty="0" err="1">
                <a:solidFill>
                  <a:srgbClr val="000000"/>
                </a:solidFill>
              </a:rPr>
              <a:t>zaštititi</a:t>
            </a:r>
            <a:r>
              <a:rPr lang="en-US" altLang="sr-Latn-RS" sz="2000" dirty="0">
                <a:solidFill>
                  <a:srgbClr val="000000"/>
                </a:solidFill>
              </a:rPr>
              <a:t> </a:t>
            </a:r>
            <a:r>
              <a:rPr lang="en-US" altLang="sr-Latn-RS" sz="2000" dirty="0" err="1">
                <a:solidFill>
                  <a:srgbClr val="000000"/>
                </a:solidFill>
              </a:rPr>
              <a:t>ga</a:t>
            </a:r>
            <a:r>
              <a:rPr lang="en-US" altLang="sr-Latn-RS" sz="2000" dirty="0">
                <a:solidFill>
                  <a:srgbClr val="000000"/>
                </a:solidFill>
              </a:rPr>
              <a:t> od </a:t>
            </a:r>
            <a:r>
              <a:rPr lang="en-US" altLang="sr-Latn-RS" sz="2000" dirty="0" err="1">
                <a:solidFill>
                  <a:srgbClr val="000000"/>
                </a:solidFill>
              </a:rPr>
              <a:t>oštećenja</a:t>
            </a:r>
            <a:r>
              <a:rPr lang="en-US" altLang="sr-Latn-RS" sz="2000" dirty="0">
                <a:solidFill>
                  <a:srgbClr val="000000"/>
                </a:solidFill>
              </a:rPr>
              <a:t>. To je </a:t>
            </a:r>
            <a:r>
              <a:rPr lang="en-US" altLang="sr-Latn-RS" sz="2000" dirty="0" err="1">
                <a:solidFill>
                  <a:srgbClr val="000000"/>
                </a:solidFill>
              </a:rPr>
              <a:t>ograničeno</a:t>
            </a:r>
            <a:r>
              <a:rPr lang="en-US" altLang="sr-Latn-RS" sz="2000" dirty="0">
                <a:solidFill>
                  <a:srgbClr val="000000"/>
                </a:solidFill>
              </a:rPr>
              <a:t> </a:t>
            </a:r>
            <a:r>
              <a:rPr lang="en-US" altLang="sr-Latn-RS" sz="2000" dirty="0" err="1">
                <a:solidFill>
                  <a:srgbClr val="000000"/>
                </a:solidFill>
              </a:rPr>
              <a:t>tumačenje</a:t>
            </a:r>
            <a:r>
              <a:rPr lang="en-US" altLang="sr-Latn-RS" sz="2000" dirty="0">
                <a:solidFill>
                  <a:srgbClr val="000000"/>
                </a:solidFill>
              </a:rPr>
              <a:t>, </a:t>
            </a:r>
            <a:r>
              <a:rPr lang="sr-Latn-ME" altLang="sr-Latn-RS" sz="2000" dirty="0">
                <a:solidFill>
                  <a:srgbClr val="000000"/>
                </a:solidFill>
              </a:rPr>
              <a:t>jer </a:t>
            </a:r>
            <a:r>
              <a:rPr lang="en-US" altLang="sr-Latn-RS" sz="2000" dirty="0" err="1">
                <a:solidFill>
                  <a:srgbClr val="000000"/>
                </a:solidFill>
              </a:rPr>
              <a:t>ambalaža</a:t>
            </a:r>
            <a:r>
              <a:rPr lang="en-US" altLang="sr-Latn-RS" sz="2000" dirty="0">
                <a:solidFill>
                  <a:srgbClr val="000000"/>
                </a:solidFill>
              </a:rPr>
              <a:t> je </a:t>
            </a:r>
            <a:r>
              <a:rPr lang="en-US" altLang="sr-Latn-RS" sz="2000" dirty="0" err="1">
                <a:solidFill>
                  <a:srgbClr val="000000"/>
                </a:solidFill>
              </a:rPr>
              <a:t>puno</a:t>
            </a:r>
            <a:r>
              <a:rPr lang="en-US" altLang="sr-Latn-RS" sz="2000" dirty="0">
                <a:solidFill>
                  <a:srgbClr val="000000"/>
                </a:solidFill>
              </a:rPr>
              <a:t> </a:t>
            </a:r>
            <a:r>
              <a:rPr lang="en-US" altLang="sr-Latn-RS" sz="2000" dirty="0" err="1">
                <a:solidFill>
                  <a:srgbClr val="000000"/>
                </a:solidFill>
              </a:rPr>
              <a:t>više</a:t>
            </a:r>
            <a:r>
              <a:rPr lang="en-US" altLang="sr-Latn-RS" sz="2000" dirty="0">
                <a:solidFill>
                  <a:srgbClr val="000000"/>
                </a:solidFill>
              </a:rPr>
              <a:t> od toga.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27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9" name="Picture 2" descr="CreativePackageDesign_10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64" y="3477667"/>
            <a:ext cx="3928408" cy="283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0" name="Picture 3" descr="CreativePackageDesign_10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689" y="3210504"/>
            <a:ext cx="4022630" cy="394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278675" y="5563850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solidFill>
                  <a:srgbClr val="333333"/>
                </a:solidFill>
                <a:latin typeface="open_sansregular"/>
              </a:rPr>
              <a:t>Dizajn: Frost Design</a:t>
            </a:r>
            <a:endParaRPr lang="hr-HR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479F7B22-32BB-4857-AC87-C8C3C3408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Ambalaža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0D2D2B5F-40AC-432D-85A4-86BFB58BA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>
                <a:latin typeface="Calibri" panose="020F0502020204030204" pitchFamily="34" charset="0"/>
              </a:rPr>
              <a:t>Moderni dizajn ambalaže </a:t>
            </a:r>
            <a:r>
              <a:rPr lang="vi-VN" b="1" dirty="0">
                <a:latin typeface="Calibri" panose="020F0502020204030204" pitchFamily="34" charset="0"/>
              </a:rPr>
              <a:t>potencira osobitost proizvoda </a:t>
            </a:r>
            <a:r>
              <a:rPr lang="vi-VN" dirty="0">
                <a:latin typeface="Calibri" panose="020F0502020204030204" pitchFamily="34" charset="0"/>
              </a:rPr>
              <a:t>uzdižući </a:t>
            </a:r>
            <a:r>
              <a:rPr lang="vi-VN" b="1" dirty="0">
                <a:latin typeface="Calibri" panose="020F0502020204030204" pitchFamily="34" charset="0"/>
              </a:rPr>
              <a:t>brand</a:t>
            </a:r>
            <a:r>
              <a:rPr lang="vi-VN" dirty="0">
                <a:latin typeface="Calibri" panose="020F0502020204030204" pitchFamily="34" charset="0"/>
              </a:rPr>
              <a:t> iznad konkurencije. Već </a:t>
            </a:r>
            <a:r>
              <a:rPr lang="hr-HR" sz="3200" dirty="0">
                <a:latin typeface="Calibri" panose="020F0502020204030204" pitchFamily="34" charset="0"/>
                <a:cs typeface="Arial" pitchFamily="34" charset="0"/>
              </a:rPr>
              <a:t>samim</a:t>
            </a:r>
            <a:r>
              <a:rPr lang="hr-HR" dirty="0">
                <a:latin typeface="Calibri" panose="020F0502020204030204" pitchFamily="34" charset="0"/>
              </a:rPr>
              <a:t> </a:t>
            </a:r>
            <a:r>
              <a:rPr lang="vi-VN" dirty="0">
                <a:latin typeface="Calibri" panose="020F0502020204030204" pitchFamily="34" charset="0"/>
              </a:rPr>
              <a:t>izborom materijala, vrste papira ili kartona određujemo stil a time i cilj komunikacije. </a:t>
            </a:r>
            <a:endParaRPr lang="hr-HR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54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184DD04-F313-4FE3-8F04-611D08FC4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Dizajn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ambalaže</a:t>
            </a:r>
            <a:r>
              <a:rPr lang="en-US" sz="2400" dirty="0">
                <a:solidFill>
                  <a:schemeClr val="tx1"/>
                </a:solidFill>
              </a:rPr>
              <a:t> u </a:t>
            </a:r>
            <a:r>
              <a:rPr lang="en-US" sz="2400" dirty="0" err="1">
                <a:solidFill>
                  <a:schemeClr val="tx1"/>
                </a:solidFill>
              </a:rPr>
              <a:t>koji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nije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uloženo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dizajnersko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promišljanje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sr-Latn-ME" sz="2400" dirty="0">
                <a:solidFill>
                  <a:schemeClr val="tx1"/>
                </a:solidFill>
              </a:rPr>
              <a:t>već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prodaja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proizvoda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bazira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simboličkom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značenju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boja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sr-Latn-ME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Na </a:t>
            </a:r>
            <a:r>
              <a:rPr lang="en-US" sz="2400" dirty="0" err="1">
                <a:solidFill>
                  <a:schemeClr val="tx1"/>
                </a:solidFill>
              </a:rPr>
              <a:t>određeni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način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ovakva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ambalaža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dalje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potencira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kliše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muških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ženskih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boja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889FFB6D-03D3-44AC-BBAA-FA8A286C95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52944" y="2"/>
            <a:ext cx="4639056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8307" name="Picture 1" descr="ItsAGirlItsABoyPencilsPackageView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4" r="17653" b="3"/>
          <a:stretch/>
        </p:blipFill>
        <p:spPr bwMode="auto">
          <a:xfrm>
            <a:off x="8193023" y="640082"/>
            <a:ext cx="3359313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165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3">
            <a:extLst>
              <a:ext uri="{FF2B5EF4-FFF2-40B4-BE49-F238E27FC236}">
                <a16:creationId xmlns:a16="http://schemas.microsoft.com/office/drawing/2014/main" xmlns="" id="{0BC9EFE1-D8CB-4668-9980-DB108327A7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5">
            <a:extLst>
              <a:ext uri="{FF2B5EF4-FFF2-40B4-BE49-F238E27FC236}">
                <a16:creationId xmlns:a16="http://schemas.microsoft.com/office/drawing/2014/main" xmlns="" id="{7CBAE1BD-B8E4-4029-8AA2-C77E4FED98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xmlns="" id="{A4CD37D6-FE32-48E3-A3AD-F07BE6A19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2045" y="1856509"/>
            <a:ext cx="4805996" cy="257327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002136"/>
                </a:solidFill>
              </a:rPr>
              <a:t>„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Dizajn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je...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manifestacija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kapaciteta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ljudskog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duha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da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prevaziđe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svoje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granice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.“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Džordž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Nelson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Freeform 49">
            <a:extLst>
              <a:ext uri="{FF2B5EF4-FFF2-40B4-BE49-F238E27FC236}">
                <a16:creationId xmlns:a16="http://schemas.microsoft.com/office/drawing/2014/main" xmlns="" id="{77DA6D33-2D62-458C-BF5D-DBF612FD55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person posing for the camera&#10;&#10;Description generated with very high confidence">
            <a:extLst>
              <a:ext uri="{FF2B5EF4-FFF2-40B4-BE49-F238E27FC236}">
                <a16:creationId xmlns:a16="http://schemas.microsoft.com/office/drawing/2014/main" xmlns="" id="{7E0029FE-7258-4707-8443-CCACB8EC2B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/>
          </a:blip>
          <a:srcRect l="42927" r="14926"/>
          <a:stretch/>
        </p:blipFill>
        <p:spPr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EDC7217-2779-44E0-9E6D-3B3879516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C263D6C4-4840-40CC-AC84-17E24B3B7BDE}" type="slidenum">
              <a:rPr lang="en-US" sz="1100" smtClean="0">
                <a:solidFill>
                  <a:srgbClr val="898989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 sz="1100">
              <a:solidFill>
                <a:srgbClr val="89898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5369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8" name="Rectangle 75">
            <a:extLst>
              <a:ext uri="{FF2B5EF4-FFF2-40B4-BE49-F238E27FC236}">
                <a16:creationId xmlns:a16="http://schemas.microsoft.com/office/drawing/2014/main" xmlns="" id="{DE09615D-24FD-4086-87D4-3BC6FF4383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0359" name="Picture 77">
            <a:extLst>
              <a:ext uri="{FF2B5EF4-FFF2-40B4-BE49-F238E27FC236}">
                <a16:creationId xmlns:a16="http://schemas.microsoft.com/office/drawing/2014/main" xmlns="" id="{2CD1987F-8813-4F4A-BE57-BB00FB4F08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00360" name="Freeform 67">
            <a:extLst>
              <a:ext uri="{FF2B5EF4-FFF2-40B4-BE49-F238E27FC236}">
                <a16:creationId xmlns:a16="http://schemas.microsoft.com/office/drawing/2014/main" xmlns="" id="{68C00EAE-4816-44D0-8DA9-3F070179BA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153036"/>
            <a:ext cx="3242130" cy="2704964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xmlns="" id="{D5391212-5277-4C05-9E96-E724C96113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375971" y="2816635"/>
            <a:ext cx="2865340" cy="2865340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65">
            <a:extLst>
              <a:ext uri="{FF2B5EF4-FFF2-40B4-BE49-F238E27FC236}">
                <a16:creationId xmlns:a16="http://schemas.microsoft.com/office/drawing/2014/main" xmlns="" id="{0B331F10-0144-4133-AB48-EDEFB35465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1"/>
            <a:ext cx="4090921" cy="3465906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0356" name="Picture 3" descr="gris-package-design-3.jpg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8" r="10703" b="-2"/>
          <a:stretch/>
        </p:blipFill>
        <p:spPr bwMode="auto">
          <a:xfrm>
            <a:off x="20" y="4310923"/>
            <a:ext cx="3083422" cy="2547077"/>
          </a:xfrm>
          <a:custGeom>
            <a:avLst/>
            <a:gdLst>
              <a:gd name="connsiteX0" fmla="*/ 1464476 w 3083442"/>
              <a:gd name="connsiteY0" fmla="*/ 0 h 2547077"/>
              <a:gd name="connsiteX1" fmla="*/ 3083442 w 3083442"/>
              <a:gd name="connsiteY1" fmla="*/ 1618966 h 2547077"/>
              <a:gd name="connsiteX2" fmla="*/ 2806948 w 3083442"/>
              <a:gd name="connsiteY2" fmla="*/ 2524145 h 2547077"/>
              <a:gd name="connsiteX3" fmla="*/ 2789800 w 3083442"/>
              <a:gd name="connsiteY3" fmla="*/ 2547077 h 2547077"/>
              <a:gd name="connsiteX4" fmla="*/ 139152 w 3083442"/>
              <a:gd name="connsiteY4" fmla="*/ 2547077 h 2547077"/>
              <a:gd name="connsiteX5" fmla="*/ 122004 w 3083442"/>
              <a:gd name="connsiteY5" fmla="*/ 2524145 h 2547077"/>
              <a:gd name="connsiteX6" fmla="*/ 40911 w 3083442"/>
              <a:gd name="connsiteY6" fmla="*/ 2390661 h 2547077"/>
              <a:gd name="connsiteX7" fmla="*/ 0 w 3083442"/>
              <a:gd name="connsiteY7" fmla="*/ 2305737 h 2547077"/>
              <a:gd name="connsiteX8" fmla="*/ 0 w 3083442"/>
              <a:gd name="connsiteY8" fmla="*/ 932195 h 2547077"/>
              <a:gd name="connsiteX9" fmla="*/ 40911 w 3083442"/>
              <a:gd name="connsiteY9" fmla="*/ 847271 h 2547077"/>
              <a:gd name="connsiteX10" fmla="*/ 1464476 w 3083442"/>
              <a:gd name="connsiteY10" fmla="*/ 0 h 254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83442" h="2547077">
                <a:moveTo>
                  <a:pt x="1464476" y="0"/>
                </a:moveTo>
                <a:cubicBezTo>
                  <a:pt x="2358607" y="0"/>
                  <a:pt x="3083442" y="724836"/>
                  <a:pt x="3083442" y="1618966"/>
                </a:cubicBezTo>
                <a:cubicBezTo>
                  <a:pt x="3083442" y="1954265"/>
                  <a:pt x="2981512" y="2265757"/>
                  <a:pt x="2806948" y="2524145"/>
                </a:cubicBezTo>
                <a:lnTo>
                  <a:pt x="2789800" y="2547077"/>
                </a:lnTo>
                <a:lnTo>
                  <a:pt x="139152" y="2547077"/>
                </a:lnTo>
                <a:lnTo>
                  <a:pt x="122004" y="2524145"/>
                </a:lnTo>
                <a:cubicBezTo>
                  <a:pt x="92910" y="2481081"/>
                  <a:pt x="65834" y="2436541"/>
                  <a:pt x="40911" y="2390661"/>
                </a:cubicBezTo>
                <a:lnTo>
                  <a:pt x="0" y="2305737"/>
                </a:lnTo>
                <a:lnTo>
                  <a:pt x="0" y="932195"/>
                </a:lnTo>
                <a:lnTo>
                  <a:pt x="40911" y="847271"/>
                </a:lnTo>
                <a:cubicBezTo>
                  <a:pt x="315065" y="342598"/>
                  <a:pt x="849762" y="0"/>
                  <a:pt x="1464476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5" name="Picture 2" descr="gris-package-design-458x550.jpg"/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6751"/>
          <a:stretch/>
        </p:blipFill>
        <p:spPr bwMode="auto">
          <a:xfrm>
            <a:off x="3532736" y="2984162"/>
            <a:ext cx="2555402" cy="2555402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4" name="Picture 1" descr="gris-package-design-2.jpg"/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4" r="2" b="2"/>
          <a:stretch/>
        </p:blipFill>
        <p:spPr bwMode="auto">
          <a:xfrm>
            <a:off x="1" y="-1"/>
            <a:ext cx="3943111" cy="3318096"/>
          </a:xfrm>
          <a:custGeom>
            <a:avLst/>
            <a:gdLst>
              <a:gd name="connsiteX0" fmla="*/ 73119 w 3943111"/>
              <a:gd name="connsiteY0" fmla="*/ 0 h 3318096"/>
              <a:gd name="connsiteX1" fmla="*/ 3572026 w 3943111"/>
              <a:gd name="connsiteY1" fmla="*/ 0 h 3318096"/>
              <a:gd name="connsiteX2" fmla="*/ 3580957 w 3943111"/>
              <a:gd name="connsiteY2" fmla="*/ 11944 h 3318096"/>
              <a:gd name="connsiteX3" fmla="*/ 3943111 w 3943111"/>
              <a:gd name="connsiteY3" fmla="*/ 1197557 h 3318096"/>
              <a:gd name="connsiteX4" fmla="*/ 1822572 w 3943111"/>
              <a:gd name="connsiteY4" fmla="*/ 3318096 h 3318096"/>
              <a:gd name="connsiteX5" fmla="*/ 64188 w 3943111"/>
              <a:gd name="connsiteY5" fmla="*/ 2383171 h 3318096"/>
              <a:gd name="connsiteX6" fmla="*/ 0 w 3943111"/>
              <a:gd name="connsiteY6" fmla="*/ 2277515 h 3318096"/>
              <a:gd name="connsiteX7" fmla="*/ 0 w 3943111"/>
              <a:gd name="connsiteY7" fmla="*/ 117600 h 3318096"/>
              <a:gd name="connsiteX8" fmla="*/ 64188 w 3943111"/>
              <a:gd name="connsiteY8" fmla="*/ 11944 h 3318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3111" h="3318096">
                <a:moveTo>
                  <a:pt x="73119" y="0"/>
                </a:moveTo>
                <a:lnTo>
                  <a:pt x="3572026" y="0"/>
                </a:lnTo>
                <a:lnTo>
                  <a:pt x="3580957" y="11944"/>
                </a:lnTo>
                <a:cubicBezTo>
                  <a:pt x="3809602" y="350384"/>
                  <a:pt x="3943111" y="758379"/>
                  <a:pt x="3943111" y="1197557"/>
                </a:cubicBezTo>
                <a:cubicBezTo>
                  <a:pt x="3943111" y="2368699"/>
                  <a:pt x="2993714" y="3318096"/>
                  <a:pt x="1822572" y="3318096"/>
                </a:cubicBezTo>
                <a:cubicBezTo>
                  <a:pt x="1090609" y="3318096"/>
                  <a:pt x="445264" y="2947238"/>
                  <a:pt x="64188" y="2383171"/>
                </a:cubicBezTo>
                <a:lnTo>
                  <a:pt x="0" y="2277515"/>
                </a:lnTo>
                <a:lnTo>
                  <a:pt x="0" y="117600"/>
                </a:lnTo>
                <a:lnTo>
                  <a:pt x="64188" y="11944"/>
                </a:ln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4AFA692-ED97-404A-9E00-1046C8BA5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218" y="1988458"/>
            <a:ext cx="4862946" cy="40725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Zanimljiv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studentski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dizajn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koji</a:t>
            </a:r>
            <a:r>
              <a:rPr lang="en-US" dirty="0">
                <a:solidFill>
                  <a:srgbClr val="000000"/>
                </a:solidFill>
              </a:rPr>
              <a:t> je </a:t>
            </a:r>
            <a:r>
              <a:rPr lang="en-US" dirty="0" err="1">
                <a:solidFill>
                  <a:srgbClr val="000000"/>
                </a:solidFill>
              </a:rPr>
              <a:t>vrlo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atraktivan</a:t>
            </a:r>
            <a:r>
              <a:rPr lang="en-US" dirty="0">
                <a:solidFill>
                  <a:srgbClr val="000000"/>
                </a:solidFill>
              </a:rPr>
              <a:t>, no </a:t>
            </a:r>
            <a:r>
              <a:rPr lang="en-US" dirty="0" err="1">
                <a:solidFill>
                  <a:srgbClr val="000000"/>
                </a:solidFill>
              </a:rPr>
              <a:t>upitna</a:t>
            </a:r>
            <a:r>
              <a:rPr lang="en-US" dirty="0">
                <a:solidFill>
                  <a:srgbClr val="000000"/>
                </a:solidFill>
              </a:rPr>
              <a:t> je </a:t>
            </a:r>
            <a:r>
              <a:rPr lang="en-US" dirty="0" err="1">
                <a:solidFill>
                  <a:srgbClr val="000000"/>
                </a:solidFill>
              </a:rPr>
              <a:t>cijena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ovakve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ambalaže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koja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može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nadmašiti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cijenu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proizvoda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65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1" descr="A close up of a box&#10;&#10;Description generated with high confidenc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4" name="Down Arrow 7">
            <a:extLst>
              <a:ext uri="{FF2B5EF4-FFF2-40B4-BE49-F238E27FC236}">
                <a16:creationId xmlns:a16="http://schemas.microsoft.com/office/drawing/2014/main" xmlns="" id="{B547373F-AF2E-4907-B442-9F902B387F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0100" y="-4763"/>
            <a:ext cx="3333749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32DAF651-9560-48EA-9CE2-FB18E659A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0501"/>
            <a:ext cx="2886075" cy="2486024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/>
              <a:t>Izrazito luksuzna ambalaža za olovke proizvođača Faber-Castel</a:t>
            </a:r>
            <a:br>
              <a:rPr lang="en-US" sz="2800"/>
            </a:b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50382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7A5AA1C8-A499-41D6-A777-4DE70FAED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0" y="671681"/>
            <a:ext cx="11214100" cy="978729"/>
          </a:xfrm>
        </p:spPr>
        <p:txBody>
          <a:bodyPr/>
          <a:lstStyle/>
          <a:p>
            <a:r>
              <a:rPr lang="hr-HR" dirty="0"/>
              <a:t>Elementi ambalaže i grafičke prezentacije.</a:t>
            </a:r>
            <a:br>
              <a:rPr lang="hr-HR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6F80D2B7-C5A1-4CB3-8338-41C3F575F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>
            <a:normAutofit fontScale="85000" lnSpcReduction="20000"/>
          </a:bodyPr>
          <a:lstStyle/>
          <a:p>
            <a:r>
              <a:rPr lang="hr-HR" dirty="0"/>
              <a:t>Tehnički elementi: – tip </a:t>
            </a:r>
            <a:r>
              <a:rPr lang="hr-HR" dirty="0" smtClean="0"/>
              <a:t>pak</a:t>
            </a:r>
            <a:r>
              <a:rPr lang="en-US" dirty="0" err="1" smtClean="0"/>
              <a:t>ovanja</a:t>
            </a:r>
            <a:r>
              <a:rPr lang="hr-HR" dirty="0" smtClean="0"/>
              <a:t> </a:t>
            </a:r>
            <a:r>
              <a:rPr lang="hr-HR" dirty="0"/>
              <a:t>(npr. kartonske kutije, limenke, boce i sl.)</a:t>
            </a:r>
          </a:p>
          <a:p>
            <a:pPr marL="0" indent="0">
              <a:buNone/>
            </a:pPr>
            <a:r>
              <a:rPr lang="hr-HR" dirty="0"/>
              <a:t>                                    - materijal </a:t>
            </a:r>
            <a:r>
              <a:rPr lang="hr-HR" dirty="0" smtClean="0"/>
              <a:t>pak</a:t>
            </a:r>
            <a:r>
              <a:rPr lang="en-US" dirty="0" smtClean="0"/>
              <a:t>o</a:t>
            </a:r>
            <a:r>
              <a:rPr lang="hr-HR" dirty="0" smtClean="0"/>
              <a:t>vanja </a:t>
            </a:r>
            <a:r>
              <a:rPr lang="hr-HR" dirty="0"/>
              <a:t>(papir, karton, staklo)</a:t>
            </a:r>
          </a:p>
          <a:p>
            <a:pPr marL="0" indent="0">
              <a:buNone/>
            </a:pPr>
            <a:r>
              <a:rPr lang="hr-HR" dirty="0"/>
              <a:t>                                    - oblik pakovanja (kocka, </a:t>
            </a:r>
            <a:r>
              <a:rPr lang="en-US" dirty="0" err="1" smtClean="0"/>
              <a:t>valjak</a:t>
            </a:r>
            <a:r>
              <a:rPr lang="hr-HR" dirty="0" smtClean="0"/>
              <a:t>)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                                    -  veličina(sadržaj, mjera, količina)</a:t>
            </a:r>
          </a:p>
          <a:p>
            <a:pPr marL="0" indent="0">
              <a:buNone/>
            </a:pPr>
            <a:r>
              <a:rPr lang="hr-HR" dirty="0"/>
              <a:t>                                    -  način zatvaranja pakovanja (čep, ljepljiva traka i sl.)</a:t>
            </a:r>
          </a:p>
          <a:p>
            <a:r>
              <a:rPr lang="hr-HR" dirty="0"/>
              <a:t> </a:t>
            </a:r>
          </a:p>
          <a:p>
            <a:r>
              <a:rPr lang="hr-HR" dirty="0"/>
              <a:t>Grafički elementi: - osnovne i dodatne boje</a:t>
            </a:r>
          </a:p>
          <a:p>
            <a:pPr marL="0" indent="0">
              <a:buNone/>
            </a:pPr>
            <a:r>
              <a:rPr lang="hr-HR" dirty="0"/>
              <a:t>                                - identifikacijski elementi proizvoda (ilustracija, tipografija)</a:t>
            </a:r>
          </a:p>
          <a:p>
            <a:pPr marL="0" indent="0">
              <a:buNone/>
            </a:pPr>
            <a:r>
              <a:rPr lang="hr-HR" dirty="0"/>
              <a:t>                                - ime i zaštitni znak proizviođača                           </a:t>
            </a:r>
          </a:p>
          <a:p>
            <a:endParaRPr lang="hr-HR" dirty="0"/>
          </a:p>
          <a:p>
            <a:r>
              <a:rPr lang="hr-HR" dirty="0"/>
              <a:t>Sastavni – dodatni elementi: etiketa, naljepnica,  uputstvo za upotrebu itd.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23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63" name="Rectangle 75">
            <a:extLst>
              <a:ext uri="{FF2B5EF4-FFF2-40B4-BE49-F238E27FC236}">
                <a16:creationId xmlns:a16="http://schemas.microsoft.com/office/drawing/2014/main" xmlns="" id="{5CB593EA-2F98-479F-B4C4-F366571FA6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4453" name="Picture 4" descr="spar-premium-sorbet-cassi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53" y="457201"/>
            <a:ext cx="2078809" cy="275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4" name="Picture 5" descr="spar-premium-schoko-heidelbeer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793" y="457200"/>
            <a:ext cx="2498700" cy="275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3" descr="cips-s-plavim-krumpirom-100g-Premiu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517" y="457200"/>
            <a:ext cx="1824120" cy="275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5" name="Picture 6" descr="spar-premium-kava-u-zrnu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364" y="457200"/>
            <a:ext cx="1383577" cy="275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0" name="Picture 1" descr="grickalic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52" y="4171190"/>
            <a:ext cx="5492181" cy="144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64" name="Rectangle 77">
            <a:extLst>
              <a:ext uri="{FF2B5EF4-FFF2-40B4-BE49-F238E27FC236}">
                <a16:creationId xmlns:a16="http://schemas.microsoft.com/office/drawing/2014/main" xmlns="" id="{39BEB6D0-9E4E-4221-93D1-74ABECEE9E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F1EBC394-88C5-42E8-824A-751658F0F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081" y="4892038"/>
            <a:ext cx="5193748" cy="637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sr-Latn-ME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AMBALAŽE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048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46C4E63-5F8D-44B8-9860-1D7841E3D2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" y="-1004"/>
            <a:ext cx="12188952" cy="6860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xmlns="" id="{E862BE82-D00D-42C1-BF16-93AA37870C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5" name="Freeform: Shape 74">
            <a:extLst>
              <a:ext uri="{FF2B5EF4-FFF2-40B4-BE49-F238E27FC236}">
                <a16:creationId xmlns:a16="http://schemas.microsoft.com/office/drawing/2014/main" xmlns="" id="{F6D92C2D-1D3D-4974-918C-06579FB354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FFEF55B-96E5-4C0B-AACE-79B2273FE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474" y="1774372"/>
            <a:ext cx="4064409" cy="27540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en-US" sz="2400" dirty="0" err="1">
                <a:solidFill>
                  <a:schemeClr val="tx1"/>
                </a:solidFill>
              </a:rPr>
              <a:t>Kvalitetan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grafički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dizajn</a:t>
            </a:r>
            <a:r>
              <a:rPr lang="en-US" sz="2400" dirty="0">
                <a:solidFill>
                  <a:schemeClr val="tx1"/>
                </a:solidFill>
              </a:rPr>
              <a:t> bi </a:t>
            </a:r>
            <a:r>
              <a:rPr lang="en-US" sz="2400" dirty="0" err="1">
                <a:solidFill>
                  <a:schemeClr val="tx1"/>
                </a:solidFill>
              </a:rPr>
              <a:t>trebao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garant</a:t>
            </a:r>
            <a:r>
              <a:rPr lang="sr-Latn-ME" sz="2400" dirty="0">
                <a:solidFill>
                  <a:schemeClr val="tx1"/>
                </a:solidFill>
              </a:rPr>
              <a:t>ovati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kvalitetniji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proizvod</a:t>
            </a:r>
            <a:r>
              <a:rPr lang="en-US" sz="2400" dirty="0">
                <a:solidFill>
                  <a:schemeClr val="tx1"/>
                </a:solidFill>
              </a:rPr>
              <a:t>, no u </a:t>
            </a:r>
            <a:r>
              <a:rPr lang="en-US" sz="2400" dirty="0" err="1">
                <a:solidFill>
                  <a:schemeClr val="tx1"/>
                </a:solidFill>
              </a:rPr>
              <a:t>današnjem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svijetu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gdje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smo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okruženi</a:t>
            </a:r>
            <a:r>
              <a:rPr lang="en-US" sz="2400" dirty="0">
                <a:solidFill>
                  <a:schemeClr val="tx1"/>
                </a:solidFill>
              </a:rPr>
              <a:t> viz</a:t>
            </a:r>
            <a:r>
              <a:rPr lang="sr-Latn-ME" sz="2400" dirty="0">
                <a:solidFill>
                  <a:schemeClr val="tx1"/>
                </a:solidFill>
              </a:rPr>
              <a:t>ue</a:t>
            </a:r>
            <a:r>
              <a:rPr lang="en-US" sz="2400" dirty="0" err="1">
                <a:solidFill>
                  <a:schemeClr val="tx1"/>
                </a:solidFill>
              </a:rPr>
              <a:t>lnim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komunikacijama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ove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dvije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vrijednosti</a:t>
            </a:r>
            <a:r>
              <a:rPr lang="en-US" sz="2400" dirty="0">
                <a:solidFill>
                  <a:schemeClr val="tx1"/>
                </a:solidFill>
              </a:rPr>
              <a:t> se ne </a:t>
            </a:r>
            <a:r>
              <a:rPr lang="en-US" sz="2400" dirty="0" err="1">
                <a:solidFill>
                  <a:schemeClr val="tx1"/>
                </a:solidFill>
              </a:rPr>
              <a:t>moraju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uvijek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podudarati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106498" name="Picture 1" descr="LaysLarge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504" y="1417672"/>
            <a:ext cx="4869635" cy="370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3377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8" name="Rectangle 70">
            <a:extLst>
              <a:ext uri="{FF2B5EF4-FFF2-40B4-BE49-F238E27FC236}">
                <a16:creationId xmlns:a16="http://schemas.microsoft.com/office/drawing/2014/main" xmlns="" id="{F56F5174-31D9-4DBB-AAB7-A1FD7BDB13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8549" name="Picture 72">
            <a:extLst>
              <a:ext uri="{FF2B5EF4-FFF2-40B4-BE49-F238E27FC236}">
                <a16:creationId xmlns:a16="http://schemas.microsoft.com/office/drawing/2014/main" xmlns="" id="{AE113210-7872-481A-ADE6-3A05CCAF5E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8550" name="Freeform 62">
            <a:extLst>
              <a:ext uri="{FF2B5EF4-FFF2-40B4-BE49-F238E27FC236}">
                <a16:creationId xmlns:a16="http://schemas.microsoft.com/office/drawing/2014/main" xmlns="" id="{F9A95BEE-6BB1-4A28-A8E6-A34B2E42EF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8546" name="Picture 1" descr="pringles.jpg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" r="367" b="-3"/>
          <a:stretch/>
        </p:blipFill>
        <p:spPr bwMode="auto"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33DF575-0ECC-41C8-ABFA-4D2737E215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err="1">
                <a:solidFill>
                  <a:srgbClr val="000000"/>
                </a:solidFill>
                <a:cs typeface="+mn-cs"/>
              </a:rPr>
              <a:t>Kartonska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+mn-cs"/>
              </a:rPr>
              <a:t>ambalaža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za </a:t>
            </a:r>
            <a:r>
              <a:rPr lang="en-US" sz="2800" dirty="0" err="1">
                <a:solidFill>
                  <a:srgbClr val="000000"/>
                </a:solidFill>
                <a:cs typeface="+mn-cs"/>
              </a:rPr>
              <a:t>čips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</a:t>
            </a:r>
            <a:r>
              <a:rPr lang="sr-Latn-ME" sz="2800" dirty="0">
                <a:solidFill>
                  <a:srgbClr val="000000"/>
                </a:solidFill>
                <a:cs typeface="+mn-cs"/>
              </a:rPr>
              <a:t>garantuje 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da </a:t>
            </a:r>
            <a:r>
              <a:rPr lang="en-US" sz="2800" dirty="0" err="1">
                <a:solidFill>
                  <a:srgbClr val="000000"/>
                </a:solidFill>
                <a:cs typeface="+mn-cs"/>
              </a:rPr>
              <a:t>će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+mn-cs"/>
              </a:rPr>
              <a:t>oblik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+mn-cs"/>
              </a:rPr>
              <a:t>proizvoda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+mn-cs"/>
              </a:rPr>
              <a:t>ostati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+mn-cs"/>
              </a:rPr>
              <a:t>sačuvan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pod </a:t>
            </a:r>
            <a:r>
              <a:rPr lang="en-US" sz="2800" dirty="0" err="1">
                <a:solidFill>
                  <a:srgbClr val="000000"/>
                </a:solidFill>
                <a:cs typeface="+mn-cs"/>
              </a:rPr>
              <a:t>različitim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</a:t>
            </a:r>
            <a:r>
              <a:rPr lang="sr-Latn-ME" sz="2800" dirty="0">
                <a:solidFill>
                  <a:srgbClr val="000000"/>
                </a:solidFill>
                <a:cs typeface="+mn-cs"/>
              </a:rPr>
              <a:t>uslovima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+mn-cs"/>
              </a:rPr>
              <a:t>transporta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cs typeface="+mn-cs"/>
              </a:rPr>
              <a:t>što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je </a:t>
            </a:r>
            <a:r>
              <a:rPr lang="sr-Latn-ME" sz="2800" dirty="0">
                <a:solidFill>
                  <a:srgbClr val="000000"/>
                </a:solidFill>
                <a:cs typeface="+mn-cs"/>
              </a:rPr>
              <a:t>svakako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800" dirty="0" err="1">
                <a:solidFill>
                  <a:srgbClr val="000000"/>
                </a:solidFill>
                <a:cs typeface="+mn-cs"/>
              </a:rPr>
              <a:t>uračunato</a:t>
            </a:r>
            <a:r>
              <a:rPr lang="en-US" sz="2800" dirty="0">
                <a:solidFill>
                  <a:srgbClr val="000000"/>
                </a:solidFill>
                <a:cs typeface="+mn-cs"/>
              </a:rPr>
              <a:t> u </a:t>
            </a:r>
            <a:r>
              <a:rPr lang="en-US" sz="2800" dirty="0" err="1">
                <a:solidFill>
                  <a:srgbClr val="000000"/>
                </a:solidFill>
                <a:cs typeface="+mn-cs"/>
              </a:rPr>
              <a:t>cijenu</a:t>
            </a:r>
            <a:endParaRPr lang="en-US" sz="28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endParaRPr lang="en-US" sz="2800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44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3C5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1" name="Freeform: Shape 80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1" descr="melon3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1" r="-2" b="7840"/>
          <a:stretch/>
        </p:blipFill>
        <p:spPr bwMode="auto">
          <a:xfrm>
            <a:off x="3978655" y="1176793"/>
            <a:ext cx="3977597" cy="454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81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48">
            <a:extLst>
              <a:ext uri="{FF2B5EF4-FFF2-40B4-BE49-F238E27FC236}">
                <a16:creationId xmlns:a16="http://schemas.microsoft.com/office/drawing/2014/main" xmlns="" id="{5CB593EA-2F98-479F-B4C4-F366571FA6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7766" name="Picture 1" descr="herbal-essences-hello-hydration-moisturizing-shampo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r="5278" b="-2"/>
          <a:stretch/>
        </p:blipFill>
        <p:spPr bwMode="auto">
          <a:xfrm>
            <a:off x="1" y="1"/>
            <a:ext cx="2970465" cy="338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68" name="Picture 7" descr="garnier-fructis-haircare-fortifying-shampoo-sleek-shine_best-shampoos-curly-hair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2" r="6148" b="-2"/>
          <a:stretch/>
        </p:blipFill>
        <p:spPr bwMode="auto">
          <a:xfrm>
            <a:off x="3072956" y="10"/>
            <a:ext cx="2970465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70" name="Picture 9" descr="Dove-Silk--Shine-Shampoo-33512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9" r="2371" b="-2"/>
          <a:stretch/>
        </p:blipFill>
        <p:spPr bwMode="auto">
          <a:xfrm>
            <a:off x="6145909" y="10"/>
            <a:ext cx="2971800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64" name="Picture 7" descr="6a00d8341e427453ef00e54f4ae46f8833-640wi (1)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17" b="16106"/>
          <a:stretch/>
        </p:blipFill>
        <p:spPr bwMode="auto">
          <a:xfrm>
            <a:off x="9220200" y="10"/>
            <a:ext cx="2971800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62" name="Picture 3" descr="1252944154_loreal-vive-pro-men-thickening-shampoo_1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94" r="1" b="23960"/>
          <a:stretch/>
        </p:blipFill>
        <p:spPr bwMode="auto">
          <a:xfrm>
            <a:off x="-1017" y="3474720"/>
            <a:ext cx="2970465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" name="Rectangle 150">
            <a:extLst>
              <a:ext uri="{FF2B5EF4-FFF2-40B4-BE49-F238E27FC236}">
                <a16:creationId xmlns:a16="http://schemas.microsoft.com/office/drawing/2014/main" xmlns="" id="{39BEB6D0-9E4E-4221-93D1-74ABECEE9E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ADB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BAF44A3-4114-4FB3-926F-B2F46F261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648" y="4510585"/>
            <a:ext cx="5366610" cy="175873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 err="1">
                <a:solidFill>
                  <a:srgbClr val="FFFFFF"/>
                </a:solidFill>
              </a:rPr>
              <a:t>Primjeri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različitih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oblika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sr-Latn-ME" sz="1800" dirty="0">
                <a:solidFill>
                  <a:srgbClr val="FFFFFF"/>
                </a:solidFill>
              </a:rPr>
              <a:t>pakovanja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šampona</a:t>
            </a:r>
            <a:r>
              <a:rPr lang="en-US" sz="1800" dirty="0">
                <a:solidFill>
                  <a:srgbClr val="FFFFFF"/>
                </a:solidFill>
              </a:rPr>
              <a:t> za </a:t>
            </a:r>
            <a:r>
              <a:rPr lang="en-US" sz="1800" dirty="0" err="1">
                <a:solidFill>
                  <a:srgbClr val="FFFFFF"/>
                </a:solidFill>
              </a:rPr>
              <a:t>kosu</a:t>
            </a:r>
            <a:r>
              <a:rPr lang="en-US" sz="1800" dirty="0">
                <a:solidFill>
                  <a:srgbClr val="FFFFFF"/>
                </a:solidFill>
              </a:rPr>
              <a:t>. </a:t>
            </a:r>
            <a:r>
              <a:rPr lang="en-US" sz="1800" dirty="0" err="1">
                <a:solidFill>
                  <a:srgbClr val="FFFFFF"/>
                </a:solidFill>
              </a:rPr>
              <a:t>Svaki</a:t>
            </a:r>
            <a:r>
              <a:rPr lang="en-US" sz="1800" dirty="0">
                <a:solidFill>
                  <a:srgbClr val="FFFFFF"/>
                </a:solidFill>
              </a:rPr>
              <a:t> od </a:t>
            </a:r>
            <a:r>
              <a:rPr lang="en-US" sz="1800" dirty="0" err="1">
                <a:solidFill>
                  <a:srgbClr val="FFFFFF"/>
                </a:solidFill>
              </a:rPr>
              <a:t>njih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ima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elemente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uz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pomoć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kojih</a:t>
            </a:r>
            <a:r>
              <a:rPr lang="en-US" sz="1800" dirty="0">
                <a:solidFill>
                  <a:srgbClr val="FFFFFF"/>
                </a:solidFill>
              </a:rPr>
              <a:t> se </a:t>
            </a:r>
            <a:r>
              <a:rPr lang="en-US" sz="1800" dirty="0" err="1">
                <a:solidFill>
                  <a:srgbClr val="FFFFFF"/>
                </a:solidFill>
              </a:rPr>
              <a:t>žele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vizualno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istaknuti</a:t>
            </a:r>
            <a:r>
              <a:rPr lang="en-US" sz="1800" dirty="0">
                <a:solidFill>
                  <a:srgbClr val="FFFFFF"/>
                </a:solidFill>
              </a:rPr>
              <a:t> u </a:t>
            </a:r>
            <a:r>
              <a:rPr lang="en-US" sz="1800" dirty="0" err="1">
                <a:solidFill>
                  <a:srgbClr val="FFFFFF"/>
                </a:solidFill>
              </a:rPr>
              <a:t>odnosu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na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ostale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proizvod</a:t>
            </a:r>
            <a:r>
              <a:rPr lang="sr-Latn-ME" sz="1800" dirty="0">
                <a:solidFill>
                  <a:srgbClr val="FFFFFF"/>
                </a:solidFill>
              </a:rPr>
              <a:t>e</a:t>
            </a:r>
            <a:endParaRPr lang="en-US" sz="1800" dirty="0">
              <a:solidFill>
                <a:srgbClr val="FFFFFF"/>
              </a:solidFill>
            </a:endParaRPr>
          </a:p>
          <a:p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117765" name="Picture 2" descr="DSC_7410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7" r="-1" b="9700"/>
          <a:stretch/>
        </p:blipFill>
        <p:spPr bwMode="auto">
          <a:xfrm>
            <a:off x="3059902" y="3474719"/>
            <a:ext cx="2970466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5599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1" descr="Lino-lada-milk-400-g-20-gratis-Podravka_product_full.gif"/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3" r="-3" b="19462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7" name="Picture 2" descr="hren-umak-uskrs-201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01" b="35679"/>
          <a:stretch/>
        </p:blipFill>
        <p:spPr bwMode="auto">
          <a:xfrm>
            <a:off x="6089904" y="31983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2" name="Picture 135">
            <a:extLst>
              <a:ext uri="{FF2B5EF4-FFF2-40B4-BE49-F238E27FC236}">
                <a16:creationId xmlns:a16="http://schemas.microsoft.com/office/drawing/2014/main" xmlns="" id="{22901FED-4FC9-4ED5-8123-C98BCD1616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A819D89-17A6-4888-BFE0-D1538DCD2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169" y="1303953"/>
            <a:ext cx="4803637" cy="378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Danas </a:t>
            </a:r>
            <a:r>
              <a:rPr lang="en-US" sz="2400" dirty="0" err="1">
                <a:solidFill>
                  <a:srgbClr val="000000"/>
                </a:solidFill>
              </a:rPr>
              <a:t>vrlo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čest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primjer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redizajna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proizvoda</a:t>
            </a:r>
            <a:r>
              <a:rPr lang="en-US" sz="2400" dirty="0">
                <a:solidFill>
                  <a:srgbClr val="000000"/>
                </a:solidFill>
              </a:rPr>
              <a:t> u </a:t>
            </a:r>
            <a:r>
              <a:rPr lang="en-US" sz="2400" dirty="0" err="1">
                <a:solidFill>
                  <a:srgbClr val="000000"/>
                </a:solidFill>
              </a:rPr>
              <a:t>slučajevima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kada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potrošačima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omogućuju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uštedu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neki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način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  <a:r>
              <a:rPr lang="en-US" sz="2400" dirty="0" err="1">
                <a:solidFill>
                  <a:srgbClr val="000000"/>
                </a:solidFill>
              </a:rPr>
              <a:t>Takav</a:t>
            </a:r>
            <a:r>
              <a:rPr lang="en-US" sz="2400" dirty="0">
                <a:solidFill>
                  <a:srgbClr val="000000"/>
                </a:solidFill>
              </a:rPr>
              <a:t> je </a:t>
            </a:r>
            <a:r>
              <a:rPr lang="en-US" sz="2400" dirty="0" err="1">
                <a:solidFill>
                  <a:srgbClr val="000000"/>
                </a:solidFill>
              </a:rPr>
              <a:t>oblik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povoljne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kup</a:t>
            </a:r>
            <a:r>
              <a:rPr lang="sr-Latn-ME" sz="2400" dirty="0">
                <a:solidFill>
                  <a:srgbClr val="000000"/>
                </a:solidFill>
              </a:rPr>
              <a:t>ovine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uvijek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jasno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istaknut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proizvodu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294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E02F3C71-C981-4614-98EA-D6C494F809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27BE609-79DD-4380-AFFD-008C262AD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515" y="2121762"/>
            <a:ext cx="6204984" cy="362691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/>
              <a:t>U </a:t>
            </a:r>
            <a:r>
              <a:rPr lang="en-US" sz="2400" dirty="0" err="1"/>
              <a:t>dizajnu</a:t>
            </a:r>
            <a:r>
              <a:rPr lang="en-US" sz="2400" dirty="0"/>
              <a:t> </a:t>
            </a:r>
            <a:r>
              <a:rPr lang="en-US" sz="2400" dirty="0" err="1"/>
              <a:t>ambalaže</a:t>
            </a:r>
            <a:r>
              <a:rPr lang="en-US" sz="2400" dirty="0"/>
              <a:t> je </a:t>
            </a:r>
            <a:r>
              <a:rPr lang="en-US" sz="2400" dirty="0" err="1"/>
              <a:t>vrlo</a:t>
            </a:r>
            <a:r>
              <a:rPr lang="en-US" sz="2400" dirty="0"/>
              <a:t> </a:t>
            </a:r>
            <a:r>
              <a:rPr lang="en-US" sz="2400" dirty="0" err="1"/>
              <a:t>bitna</a:t>
            </a:r>
            <a:r>
              <a:rPr lang="en-US" sz="2400" dirty="0"/>
              <a:t> </a:t>
            </a:r>
            <a:r>
              <a:rPr lang="en-US" sz="2400" dirty="0" err="1"/>
              <a:t>hijerarhija</a:t>
            </a:r>
            <a:r>
              <a:rPr lang="en-US" sz="2400" dirty="0"/>
              <a:t> </a:t>
            </a:r>
            <a:r>
              <a:rPr lang="en-US" sz="2400" dirty="0" err="1"/>
              <a:t>informacija</a:t>
            </a:r>
            <a:r>
              <a:rPr lang="en-US" sz="2400" dirty="0"/>
              <a:t>. </a:t>
            </a:r>
            <a:r>
              <a:rPr lang="en-US" sz="2400" dirty="0" err="1"/>
              <a:t>Dizajner</a:t>
            </a:r>
            <a:r>
              <a:rPr lang="en-US" sz="2400" dirty="0"/>
              <a:t> mora </a:t>
            </a:r>
            <a:r>
              <a:rPr lang="en-US" sz="2400" dirty="0" err="1"/>
              <a:t>znati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informacije</a:t>
            </a:r>
            <a:r>
              <a:rPr lang="en-US" sz="2400" dirty="0"/>
              <a:t> </a:t>
            </a:r>
            <a:r>
              <a:rPr lang="en-US" sz="2400" dirty="0" err="1"/>
              <a:t>moraju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jasno</a:t>
            </a:r>
            <a:r>
              <a:rPr lang="en-US" sz="2400" dirty="0"/>
              <a:t> </a:t>
            </a:r>
            <a:r>
              <a:rPr lang="en-US" sz="2400" dirty="0" err="1"/>
              <a:t>istaknute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prvo</a:t>
            </a:r>
            <a:r>
              <a:rPr lang="en-US" sz="2400" dirty="0"/>
              <a:t> </a:t>
            </a:r>
            <a:r>
              <a:rPr lang="en-US" sz="2400" dirty="0" err="1"/>
              <a:t>uočljive</a:t>
            </a:r>
            <a:r>
              <a:rPr lang="en-US" sz="2400" dirty="0"/>
              <a:t>. </a:t>
            </a:r>
            <a:r>
              <a:rPr lang="en-US" sz="2400" dirty="0" err="1"/>
              <a:t>Najčešće</a:t>
            </a:r>
            <a:r>
              <a:rPr lang="en-US" sz="2400" dirty="0"/>
              <a:t> se </a:t>
            </a:r>
            <a:r>
              <a:rPr lang="en-US" sz="2400" dirty="0" err="1"/>
              <a:t>ističu</a:t>
            </a:r>
            <a:r>
              <a:rPr lang="en-US" sz="2400" dirty="0"/>
              <a:t> one </a:t>
            </a:r>
            <a:r>
              <a:rPr lang="en-US" sz="2400" dirty="0" err="1"/>
              <a:t>informacije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će</a:t>
            </a:r>
            <a:r>
              <a:rPr lang="en-US" sz="2400" dirty="0"/>
              <a:t> </a:t>
            </a:r>
            <a:r>
              <a:rPr lang="en-US" sz="2400" dirty="0" err="1"/>
              <a:t>privući</a:t>
            </a:r>
            <a:r>
              <a:rPr lang="en-US" sz="2400" dirty="0"/>
              <a:t> </a:t>
            </a:r>
            <a:r>
              <a:rPr lang="en-US" sz="2400" dirty="0" err="1"/>
              <a:t>kupce</a:t>
            </a:r>
            <a:r>
              <a:rPr lang="en-US" sz="2400" dirty="0"/>
              <a:t>. </a:t>
            </a:r>
            <a:r>
              <a:rPr lang="sr-Latn-ME" sz="2400" dirty="0"/>
              <a:t>S</a:t>
            </a:r>
            <a:r>
              <a:rPr lang="en-US" sz="2400" dirty="0" err="1"/>
              <a:t>vaka</a:t>
            </a:r>
            <a:r>
              <a:rPr lang="en-US" sz="2400" dirty="0"/>
              <a:t> </a:t>
            </a:r>
            <a:r>
              <a:rPr lang="en-US" sz="2400" dirty="0" err="1"/>
              <a:t>ambalaža</a:t>
            </a:r>
            <a:r>
              <a:rPr lang="en-US" sz="2400" dirty="0"/>
              <a:t> mora </a:t>
            </a:r>
            <a:r>
              <a:rPr lang="en-US" sz="2400" dirty="0" err="1"/>
              <a:t>imati</a:t>
            </a:r>
            <a:r>
              <a:rPr lang="en-US" sz="2400" dirty="0"/>
              <a:t> </a:t>
            </a:r>
            <a:r>
              <a:rPr lang="en-US" sz="2400" dirty="0" err="1"/>
              <a:t>detaljan</a:t>
            </a:r>
            <a:r>
              <a:rPr lang="en-US" sz="2400" dirty="0"/>
              <a:t> </a:t>
            </a:r>
            <a:r>
              <a:rPr lang="en-US" sz="2400" dirty="0" err="1"/>
              <a:t>opis</a:t>
            </a:r>
            <a:r>
              <a:rPr lang="en-US" sz="2400" dirty="0"/>
              <a:t> </a:t>
            </a:r>
            <a:r>
              <a:rPr lang="en-US" sz="2400" dirty="0" err="1"/>
              <a:t>sadržaja</a:t>
            </a:r>
            <a:r>
              <a:rPr lang="en-US" sz="2400" dirty="0"/>
              <a:t> </a:t>
            </a:r>
            <a:r>
              <a:rPr lang="en-US" sz="2400" dirty="0" err="1"/>
              <a:t>proizvoda</a:t>
            </a:r>
            <a:r>
              <a:rPr lang="en-US" sz="2400" dirty="0"/>
              <a:t>. </a:t>
            </a:r>
            <a:r>
              <a:rPr lang="sr-Latn-ME" sz="2400" dirty="0"/>
              <a:t>U tom djelu </a:t>
            </a:r>
            <a:r>
              <a:rPr lang="en-US" sz="2400" dirty="0" err="1"/>
              <a:t>informacije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/>
              <a:t>manje</a:t>
            </a:r>
            <a:r>
              <a:rPr lang="en-US" sz="2400" dirty="0"/>
              <a:t> </a:t>
            </a:r>
            <a:r>
              <a:rPr lang="en-US" sz="2400" dirty="0" err="1"/>
              <a:t>uočljive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pisane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/>
              <a:t>sitnijim</a:t>
            </a:r>
            <a:r>
              <a:rPr lang="en-US" sz="2400" dirty="0"/>
              <a:t> </a:t>
            </a:r>
            <a:r>
              <a:rPr lang="en-US" sz="2400" dirty="0" err="1"/>
              <a:t>slovima</a:t>
            </a:r>
            <a:r>
              <a:rPr lang="en-US" sz="2400" dirty="0"/>
              <a:t>.</a:t>
            </a:r>
          </a:p>
        </p:txBody>
      </p:sp>
      <p:pic>
        <p:nvPicPr>
          <p:cNvPr id="124931" name="Picture 2" descr="Vitplusmlijeko_ambalaz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755" y="306909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30" name="Picture 1" descr="nutrition-facts-milk-chocolate-cashews-62005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4856" y="2828925"/>
            <a:ext cx="1591800" cy="338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17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56F5174-31D9-4DBB-AAB7-A1FD7BDB13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E113210-7872-481A-ADE6-3A05CCAF5E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71C645-AB28-4634-BFF3-C39F591DE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 err="1">
                <a:solidFill>
                  <a:srgbClr val="000000"/>
                </a:solidFill>
              </a:rPr>
              <a:t>Vrste</a:t>
            </a:r>
            <a:r>
              <a:rPr lang="en-US" sz="4400" dirty="0">
                <a:solidFill>
                  <a:srgbClr val="000000"/>
                </a:solidFill>
              </a:rPr>
              <a:t> </a:t>
            </a:r>
            <a:r>
              <a:rPr lang="en-US" sz="4400" dirty="0" err="1">
                <a:solidFill>
                  <a:srgbClr val="000000"/>
                </a:solidFill>
              </a:rPr>
              <a:t>dizajna</a:t>
            </a:r>
            <a:endParaRPr lang="en-US" sz="4400" dirty="0">
              <a:solidFill>
                <a:srgbClr val="000000"/>
              </a:solidFill>
            </a:endParaRPr>
          </a:p>
        </p:txBody>
      </p:sp>
      <p:sp>
        <p:nvSpPr>
          <p:cNvPr id="16" name="Freeform 62">
            <a:extLst>
              <a:ext uri="{FF2B5EF4-FFF2-40B4-BE49-F238E27FC236}">
                <a16:creationId xmlns:a16="http://schemas.microsoft.com/office/drawing/2014/main" xmlns="" id="{F9A95BEE-6BB1-4A28-A8E6-A34B2E42EF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2087AC0-C643-4A3C-B589-65F2BC22BD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/>
          </a:blip>
          <a:srcRect l="6050" r="24442" b="-1"/>
          <a:stretch/>
        </p:blipFill>
        <p:spPr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DD257DF-2691-48AA-85C6-8A49AEC9AC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000000"/>
                </a:solidFill>
                <a:cs typeface="+mn-cs"/>
              </a:rPr>
              <a:t>   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Arhitektonski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dizajn</a:t>
            </a:r>
            <a:endParaRPr lang="en-US" sz="20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  <a:cs typeface="+mn-cs"/>
              </a:rPr>
              <a:t>    </a:t>
            </a:r>
            <a:r>
              <a:rPr lang="en-US" sz="2000" dirty="0" err="1">
                <a:solidFill>
                  <a:schemeClr val="accent1">
                    <a:lumMod val="40000"/>
                    <a:lumOff val="60000"/>
                  </a:schemeClr>
                </a:solidFill>
                <a:cs typeface="+mn-cs"/>
              </a:rPr>
              <a:t>Grafički</a:t>
            </a:r>
            <a:r>
              <a: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  <a:cs typeface="+mn-cs"/>
              </a:rPr>
              <a:t> </a:t>
            </a:r>
            <a:r>
              <a:rPr lang="en-US" sz="2000" dirty="0" err="1">
                <a:solidFill>
                  <a:schemeClr val="accent1">
                    <a:lumMod val="40000"/>
                    <a:lumOff val="60000"/>
                  </a:schemeClr>
                </a:solidFill>
                <a:cs typeface="+mn-cs"/>
              </a:rPr>
              <a:t>dizajn</a:t>
            </a:r>
            <a:endParaRPr lang="en-US" sz="2000" dirty="0">
              <a:solidFill>
                <a:schemeClr val="accent1">
                  <a:lumMod val="40000"/>
                  <a:lumOff val="60000"/>
                </a:schemeClr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000000"/>
                </a:solidFill>
                <a:cs typeface="+mn-cs"/>
              </a:rPr>
              <a:t>   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Industrijski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ili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produkt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dizajn</a:t>
            </a:r>
            <a:endParaRPr lang="en-US" sz="20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000000"/>
                </a:solidFill>
                <a:cs typeface="+mn-cs"/>
              </a:rPr>
              <a:t>   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Tekstilni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dizajn</a:t>
            </a:r>
            <a:endParaRPr lang="en-US" sz="20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000000"/>
                </a:solidFill>
                <a:cs typeface="+mn-cs"/>
              </a:rPr>
              <a:t>    Web </a:t>
            </a:r>
            <a:r>
              <a:rPr lang="en-US" sz="2000" dirty="0" err="1">
                <a:solidFill>
                  <a:srgbClr val="000000"/>
                </a:solidFill>
                <a:cs typeface="+mn-cs"/>
              </a:rPr>
              <a:t>dizajn</a:t>
            </a:r>
            <a:endParaRPr lang="en-US" sz="20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71DFA5C-B3B8-45BA-BE7B-AB9FBF0F6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C263D6C4-4840-40CC-AC84-17E24B3B7BDE}" type="slidenum">
              <a:rPr lang="en-US" sz="1100">
                <a:solidFill>
                  <a:srgbClr val="898989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4</a:t>
            </a:fld>
            <a:endParaRPr lang="en-US" sz="1100">
              <a:solidFill>
                <a:srgbClr val="89898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14201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B8D412AD-9CF4-4510-97DC-34D6CC8308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643467" y="691992"/>
            <a:ext cx="4025724" cy="552254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71AC90-76DC-4D9B-820A-8F4B60506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202873"/>
            <a:ext cx="4025724" cy="327301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sr-Latn-RS" sz="2400" dirty="0">
                <a:solidFill>
                  <a:srgbClr val="FFFFFF"/>
                </a:solidFill>
              </a:rPr>
              <a:t> </a:t>
            </a:r>
            <a:r>
              <a:rPr lang="en-US" altLang="sr-Latn-RS" sz="2400" dirty="0" err="1">
                <a:solidFill>
                  <a:srgbClr val="FFFFFF"/>
                </a:solidFill>
              </a:rPr>
              <a:t>Ambalaža</a:t>
            </a:r>
            <a:r>
              <a:rPr lang="en-US" altLang="sr-Latn-RS" sz="2400" dirty="0">
                <a:solidFill>
                  <a:srgbClr val="FFFFFF"/>
                </a:solidFill>
              </a:rPr>
              <a:t> mora </a:t>
            </a:r>
            <a:r>
              <a:rPr lang="en-US" altLang="sr-Latn-RS" sz="2400" dirty="0" err="1">
                <a:solidFill>
                  <a:srgbClr val="FFFFFF"/>
                </a:solidFill>
              </a:rPr>
              <a:t>biti</a:t>
            </a:r>
            <a:r>
              <a:rPr lang="en-US" altLang="sr-Latn-RS" sz="2400" dirty="0">
                <a:solidFill>
                  <a:srgbClr val="FFFFFF"/>
                </a:solidFill>
              </a:rPr>
              <a:t> </a:t>
            </a:r>
            <a:r>
              <a:rPr lang="en-US" altLang="sr-Latn-RS" sz="2400" dirty="0" err="1">
                <a:solidFill>
                  <a:srgbClr val="FFFFFF"/>
                </a:solidFill>
              </a:rPr>
              <a:t>praktična</a:t>
            </a:r>
            <a:r>
              <a:rPr lang="en-US" altLang="sr-Latn-RS" sz="2400" dirty="0">
                <a:solidFill>
                  <a:srgbClr val="FFFFFF"/>
                </a:solidFill>
              </a:rPr>
              <a:t> za </a:t>
            </a:r>
            <a:r>
              <a:rPr lang="en-US" altLang="sr-Latn-RS" sz="2400" dirty="0" err="1">
                <a:solidFill>
                  <a:srgbClr val="FFFFFF"/>
                </a:solidFill>
              </a:rPr>
              <a:t>upotrebu</a:t>
            </a:r>
            <a:r>
              <a:rPr lang="en-US" altLang="sr-Latn-RS" sz="2400" dirty="0">
                <a:solidFill>
                  <a:srgbClr val="FFFFFF"/>
                </a:solidFill>
              </a:rPr>
              <a:t>.</a:t>
            </a:r>
          </a:p>
          <a:p>
            <a:r>
              <a:rPr lang="en-US" altLang="sr-Latn-RS" sz="2400" dirty="0">
                <a:solidFill>
                  <a:srgbClr val="FFFFFF"/>
                </a:solidFill>
              </a:rPr>
              <a:t> </a:t>
            </a:r>
            <a:r>
              <a:rPr lang="en-US" altLang="sr-Latn-RS" sz="2400" dirty="0" err="1">
                <a:solidFill>
                  <a:srgbClr val="FFFFFF"/>
                </a:solidFill>
              </a:rPr>
              <a:t>Ambalažu</a:t>
            </a:r>
            <a:r>
              <a:rPr lang="en-US" altLang="sr-Latn-RS" sz="2400" dirty="0">
                <a:solidFill>
                  <a:srgbClr val="FFFFFF"/>
                </a:solidFill>
              </a:rPr>
              <a:t> </a:t>
            </a:r>
            <a:r>
              <a:rPr lang="en-US" altLang="sr-Latn-RS" sz="2400" dirty="0" err="1">
                <a:solidFill>
                  <a:srgbClr val="FFFFFF"/>
                </a:solidFill>
              </a:rPr>
              <a:t>moramo</a:t>
            </a:r>
            <a:r>
              <a:rPr lang="en-US" altLang="sr-Latn-RS" sz="2400" dirty="0">
                <a:solidFill>
                  <a:srgbClr val="FFFFFF"/>
                </a:solidFill>
              </a:rPr>
              <a:t> </a:t>
            </a:r>
            <a:r>
              <a:rPr lang="en-US" altLang="sr-Latn-RS" sz="2400" dirty="0" err="1">
                <a:solidFill>
                  <a:srgbClr val="FFFFFF"/>
                </a:solidFill>
              </a:rPr>
              <a:t>promatrati</a:t>
            </a:r>
            <a:r>
              <a:rPr lang="en-US" altLang="sr-Latn-RS" sz="2400" dirty="0">
                <a:solidFill>
                  <a:srgbClr val="FFFFFF"/>
                </a:solidFill>
              </a:rPr>
              <a:t> </a:t>
            </a:r>
            <a:r>
              <a:rPr lang="en-US" altLang="sr-Latn-RS" sz="2400" dirty="0" err="1">
                <a:solidFill>
                  <a:srgbClr val="FFFFFF"/>
                </a:solidFill>
              </a:rPr>
              <a:t>kao</a:t>
            </a:r>
            <a:r>
              <a:rPr lang="en-US" altLang="sr-Latn-RS" sz="2400" dirty="0">
                <a:solidFill>
                  <a:srgbClr val="FFFFFF"/>
                </a:solidFill>
              </a:rPr>
              <a:t> </a:t>
            </a:r>
            <a:r>
              <a:rPr lang="en-US" altLang="sr-Latn-RS" sz="2400" dirty="0" err="1">
                <a:solidFill>
                  <a:srgbClr val="FFFFFF"/>
                </a:solidFill>
              </a:rPr>
              <a:t>investiciju</a:t>
            </a:r>
            <a:r>
              <a:rPr lang="en-US" altLang="sr-Latn-RS" sz="2400" dirty="0">
                <a:solidFill>
                  <a:srgbClr val="FFFFFF"/>
                </a:solidFill>
              </a:rPr>
              <a:t>, a ne </a:t>
            </a:r>
            <a:r>
              <a:rPr lang="en-US" altLang="sr-Latn-RS" sz="2400" dirty="0" err="1">
                <a:solidFill>
                  <a:srgbClr val="FFFFFF"/>
                </a:solidFill>
              </a:rPr>
              <a:t>trošak</a:t>
            </a:r>
            <a:r>
              <a:rPr lang="en-US" altLang="sr-Latn-RS" sz="2400" dirty="0">
                <a:solidFill>
                  <a:srgbClr val="FFFFFF"/>
                </a:solidFill>
              </a:rPr>
              <a:t>. </a:t>
            </a:r>
          </a:p>
          <a:p>
            <a:pPr marL="0" indent="0">
              <a:buNone/>
            </a:pPr>
            <a:endParaRPr lang="en-US" altLang="sr-Latn-RS" sz="1800" dirty="0">
              <a:solidFill>
                <a:srgbClr val="FFFFFF"/>
              </a:solidFill>
            </a:endParaRPr>
          </a:p>
          <a:p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126981" name="Picture 4" descr="ambalaza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539" y="1651921"/>
            <a:ext cx="6331994" cy="362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06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32BC26D8-82FB-445E-AA49-62A77D7C1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CB44330D-EA18-4254-AA95-EB4994853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146" name="Picture 1" descr="Best-Package-Designs-2-600x74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610" y="643467"/>
            <a:ext cx="4470780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171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42A5316D-ED2F-4F89-B4B4-8D9240B1A3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B6FF7045-1C37-4D1B-B593-A017C23F7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Dizajn</a:t>
            </a:r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Julien </a:t>
            </a:r>
            <a:r>
              <a:rPr lang="en-US" sz="2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Canavezes</a:t>
            </a:r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Ricola</a:t>
            </a:r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pak</a:t>
            </a:r>
            <a:r>
              <a:rPr lang="sr-Latn-ME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ovanje</a:t>
            </a:r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bombona</a:t>
            </a:r>
            <a:endParaRPr lang="en-US" sz="2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5170" name="Picture 1" descr="Best-Package-Designs-10-600x28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313299"/>
            <a:ext cx="6576906" cy="309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701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5869FA-2950-4B46-AA99-C73E1494C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638710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</a:rPr>
              <a:t>Logotip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1FCFEAD7-3F19-4BDE-AD3F-489481594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4484" y="599325"/>
            <a:ext cx="548640" cy="548640"/>
          </a:xfrm>
          <a:prstGeom prst="ellipse">
            <a:avLst/>
          </a:prstGeom>
          <a:solidFill>
            <a:srgbClr val="7F7F7F"/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spcAft>
                <a:spcPts val="600"/>
              </a:spcAft>
            </a:pPr>
            <a:fld id="{C263D6C4-4840-40CC-AC84-17E24B3B7BDE}" type="slidenum">
              <a:rPr lang="en-US" sz="1500">
                <a:solidFill>
                  <a:srgbClr val="FFFFFF"/>
                </a:solidFill>
                <a:latin typeface="+mn-lt"/>
              </a:rPr>
              <a:pPr algn="ctr">
                <a:spcAft>
                  <a:spcPts val="600"/>
                </a:spcAft>
              </a:pPr>
              <a:t>43</a:t>
            </a:fld>
            <a:endParaRPr lang="en-US" sz="150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A9388CA-356B-45DE-83E1-BD89AD1C8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2" y="2871982"/>
            <a:ext cx="6382657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700" dirty="0" err="1">
                <a:solidFill>
                  <a:schemeClr val="tx1"/>
                </a:solidFill>
              </a:rPr>
              <a:t>Logotip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spada</a:t>
            </a:r>
            <a:r>
              <a:rPr lang="en-US" sz="1700" dirty="0">
                <a:solidFill>
                  <a:schemeClr val="tx1"/>
                </a:solidFill>
              </a:rPr>
              <a:t> u </a:t>
            </a:r>
            <a:r>
              <a:rPr lang="en-US" sz="1700" dirty="0" err="1">
                <a:solidFill>
                  <a:schemeClr val="tx1"/>
                </a:solidFill>
              </a:rPr>
              <a:t>najsloženije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zadatke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zbog</a:t>
            </a:r>
            <a:r>
              <a:rPr lang="en-US" sz="1700" dirty="0">
                <a:solidFill>
                  <a:schemeClr val="tx1"/>
                </a:solidFill>
              </a:rPr>
              <a:t> toga </a:t>
            </a:r>
            <a:r>
              <a:rPr lang="en-US" sz="1700" dirty="0" err="1">
                <a:solidFill>
                  <a:schemeClr val="tx1"/>
                </a:solidFill>
              </a:rPr>
              <a:t>što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ideja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>
                <a:solidFill>
                  <a:schemeClr val="tx1"/>
                </a:solidFill>
              </a:rPr>
              <a:t>i </a:t>
            </a:r>
            <a:r>
              <a:rPr lang="en-US" sz="1700" dirty="0" err="1">
                <a:solidFill>
                  <a:schemeClr val="tx1"/>
                </a:solidFill>
              </a:rPr>
              <a:t>samo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likovno-grafičko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riješenje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treba</a:t>
            </a:r>
            <a:r>
              <a:rPr lang="en-US" sz="1700" dirty="0">
                <a:solidFill>
                  <a:schemeClr val="tx1"/>
                </a:solidFill>
              </a:rPr>
              <a:t> da </a:t>
            </a:r>
            <a:r>
              <a:rPr lang="en-US" sz="1700" dirty="0" err="1">
                <a:solidFill>
                  <a:schemeClr val="tx1"/>
                </a:solidFill>
              </a:rPr>
              <a:t>obuhvate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mnoge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zahtjeve</a:t>
            </a:r>
            <a:r>
              <a:rPr lang="en-US" sz="1700" dirty="0">
                <a:solidFill>
                  <a:schemeClr val="tx1"/>
                </a:solidFill>
              </a:rPr>
              <a:t> i </a:t>
            </a:r>
            <a:r>
              <a:rPr lang="en-US" sz="1700" dirty="0" err="1">
                <a:solidFill>
                  <a:schemeClr val="tx1"/>
                </a:solidFill>
              </a:rPr>
              <a:t>sažetom</a:t>
            </a:r>
            <a:r>
              <a:rPr lang="en-US" sz="1700" dirty="0">
                <a:solidFill>
                  <a:schemeClr val="tx1"/>
                </a:solidFill>
              </a:rPr>
              <a:t> – </a:t>
            </a:r>
            <a:r>
              <a:rPr lang="en-US" sz="1700" dirty="0" err="1">
                <a:solidFill>
                  <a:schemeClr val="tx1"/>
                </a:solidFill>
              </a:rPr>
              <a:t>sublimiranom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obliku</a:t>
            </a:r>
            <a:r>
              <a:rPr lang="en-US" sz="1700" dirty="0">
                <a:solidFill>
                  <a:schemeClr val="tx1"/>
                </a:solidFill>
              </a:rPr>
              <a:t> i </a:t>
            </a:r>
            <a:r>
              <a:rPr lang="en-US" sz="1700" dirty="0" err="1">
                <a:solidFill>
                  <a:schemeClr val="tx1"/>
                </a:solidFill>
              </a:rPr>
              <a:t>na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krajnje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jednostavan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način</a:t>
            </a:r>
            <a:r>
              <a:rPr lang="en-US" sz="1700" dirty="0">
                <a:solidFill>
                  <a:schemeClr val="tx1"/>
                </a:solidFill>
              </a:rPr>
              <a:t>.</a:t>
            </a:r>
          </a:p>
          <a:p>
            <a:r>
              <a:rPr lang="en-US" sz="1700" dirty="0">
                <a:solidFill>
                  <a:schemeClr val="tx1"/>
                </a:solidFill>
              </a:rPr>
              <a:t>Danas </a:t>
            </a:r>
            <a:r>
              <a:rPr lang="en-US" sz="1700" dirty="0" err="1">
                <a:solidFill>
                  <a:schemeClr val="tx1"/>
                </a:solidFill>
              </a:rPr>
              <a:t>logotip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služi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kao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znak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razlikovanja</a:t>
            </a:r>
            <a:r>
              <a:rPr lang="en-US" sz="1700" dirty="0">
                <a:solidFill>
                  <a:schemeClr val="tx1"/>
                </a:solidFill>
              </a:rPr>
              <a:t> od </a:t>
            </a:r>
            <a:r>
              <a:rPr lang="en-US" sz="1700" dirty="0" err="1">
                <a:solidFill>
                  <a:schemeClr val="tx1"/>
                </a:solidFill>
              </a:rPr>
              <a:t>istih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ili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sličnih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proizvoda</a:t>
            </a:r>
            <a:r>
              <a:rPr lang="en-US" sz="1700" dirty="0">
                <a:solidFill>
                  <a:schemeClr val="tx1"/>
                </a:solidFill>
              </a:rPr>
              <a:t> i </a:t>
            </a:r>
            <a:r>
              <a:rPr lang="en-US" sz="1700" dirty="0" err="1">
                <a:solidFill>
                  <a:schemeClr val="tx1"/>
                </a:solidFill>
              </a:rPr>
              <a:t>garancija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kvaliteta</a:t>
            </a:r>
            <a:r>
              <a:rPr lang="en-US" sz="1700" dirty="0">
                <a:solidFill>
                  <a:schemeClr val="tx1"/>
                </a:solidFill>
              </a:rPr>
              <a:t> i </a:t>
            </a:r>
            <a:r>
              <a:rPr lang="en-US" sz="1700" dirty="0" err="1">
                <a:solidFill>
                  <a:schemeClr val="tx1"/>
                </a:solidFill>
              </a:rPr>
              <a:t>kvantiteta</a:t>
            </a:r>
            <a:r>
              <a:rPr lang="en-US" sz="1700" dirty="0">
                <a:solidFill>
                  <a:schemeClr val="tx1"/>
                </a:solidFill>
              </a:rPr>
              <a:t>.</a:t>
            </a:r>
          </a:p>
          <a:p>
            <a:r>
              <a:rPr lang="en-US" sz="1700" dirty="0" err="1">
                <a:solidFill>
                  <a:schemeClr val="tx1"/>
                </a:solidFill>
              </a:rPr>
              <a:t>Osnovni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zadaci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zaštitnog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smtClean="0">
                <a:solidFill>
                  <a:schemeClr val="tx1"/>
                </a:solidFill>
              </a:rPr>
              <a:t>znaka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su</a:t>
            </a:r>
            <a:r>
              <a:rPr lang="en-US" sz="1700" dirty="0">
                <a:solidFill>
                  <a:schemeClr val="tx1"/>
                </a:solidFill>
              </a:rPr>
              <a:t>:</a:t>
            </a:r>
          </a:p>
          <a:p>
            <a:pPr lvl="2"/>
            <a:r>
              <a:rPr lang="en-US" sz="1700" dirty="0">
                <a:solidFill>
                  <a:schemeClr val="tx1"/>
                </a:solidFill>
              </a:rPr>
              <a:t>Da </a:t>
            </a:r>
            <a:r>
              <a:rPr lang="en-US" sz="1700" dirty="0" err="1">
                <a:solidFill>
                  <a:schemeClr val="tx1"/>
                </a:solidFill>
              </a:rPr>
              <a:t>zaštiti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preduzeće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>
                <a:solidFill>
                  <a:schemeClr val="tx1"/>
                </a:solidFill>
              </a:rPr>
              <a:t>od </a:t>
            </a:r>
            <a:r>
              <a:rPr lang="en-US" sz="1700" dirty="0" err="1">
                <a:solidFill>
                  <a:schemeClr val="tx1"/>
                </a:solidFill>
              </a:rPr>
              <a:t>lažnih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izmjena</a:t>
            </a:r>
            <a:r>
              <a:rPr lang="en-US" sz="1700" dirty="0">
                <a:solidFill>
                  <a:schemeClr val="tx1"/>
                </a:solidFill>
              </a:rPr>
              <a:t>,</a:t>
            </a:r>
          </a:p>
          <a:p>
            <a:pPr lvl="2"/>
            <a:r>
              <a:rPr lang="en-US" sz="1700" dirty="0">
                <a:solidFill>
                  <a:schemeClr val="tx1"/>
                </a:solidFill>
              </a:rPr>
              <a:t>Da </a:t>
            </a:r>
            <a:r>
              <a:rPr lang="en-US" sz="1700" dirty="0" err="1">
                <a:solidFill>
                  <a:schemeClr val="tx1"/>
                </a:solidFill>
              </a:rPr>
              <a:t>zaštiti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korisnika</a:t>
            </a:r>
            <a:endParaRPr lang="en-US" sz="1700" dirty="0">
              <a:solidFill>
                <a:schemeClr val="tx1"/>
              </a:solidFill>
            </a:endParaRPr>
          </a:p>
          <a:p>
            <a:pPr lvl="2"/>
            <a:r>
              <a:rPr lang="en-US" sz="1700" dirty="0">
                <a:solidFill>
                  <a:schemeClr val="tx1"/>
                </a:solidFill>
              </a:rPr>
              <a:t>Da </a:t>
            </a:r>
            <a:r>
              <a:rPr lang="en-US" sz="1700" dirty="0" err="1">
                <a:solidFill>
                  <a:schemeClr val="tx1"/>
                </a:solidFill>
              </a:rPr>
              <a:t>posluži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brzom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raspoznavanju</a:t>
            </a:r>
            <a:endParaRPr lang="en-US" sz="1700" dirty="0">
              <a:solidFill>
                <a:schemeClr val="tx1"/>
              </a:solidFill>
            </a:endParaRPr>
          </a:p>
          <a:p>
            <a:pPr lvl="2"/>
            <a:r>
              <a:rPr lang="en-US" sz="1700" dirty="0">
                <a:solidFill>
                  <a:schemeClr val="tx1"/>
                </a:solidFill>
              </a:rPr>
              <a:t>Da </a:t>
            </a:r>
            <a:r>
              <a:rPr lang="en-US" sz="1700" dirty="0" err="1">
                <a:solidFill>
                  <a:schemeClr val="tx1"/>
                </a:solidFill>
              </a:rPr>
              <a:t>garantuje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stalnost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kvaliteta</a:t>
            </a:r>
            <a:endParaRPr lang="en-US" sz="1700" dirty="0">
              <a:solidFill>
                <a:schemeClr val="tx1"/>
              </a:solidFill>
            </a:endParaRPr>
          </a:p>
          <a:p>
            <a:endParaRPr lang="en-US" sz="1700" dirty="0">
              <a:solidFill>
                <a:schemeClr val="tx1"/>
              </a:solidFill>
            </a:endParaRPr>
          </a:p>
          <a:p>
            <a:endParaRPr lang="en-US" sz="1700" dirty="0">
              <a:solidFill>
                <a:schemeClr val="tx1"/>
              </a:solidFill>
            </a:endParaRPr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xmlns="" id="{61445B8C-D724-4F73-AB77-3CCE4E822C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4655" y="20963"/>
            <a:ext cx="4657345" cy="6816065"/>
          </a:xfrm>
          <a:prstGeom prst="rect">
            <a:avLst/>
          </a:prstGeom>
          <a:solidFill>
            <a:schemeClr val="bg1">
              <a:lumMod val="95000"/>
              <a:lumOff val="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close up of a sign&#10;&#10;Description generated with very high confidence">
            <a:extLst>
              <a:ext uri="{FF2B5EF4-FFF2-40B4-BE49-F238E27FC236}">
                <a16:creationId xmlns:a16="http://schemas.microsoft.com/office/drawing/2014/main" xmlns="" id="{D5A31D18-1101-444C-9317-AD4E5AC0E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3882" y="453790"/>
            <a:ext cx="3996386" cy="255768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99905336-A7CD-4C75-9E77-C704674F40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073347" y="34290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F9B4629-B0F6-4BFB-881E-38668A44B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138" y="3735414"/>
            <a:ext cx="2779874" cy="277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640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Hvala na pažnji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0696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C5E6CFF1-2F42-4E10-9A97-F116F46F5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6F78AE7-94DD-4FC2-B7E4-823056B6C5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/>
          </a:blip>
          <a:srcRect l="21538" r="26462" b="-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F377ED-B559-4555-8711-8BAF86098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000" dirty="0" err="1">
                <a:solidFill>
                  <a:srgbClr val="FFFFFF"/>
                </a:solidFill>
              </a:rPr>
              <a:t>Grafički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dizajn</a:t>
            </a:r>
            <a:endParaRPr lang="en-US" sz="4000" dirty="0">
              <a:solidFill>
                <a:srgbClr val="FFFFFF"/>
              </a:solidFill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67182200-4859-4C8D-BCBB-55B245C28B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Placeholder 3">
            <a:extLst>
              <a:ext uri="{FF2B5EF4-FFF2-40B4-BE49-F238E27FC236}">
                <a16:creationId xmlns:a16="http://schemas.microsoft.com/office/drawing/2014/main" xmlns="" id="{7E0272DB-03CE-42DE-AE56-3B4B5D196F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5379" y="1065862"/>
            <a:ext cx="6543134" cy="47262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FFFFFF"/>
                </a:solidFill>
                <a:cs typeface="+mn-cs"/>
              </a:rPr>
              <a:t>Grafički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dizajn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je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primijenjena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umjetnost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cs typeface="+mn-cs"/>
              </a:rPr>
              <a:t>Kao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disciplina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dizajna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,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grafički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dizajn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ima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za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zadatak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grafičko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oblikovanje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komunikacije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različitih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medija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. Tu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spadaju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: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novine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,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časopisi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,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plakati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,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bilbordi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,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vizit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kartice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,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marketinške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kampanje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proizvoda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usluga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tome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slično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. U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novijem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značenju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grafički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dizajn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uključuje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grafičke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produkcije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prilagođene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elektronskim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medijima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tj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.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internetu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ili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televiziji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drugim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medijima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.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FFFFFF"/>
                </a:solidFill>
                <a:cs typeface="+mn-cs"/>
              </a:rPr>
              <a:t>Grafički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dizajn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je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umjetnost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profesija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odabira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aranžiranja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vizuelnih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elemenata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kao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što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su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tipografija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,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fotografija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,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ilustracija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,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simboli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boje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s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ciljem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prenošenja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neke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poruke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određenoj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dirty="0" err="1">
                <a:solidFill>
                  <a:srgbClr val="FFFFFF"/>
                </a:solidFill>
                <a:cs typeface="+mn-cs"/>
              </a:rPr>
              <a:t>publici</a:t>
            </a:r>
            <a:r>
              <a:rPr lang="en-US" sz="2000" dirty="0">
                <a:solidFill>
                  <a:srgbClr val="FFFFFF"/>
                </a:solidFill>
                <a:cs typeface="+mn-cs"/>
              </a:rPr>
              <a:t>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5353FC24-993C-4470-B44E-A4FC7A1EE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3254" y="6356350"/>
            <a:ext cx="9005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C263D6C4-4840-40CC-AC84-17E24B3B7BDE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06620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E02F3C71-C981-4614-98EA-D6C494F809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2436718-65FF-417F-9C01-A0730A1C4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515" y="1415178"/>
            <a:ext cx="6204984" cy="3626917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U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područje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grafičkog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dizajna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ulazi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oblikovanje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naslovnica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dnevnih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novina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časopisa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.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Obzirom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da se ne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radi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o </a:t>
            </a:r>
            <a:r>
              <a:rPr lang="sr-Latn-ME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štamp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koja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ima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trajnu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vrijednost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već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dnevnu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ili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mjesečnu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oblikovanje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ovih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naslovnica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se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bazira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na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hijerarhiji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informacija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, u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odnosu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na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aktu</a:t>
            </a:r>
            <a:r>
              <a:rPr lang="sr-Latn-ME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lnost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određenih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vijesti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događaja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pic>
        <p:nvPicPr>
          <p:cNvPr id="13315" name="Picture 2" descr="20030212171709jutarnji_list_110220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068" y="306909"/>
            <a:ext cx="185737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1" descr="0lbl6bi0e265l0l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395" y="2828925"/>
            <a:ext cx="2702722" cy="338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9590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over.jpg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0" r="6261" b="-2"/>
          <a:stretch/>
        </p:blipFill>
        <p:spPr bwMode="auto">
          <a:xfrm>
            <a:off x="5797543" y="1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xmlns="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D5C7DFC-464C-4322-A094-C74C7419A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964" y="2272143"/>
            <a:ext cx="5777345" cy="378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Grafičko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oblikovanje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naslovnice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knjige</a:t>
            </a:r>
            <a:r>
              <a:rPr lang="sr-Latn-M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pre</a:t>
            </a:r>
            <a:r>
              <a:rPr lang="sr-Latn-ME" dirty="0">
                <a:solidFill>
                  <a:schemeClr val="accent1">
                    <a:lumMod val="75000"/>
                  </a:schemeClr>
                </a:solidFill>
              </a:rPr>
              <a:t>dstavlja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trajniju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vrijednost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r-Latn-ME" dirty="0">
                <a:solidFill>
                  <a:schemeClr val="accent1">
                    <a:lumMod val="75000"/>
                  </a:schemeClr>
                </a:solidFill>
              </a:rPr>
              <a:t>štampe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Iz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tog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razloga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se u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postupku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oblikovanja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puno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više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promišlja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o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estetici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značenju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grafičkog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rješenja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977723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text on a white background&#10;&#10;Description generated with very high confidenc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7" r="22709"/>
          <a:stretch/>
        </p:blipFill>
        <p:spPr>
          <a:xfrm>
            <a:off x="5867400" y="10"/>
            <a:ext cx="6324601" cy="68579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19AE98B8-B73A-4724-B639-017087F923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EDEE044-F283-468D-9331-6F0C1C658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69257"/>
            <a:ext cx="5475513" cy="4484914"/>
          </a:xfrm>
        </p:spPr>
        <p:txBody>
          <a:bodyPr vert="horz" lIns="91440" tIns="45720" rIns="91440" bIns="45720" rtlCol="0" anchor="b">
            <a:normAutofit lnSpcReduction="10000"/>
          </a:bodyPr>
          <a:lstStyle/>
          <a:p>
            <a:pPr>
              <a:defRPr/>
            </a:pP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Grafičkim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dizajnom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nazivamo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komunikacijski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proces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koji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uključuje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istraživanje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analizu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planiranje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), a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takođe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vidljivi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rezultat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tog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procesa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odnosno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ono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što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se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često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neprecizno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naziva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rješenje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>
              <a:defRPr/>
            </a:pP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Kompetencije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grafičkog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dizajnera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primarno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je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komunikacija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a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grafički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dizajner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stručnjak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na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području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vizu</a:t>
            </a:r>
            <a:r>
              <a:rPr lang="sr-Latn-ME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el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nih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komunikacija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odgovoran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je za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proces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vizualne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artikulacije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informacije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>
              <a:defRPr/>
            </a:pPr>
            <a:endParaRPr lang="en-US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697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F2974790-8852-4217-8EC5-00AD6F9A51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9AE485DA-524A-4260-9FC8-98FAACAFF5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xmlns="" id="{6B58B403-6C75-44AB-AE71-97BF1EB567D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xmlns="" id="{F012B86A-CF90-40CF-8B77-C382530E39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">
              <a:extLst>
                <a:ext uri="{FF2B5EF4-FFF2-40B4-BE49-F238E27FC236}">
                  <a16:creationId xmlns:a16="http://schemas.microsoft.com/office/drawing/2014/main" xmlns="" id="{77EB535E-0753-4F7A-8E6A-A6BB3A3A42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xmlns="" id="{6EA7969D-0525-4972-A406-A3ECCFB906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xmlns="" id="{111A00F7-1251-40DA-95AA-8EB5A776D5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">
              <a:extLst>
                <a:ext uri="{FF2B5EF4-FFF2-40B4-BE49-F238E27FC236}">
                  <a16:creationId xmlns:a16="http://schemas.microsoft.com/office/drawing/2014/main" xmlns="" id="{3B034E9C-0B6D-4740-B839-339A3CFE91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1">
              <a:extLst>
                <a:ext uri="{FF2B5EF4-FFF2-40B4-BE49-F238E27FC236}">
                  <a16:creationId xmlns:a16="http://schemas.microsoft.com/office/drawing/2014/main" xmlns="" id="{79BDE6BB-D9F6-4547-A3D5-0410D56864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2">
              <a:extLst>
                <a:ext uri="{FF2B5EF4-FFF2-40B4-BE49-F238E27FC236}">
                  <a16:creationId xmlns:a16="http://schemas.microsoft.com/office/drawing/2014/main" xmlns="" id="{0B171098-0659-4752-BCA7-80539A02B9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xmlns="" id="{19BB0F73-3E8F-4DB3-B047-5C5FAB474E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4">
              <a:extLst>
                <a:ext uri="{FF2B5EF4-FFF2-40B4-BE49-F238E27FC236}">
                  <a16:creationId xmlns:a16="http://schemas.microsoft.com/office/drawing/2014/main" xmlns="" id="{11EC89ED-7CE2-455E-9D3D-4F4F088469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5">
              <a:extLst>
                <a:ext uri="{FF2B5EF4-FFF2-40B4-BE49-F238E27FC236}">
                  <a16:creationId xmlns:a16="http://schemas.microsoft.com/office/drawing/2014/main" xmlns="" id="{A6116FC0-48C5-47DE-BEDD-5D395F7511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6">
              <a:extLst>
                <a:ext uri="{FF2B5EF4-FFF2-40B4-BE49-F238E27FC236}">
                  <a16:creationId xmlns:a16="http://schemas.microsoft.com/office/drawing/2014/main" xmlns="" id="{540BFDCD-3B77-492C-A402-463DDC8C77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7">
              <a:extLst>
                <a:ext uri="{FF2B5EF4-FFF2-40B4-BE49-F238E27FC236}">
                  <a16:creationId xmlns:a16="http://schemas.microsoft.com/office/drawing/2014/main" xmlns="" id="{602FA0AD-30A8-4863-A785-0D72E7D6ED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8">
              <a:extLst>
                <a:ext uri="{FF2B5EF4-FFF2-40B4-BE49-F238E27FC236}">
                  <a16:creationId xmlns:a16="http://schemas.microsoft.com/office/drawing/2014/main" xmlns="" id="{F99711A0-AA25-427D-B4CB-45817E61F4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9">
              <a:extLst>
                <a:ext uri="{FF2B5EF4-FFF2-40B4-BE49-F238E27FC236}">
                  <a16:creationId xmlns:a16="http://schemas.microsoft.com/office/drawing/2014/main" xmlns="" id="{E0D52CC1-593C-4216-A5D3-5839D9F72AB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0">
              <a:extLst>
                <a:ext uri="{FF2B5EF4-FFF2-40B4-BE49-F238E27FC236}">
                  <a16:creationId xmlns:a16="http://schemas.microsoft.com/office/drawing/2014/main" xmlns="" id="{E782A25F-17DE-4DC0-A536-76DCD24A82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1">
              <a:extLst>
                <a:ext uri="{FF2B5EF4-FFF2-40B4-BE49-F238E27FC236}">
                  <a16:creationId xmlns:a16="http://schemas.microsoft.com/office/drawing/2014/main" xmlns="" id="{9367600B-A73C-4101-8DA7-C76EDDACF1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2">
              <a:extLst>
                <a:ext uri="{FF2B5EF4-FFF2-40B4-BE49-F238E27FC236}">
                  <a16:creationId xmlns:a16="http://schemas.microsoft.com/office/drawing/2014/main" xmlns="" id="{F432540E-8D0F-4CC2-8F09-378A28D617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3">
              <a:extLst>
                <a:ext uri="{FF2B5EF4-FFF2-40B4-BE49-F238E27FC236}">
                  <a16:creationId xmlns:a16="http://schemas.microsoft.com/office/drawing/2014/main" xmlns="" id="{EAE46CBD-5B80-44B6-AA1C-75E3684D9E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4">
              <a:extLst>
                <a:ext uri="{FF2B5EF4-FFF2-40B4-BE49-F238E27FC236}">
                  <a16:creationId xmlns:a16="http://schemas.microsoft.com/office/drawing/2014/main" xmlns="" id="{C4B1D7D7-5EFC-42D4-A6F3-49D60C396F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5">
              <a:extLst>
                <a:ext uri="{FF2B5EF4-FFF2-40B4-BE49-F238E27FC236}">
                  <a16:creationId xmlns:a16="http://schemas.microsoft.com/office/drawing/2014/main" xmlns="" id="{A43C462C-E5B7-4580-8853-16A0D4F340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235421DC-A006-4825-B62F-7DE8D0DEAD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91682" y="1047102"/>
            <a:ext cx="5936885" cy="502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3894FD15-2E33-4234-8160-FF85F03A4A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49557" y="0"/>
            <a:ext cx="4640799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9" descr="20061213mcdonalds.gif">
            <a:extLst>
              <a:ext uri="{FF2B5EF4-FFF2-40B4-BE49-F238E27FC236}">
                <a16:creationId xmlns:a16="http://schemas.microsoft.com/office/drawing/2014/main" xmlns="" id="{AACA34F3-FAEB-42B6-BBED-237393BE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/>
          <a:stretch/>
        </p:blipFill>
        <p:spPr bwMode="auto">
          <a:xfrm>
            <a:off x="7943118" y="320041"/>
            <a:ext cx="3852688" cy="29507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Isosceles Triangle 22">
            <a:extLst>
              <a:ext uri="{FF2B5EF4-FFF2-40B4-BE49-F238E27FC236}">
                <a16:creationId xmlns:a16="http://schemas.microsoft.com/office/drawing/2014/main" xmlns="" id="{6F4A2966-7C28-405D-BB02-5E542A2554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3602131" y="5546507"/>
            <a:ext cx="315988" cy="2724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958D9839-C203-4964-B486-7C0FFFDE5E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91682" y="1634393"/>
            <a:ext cx="5935796" cy="39173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2BAF99-7E18-41E2-B796-E82F09154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157" y="5636071"/>
            <a:ext cx="5767566" cy="1072378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000" dirty="0" err="1"/>
              <a:t>Prelaskom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žuto</a:t>
            </a:r>
            <a:r>
              <a:rPr lang="en-US" sz="2000" dirty="0"/>
              <a:t> – </a:t>
            </a:r>
            <a:r>
              <a:rPr lang="en-US" sz="2000" dirty="0" err="1"/>
              <a:t>zelen</a:t>
            </a:r>
            <a:r>
              <a:rPr lang="sr-Latn-ME" sz="2000" dirty="0"/>
              <a:t>u kombinaciju</a:t>
            </a:r>
            <a:r>
              <a:rPr lang="en-US" sz="2000" dirty="0"/>
              <a:t> </a:t>
            </a:r>
            <a:r>
              <a:rPr lang="en-US" sz="2000" dirty="0" err="1"/>
              <a:t>boja</a:t>
            </a:r>
            <a:r>
              <a:rPr lang="en-US" sz="2000" dirty="0"/>
              <a:t>, McDonald´s </a:t>
            </a:r>
            <a:r>
              <a:rPr lang="en-US" sz="2000" dirty="0" err="1"/>
              <a:t>pokušava</a:t>
            </a:r>
            <a:r>
              <a:rPr lang="en-US" sz="2000" dirty="0"/>
              <a:t> </a:t>
            </a:r>
            <a:r>
              <a:rPr lang="en-US" sz="2000" dirty="0" err="1"/>
              <a:t>prenijeti</a:t>
            </a:r>
            <a:r>
              <a:rPr lang="en-US" sz="2000" dirty="0"/>
              <a:t> </a:t>
            </a:r>
            <a:r>
              <a:rPr lang="en-US" sz="2000" dirty="0" err="1"/>
              <a:t>poruku</a:t>
            </a:r>
            <a:r>
              <a:rPr lang="en-US" sz="2000" dirty="0"/>
              <a:t> </a:t>
            </a:r>
            <a:r>
              <a:rPr lang="en-US" sz="2000" dirty="0" err="1"/>
              <a:t>ekološke</a:t>
            </a:r>
            <a:r>
              <a:rPr lang="en-US" sz="2000" dirty="0"/>
              <a:t> </a:t>
            </a:r>
            <a:r>
              <a:rPr lang="en-US" sz="2000" dirty="0" err="1"/>
              <a:t>osviješ</a:t>
            </a:r>
            <a:r>
              <a:rPr lang="sr-Latn-ME" sz="2000" dirty="0"/>
              <a:t>ć</a:t>
            </a:r>
            <a:r>
              <a:rPr lang="en-US" sz="2000" dirty="0" err="1"/>
              <a:t>enosti</a:t>
            </a:r>
            <a:r>
              <a:rPr lang="en-US" sz="2000" dirty="0"/>
              <a:t> , </a:t>
            </a:r>
            <a:r>
              <a:rPr lang="sr-Latn-ME" sz="2000" dirty="0"/>
              <a:t>samim tim</a:t>
            </a:r>
            <a:r>
              <a:rPr lang="en-US" sz="2000" dirty="0"/>
              <a:t> </a:t>
            </a:r>
            <a:r>
              <a:rPr lang="en-US" sz="2000" dirty="0" err="1"/>
              <a:t>asocirati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zdravu</a:t>
            </a:r>
            <a:r>
              <a:rPr lang="en-US" sz="2000" dirty="0"/>
              <a:t> </a:t>
            </a:r>
            <a:r>
              <a:rPr lang="en-US" sz="2000" dirty="0" err="1"/>
              <a:t>prehranu</a:t>
            </a:r>
            <a:r>
              <a:rPr lang="en-US" sz="2000" dirty="0"/>
              <a:t>, </a:t>
            </a:r>
            <a:r>
              <a:rPr lang="en-US" sz="2000" dirty="0" err="1"/>
              <a:t>tj</a:t>
            </a:r>
            <a:r>
              <a:rPr lang="en-US" sz="2000" dirty="0"/>
              <a:t>. </a:t>
            </a:r>
            <a:r>
              <a:rPr lang="en-US" sz="2000" dirty="0" err="1"/>
              <a:t>negirati</a:t>
            </a:r>
            <a:r>
              <a:rPr lang="en-US" sz="2000" dirty="0"/>
              <a:t> </a:t>
            </a:r>
            <a:r>
              <a:rPr lang="en-US" sz="2000" dirty="0" err="1"/>
              <a:t>izraz</a:t>
            </a:r>
            <a:r>
              <a:rPr lang="en-US" sz="2000" dirty="0"/>
              <a:t> „junk food”.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6324B4D-D91A-4458-8AF6-BFDE86984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03934" y="320040"/>
            <a:ext cx="914400" cy="320040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263D6C4-4840-40CC-AC84-17E24B3B7BDE}" type="slidenum">
              <a:rPr lang="en-US" sz="900">
                <a:solidFill>
                  <a:schemeClr val="tx1">
                    <a:tint val="75000"/>
                  </a:schemeClr>
                </a:solidFill>
                <a:latin typeface="+mn-lt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n-US" sz="9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CF60142-EB68-4849-968C-2EA2E3B64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102" y="1599067"/>
            <a:ext cx="5768442" cy="383783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dirty="0" err="1">
                <a:solidFill>
                  <a:srgbClr val="FFFFFE"/>
                </a:solidFill>
              </a:rPr>
              <a:t>Grafički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dizajn</a:t>
            </a:r>
            <a:r>
              <a:rPr lang="en-US" sz="1800" dirty="0">
                <a:solidFill>
                  <a:srgbClr val="FFFFFE"/>
                </a:solidFill>
              </a:rPr>
              <a:t> je </a:t>
            </a:r>
            <a:r>
              <a:rPr lang="en-US" sz="1800" dirty="0" err="1">
                <a:solidFill>
                  <a:srgbClr val="FFFFFE"/>
                </a:solidFill>
              </a:rPr>
              <a:t>postao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značajan</a:t>
            </a:r>
            <a:r>
              <a:rPr lang="en-US" sz="1800" dirty="0">
                <a:solidFill>
                  <a:srgbClr val="FFFFFE"/>
                </a:solidFill>
              </a:rPr>
              <a:t> segment </a:t>
            </a:r>
            <a:r>
              <a:rPr lang="en-US" sz="1800" dirty="0" err="1">
                <a:solidFill>
                  <a:srgbClr val="FFFFFE"/>
                </a:solidFill>
              </a:rPr>
              <a:t>kulture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i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ekonomije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razvijenih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zemalja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i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moćno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sredstvo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artikuliranja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nacionalnih</a:t>
            </a:r>
            <a:r>
              <a:rPr lang="en-US" sz="1800" dirty="0">
                <a:solidFill>
                  <a:srgbClr val="FFFFFE"/>
                </a:solidFill>
              </a:rPr>
              <a:t>, </a:t>
            </a:r>
            <a:r>
              <a:rPr lang="en-US" sz="1800" dirty="0" err="1">
                <a:solidFill>
                  <a:srgbClr val="FFFFFE"/>
                </a:solidFill>
              </a:rPr>
              <a:t>institucionalnih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ili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korporativnih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težnji</a:t>
            </a:r>
            <a:r>
              <a:rPr lang="en-US" sz="1800" dirty="0">
                <a:solidFill>
                  <a:srgbClr val="FFFFFE"/>
                </a:solidFill>
              </a:rPr>
              <a:t>. </a:t>
            </a:r>
          </a:p>
          <a:p>
            <a:r>
              <a:rPr lang="en-US" sz="1800" dirty="0" err="1">
                <a:solidFill>
                  <a:srgbClr val="FFFFFE"/>
                </a:solidFill>
              </a:rPr>
              <a:t>Dobar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dizajn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unapređuje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proizvod</a:t>
            </a:r>
            <a:r>
              <a:rPr lang="en-US" sz="1800" dirty="0">
                <a:solidFill>
                  <a:srgbClr val="FFFFFE"/>
                </a:solidFill>
              </a:rPr>
              <a:t>, </a:t>
            </a:r>
            <a:r>
              <a:rPr lang="en-US" sz="1800" dirty="0" err="1">
                <a:solidFill>
                  <a:srgbClr val="FFFFFE"/>
                </a:solidFill>
              </a:rPr>
              <a:t>komunikaciju</a:t>
            </a:r>
            <a:r>
              <a:rPr lang="en-US" sz="1800" dirty="0">
                <a:solidFill>
                  <a:srgbClr val="FFFFFE"/>
                </a:solidFill>
              </a:rPr>
              <a:t>, </a:t>
            </a:r>
            <a:r>
              <a:rPr lang="en-US" sz="1800" dirty="0" err="1">
                <a:solidFill>
                  <a:srgbClr val="FFFFFE"/>
                </a:solidFill>
              </a:rPr>
              <a:t>identitet</a:t>
            </a:r>
            <a:r>
              <a:rPr lang="en-US" sz="1800" dirty="0">
                <a:solidFill>
                  <a:srgbClr val="FFFFFE"/>
                </a:solidFill>
              </a:rPr>
              <a:t>, </a:t>
            </a:r>
            <a:r>
              <a:rPr lang="en-US" sz="1800" dirty="0" err="1">
                <a:solidFill>
                  <a:srgbClr val="FFFFFE"/>
                </a:solidFill>
              </a:rPr>
              <a:t>okolinu</a:t>
            </a:r>
            <a:r>
              <a:rPr lang="en-US" sz="1800" dirty="0">
                <a:solidFill>
                  <a:srgbClr val="FFFFFE"/>
                </a:solidFill>
              </a:rPr>
              <a:t>. </a:t>
            </a:r>
            <a:r>
              <a:rPr lang="en-US" sz="1800" dirty="0" err="1">
                <a:solidFill>
                  <a:srgbClr val="FFFFFE"/>
                </a:solidFill>
              </a:rPr>
              <a:t>Dizajn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povećava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vrijednost</a:t>
            </a:r>
            <a:r>
              <a:rPr lang="en-US" sz="1800" dirty="0">
                <a:solidFill>
                  <a:srgbClr val="FFFFFE"/>
                </a:solidFill>
              </a:rPr>
              <a:t>, </a:t>
            </a:r>
            <a:r>
              <a:rPr lang="en-US" sz="1800" dirty="0" err="1">
                <a:solidFill>
                  <a:srgbClr val="FFFFFE"/>
                </a:solidFill>
              </a:rPr>
              <a:t>motiv</a:t>
            </a:r>
            <a:r>
              <a:rPr lang="sr-Latn-ME" sz="1800" dirty="0">
                <a:solidFill>
                  <a:srgbClr val="FFFFFE"/>
                </a:solidFill>
              </a:rPr>
              <a:t>iše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potencijale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konzumente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proizvoda</a:t>
            </a:r>
            <a:r>
              <a:rPr lang="sr-Latn-ME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i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ut</a:t>
            </a:r>
            <a:r>
              <a:rPr lang="sr-Latn-ME" sz="1800" dirty="0">
                <a:solidFill>
                  <a:srgbClr val="FFFFFE"/>
                </a:solidFill>
              </a:rPr>
              <a:t>i</a:t>
            </a:r>
            <a:r>
              <a:rPr lang="en-US" sz="1800" dirty="0" err="1">
                <a:solidFill>
                  <a:srgbClr val="FFFFFE"/>
                </a:solidFill>
              </a:rPr>
              <a:t>če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na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javnu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percepciju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sr-Latn-ME" sz="1800" dirty="0">
                <a:solidFill>
                  <a:srgbClr val="FFFFFE"/>
                </a:solidFill>
              </a:rPr>
              <a:t>kompanije</a:t>
            </a:r>
            <a:r>
              <a:rPr lang="en-US" sz="1800" dirty="0">
                <a:solidFill>
                  <a:srgbClr val="FFFFFE"/>
                </a:solidFill>
              </a:rPr>
              <a:t>, </a:t>
            </a:r>
            <a:r>
              <a:rPr lang="en-US" sz="1800" dirty="0" err="1">
                <a:solidFill>
                  <a:srgbClr val="FFFFFE"/>
                </a:solidFill>
              </a:rPr>
              <a:t>usluge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i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proizvoda</a:t>
            </a:r>
            <a:r>
              <a:rPr lang="en-US" sz="1800" dirty="0">
                <a:solidFill>
                  <a:srgbClr val="FFFFFE"/>
                </a:solidFill>
              </a:rPr>
              <a:t>.</a:t>
            </a:r>
          </a:p>
          <a:p>
            <a:r>
              <a:rPr lang="en-US" sz="1800" dirty="0" err="1">
                <a:solidFill>
                  <a:srgbClr val="FFFFFE"/>
                </a:solidFill>
              </a:rPr>
              <a:t>Shvaćanje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dizajna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kao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investicije</a:t>
            </a:r>
            <a:r>
              <a:rPr lang="en-US" sz="1800" dirty="0">
                <a:solidFill>
                  <a:srgbClr val="FFFFFE"/>
                </a:solidFill>
              </a:rPr>
              <a:t>, a ne </a:t>
            </a:r>
            <a:r>
              <a:rPr lang="en-US" sz="1800" dirty="0" err="1">
                <a:solidFill>
                  <a:srgbClr val="FFFFFE"/>
                </a:solidFill>
              </a:rPr>
              <a:t>kao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troška</a:t>
            </a:r>
            <a:r>
              <a:rPr lang="en-US" sz="1800" dirty="0">
                <a:solidFill>
                  <a:srgbClr val="FFFFFE"/>
                </a:solidFill>
              </a:rPr>
              <a:t>, </a:t>
            </a:r>
            <a:r>
              <a:rPr lang="en-US" sz="1800" dirty="0" err="1">
                <a:solidFill>
                  <a:srgbClr val="FFFFFE"/>
                </a:solidFill>
              </a:rPr>
              <a:t>stav</a:t>
            </a:r>
            <a:r>
              <a:rPr lang="en-US" sz="1800" dirty="0">
                <a:solidFill>
                  <a:srgbClr val="FFFFFE"/>
                </a:solidFill>
              </a:rPr>
              <a:t> je bez </a:t>
            </a:r>
            <a:r>
              <a:rPr lang="en-US" sz="1800" dirty="0" err="1">
                <a:solidFill>
                  <a:srgbClr val="FFFFFE"/>
                </a:solidFill>
              </a:rPr>
              <a:t>kojeg</a:t>
            </a:r>
            <a:r>
              <a:rPr lang="en-US" sz="1800" dirty="0">
                <a:solidFill>
                  <a:srgbClr val="FFFFFE"/>
                </a:solidFill>
              </a:rPr>
              <a:t> se </a:t>
            </a:r>
            <a:r>
              <a:rPr lang="en-US" sz="1800" dirty="0" err="1">
                <a:solidFill>
                  <a:srgbClr val="FFFFFE"/>
                </a:solidFill>
              </a:rPr>
              <a:t>danas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nije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en-US" sz="1800" dirty="0" err="1">
                <a:solidFill>
                  <a:srgbClr val="FFFFFE"/>
                </a:solidFill>
              </a:rPr>
              <a:t>moguće</a:t>
            </a:r>
            <a:r>
              <a:rPr lang="en-US" sz="1800" dirty="0">
                <a:solidFill>
                  <a:srgbClr val="FFFFFE"/>
                </a:solidFill>
              </a:rPr>
              <a:t> </a:t>
            </a:r>
            <a:r>
              <a:rPr lang="sr-Latn-ME" sz="1800" dirty="0">
                <a:solidFill>
                  <a:srgbClr val="FFFFFE"/>
                </a:solidFill>
              </a:rPr>
              <a:t>takmičiti</a:t>
            </a:r>
            <a:r>
              <a:rPr lang="en-US" sz="1800" dirty="0">
                <a:solidFill>
                  <a:srgbClr val="FFFFFE"/>
                </a:solidFill>
              </a:rPr>
              <a:t> s </a:t>
            </a:r>
            <a:r>
              <a:rPr lang="en-US" sz="1800" dirty="0" err="1">
                <a:solidFill>
                  <a:srgbClr val="FFFFFE"/>
                </a:solidFill>
              </a:rPr>
              <a:t>konkurencijom</a:t>
            </a:r>
            <a:endParaRPr lang="en-US" sz="1800" dirty="0">
              <a:solidFill>
                <a:srgbClr val="FFFFFE"/>
              </a:solidFill>
            </a:endParaRPr>
          </a:p>
          <a:p>
            <a:endParaRPr lang="en-US" sz="1800" dirty="0">
              <a:solidFill>
                <a:srgbClr val="FFFFFE"/>
              </a:solidFill>
            </a:endParaRPr>
          </a:p>
        </p:txBody>
      </p:sp>
      <p:pic>
        <p:nvPicPr>
          <p:cNvPr id="6" name="Picture 10" descr="A close up of a sign&#10;&#10;Description generated with very high confidence">
            <a:extLst>
              <a:ext uri="{FF2B5EF4-FFF2-40B4-BE49-F238E27FC236}">
                <a16:creationId xmlns:a16="http://schemas.microsoft.com/office/drawing/2014/main" xmlns="" id="{184126CE-8414-474B-ADBE-D3E0432E7E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9" r="1" b="7549"/>
          <a:stretch/>
        </p:blipFill>
        <p:spPr bwMode="auto">
          <a:xfrm>
            <a:off x="8047478" y="3574296"/>
            <a:ext cx="3643968" cy="295487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764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ttern_Template_02_CA - v4" id="{4EEF56C3-EEFC-48A7-8548-6C1D4240D170}" vid="{CAB35229-5F5E-4461-A564-6737846920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992231-163D-4428-A2B8-DA1FE027412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8A95DE24-D6C3-4A00-9085-D9594C193A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67ACAB-C3DC-429D-A23C-0723C084FE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1310</Words>
  <Application>Microsoft Office PowerPoint</Application>
  <PresentationFormat>Custom</PresentationFormat>
  <Paragraphs>163</Paragraphs>
  <Slides>44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Osnove grafičkog dizajna</vt:lpstr>
      <vt:lpstr>Šta je dizajn?</vt:lpstr>
      <vt:lpstr>„Dizajn je... manifestacija kapaciteta ljudskog duha da prevaziđe svoje granice.“  - Džordž Nelson</vt:lpstr>
      <vt:lpstr>Vrste dizajna</vt:lpstr>
      <vt:lpstr>Grafički dizajn</vt:lpstr>
      <vt:lpstr>PowerPoint Presentation</vt:lpstr>
      <vt:lpstr>PowerPoint Presentation</vt:lpstr>
      <vt:lpstr>PowerPoint Presentation</vt:lpstr>
      <vt:lpstr>Prelaskom na žuto – zelenu kombinaciju boja, McDonald´s pokušava prenijeti poruku ekološke osviješćenosti , samim tim asocirati na zdravu prehranu, tj. negirati izraz „junk food”. </vt:lpstr>
      <vt:lpstr>Primjer izgleda internet stranice banke</vt:lpstr>
      <vt:lpstr>Plakat</vt:lpstr>
      <vt:lpstr>Plakat</vt:lpstr>
      <vt:lpstr>U kompoziciji plakata slova igraju ravnopravnu ulogu, zajedno sa slikom; ali, obično se ne uzima jednak odnos slike i teksta (50-50%) kako ne bi došlo do neodlučnosti pogleda što je važnije, već je odnos obično 70-30% kako bi se uspostavila dominanta.  Slova moraju biti dovoljno velika i čitka da bi ih konzumenti mogli registrovati brzo, u prolazu šetnjom, autom, tramvajem i sl.  </vt:lpstr>
      <vt:lpstr>Plakati - podjela</vt:lpstr>
      <vt:lpstr>Istorijski razvoj plakata </vt:lpstr>
      <vt:lpstr>Vizuelno i sadržajno filmski ili pozorišni plakati daju naznaku sadržaja i tematike samoga filma ili predstave. Na taj način po pravilima plakatnog oblikovanja, na prvi pogled bi nas trebamo zainteresovati. Nakon toga slijedi iščitavanje dodatnih i detaljnijih informacija.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Težnja ka ravnopravnosti polova </vt:lpstr>
      <vt:lpstr>PowerPoint Presentation</vt:lpstr>
      <vt:lpstr>PowerPoint Presentation</vt:lpstr>
      <vt:lpstr>PowerPoint Presentation</vt:lpstr>
      <vt:lpstr>PowerPoint Presentation</vt:lpstr>
      <vt:lpstr>Ambalaža</vt:lpstr>
      <vt:lpstr>Ambalaža</vt:lpstr>
      <vt:lpstr>PowerPoint Presentation</vt:lpstr>
      <vt:lpstr>PowerPoint Presentation</vt:lpstr>
      <vt:lpstr>Izrazito luksuzna ambalaža za olovke proizvođača Faber-Castel </vt:lpstr>
      <vt:lpstr>Elementi ambalaže i grafičke prezentacije. </vt:lpstr>
      <vt:lpstr>AMBALAŽE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Dizajn: Julien Canavezes, Ricola pakovanje bombona</vt:lpstr>
      <vt:lpstr>Logotip</vt:lpstr>
      <vt:lpstr>Hvala na pažnji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2018-09-05T20:01:49Z</dcterms:created>
  <dcterms:modified xsi:type="dcterms:W3CDTF">2018-09-17T06:01:01Z</dcterms:modified>
</cp:coreProperties>
</file>