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64" r:id="rId24"/>
    <p:sldId id="283" r:id="rId25"/>
    <p:sldId id="284" r:id="rId26"/>
    <p:sldId id="265" r:id="rId27"/>
    <p:sldId id="266" r:id="rId28"/>
    <p:sldId id="267" r:id="rId29"/>
    <p:sldId id="26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 smtClean="0"/>
              <a:t>Mediji za komunikaciju </a:t>
            </a:r>
            <a:r>
              <a:rPr lang="en-US" dirty="0" smtClean="0"/>
              <a:t>Internet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381000"/>
          </a:xfrm>
        </p:spPr>
        <p:txBody>
          <a:bodyPr>
            <a:normAutofit fontScale="85000" lnSpcReduction="20000"/>
          </a:bodyPr>
          <a:lstStyle/>
          <a:p>
            <a:r>
              <a:rPr lang="sr-Latn-M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55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Bandwidth predstavlja broj bita koji mogu biti pren</a:t>
            </a:r>
            <a:r>
              <a:rPr lang="sr-Latn-ME"/>
              <a:t>ij</a:t>
            </a:r>
            <a:r>
              <a:rPr lang="en-US"/>
              <a:t>et</a:t>
            </a:r>
            <a:r>
              <a:rPr lang="sr-Latn-ME"/>
              <a:t>i</a:t>
            </a:r>
            <a:r>
              <a:rPr lang="en-US"/>
              <a:t> u jedinici vremena (sekunda) preko određenog medijuma.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900" y="3200400"/>
            <a:ext cx="7770199" cy="251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77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• Analogni signal se sastoji od stalnog emitovanja talasa putem medijuma na određenom opsegu frekvencija. </a:t>
            </a:r>
            <a:endParaRPr lang="sr-Latn-ME"/>
          </a:p>
          <a:p>
            <a:pPr marL="0" indent="0">
              <a:buNone/>
            </a:pPr>
            <a:r>
              <a:rPr lang="en-US"/>
              <a:t>• Modem konvertuje digitalne u analogne signale i ob</a:t>
            </a:r>
            <a:r>
              <a:rPr lang="sr-Latn-ME"/>
              <a:t>rnut</a:t>
            </a:r>
            <a:r>
              <a:rPr lang="en-US"/>
              <a:t>o tako da se mogu poslati putem telefonske linije. </a:t>
            </a:r>
            <a:endParaRPr lang="sr-Latn-ME"/>
          </a:p>
          <a:p>
            <a:pPr marL="0" indent="0">
              <a:buNone/>
            </a:pPr>
            <a:r>
              <a:rPr lang="en-US"/>
              <a:t>• Modulacija m</a:t>
            </a:r>
            <a:r>
              <a:rPr lang="sr-Latn-ME"/>
              <a:t>ij</a:t>
            </a:r>
            <a:r>
              <a:rPr lang="en-US"/>
              <a:t>enja digitalni u analogni signal. </a:t>
            </a:r>
            <a:endParaRPr lang="sr-Latn-ME"/>
          </a:p>
          <a:p>
            <a:pPr marL="0" indent="0">
              <a:buNone/>
            </a:pPr>
            <a:r>
              <a:rPr lang="en-US"/>
              <a:t>• Demodulacija m</a:t>
            </a:r>
            <a:r>
              <a:rPr lang="sr-Latn-ME"/>
              <a:t>ij</a:t>
            </a:r>
            <a:r>
              <a:rPr lang="en-US"/>
              <a:t>enja analogni u digitalni signal.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23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257" y="1924590"/>
            <a:ext cx="7773485" cy="3639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62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Medijumi prenosa se d</a:t>
            </a:r>
            <a:r>
              <a:rPr lang="sr-Latn-ME"/>
              <a:t>ij</a:t>
            </a:r>
            <a:r>
              <a:rPr lang="en-US"/>
              <a:t>ele na:</a:t>
            </a:r>
          </a:p>
          <a:p>
            <a:pPr marL="0" indent="0">
              <a:buNone/>
            </a:pPr>
            <a:r>
              <a:rPr lang="en-US"/>
              <a:t>1. Vo</a:t>
            </a:r>
            <a:r>
              <a:rPr lang="sr-Latn-ME"/>
              <a:t>đ</a:t>
            </a:r>
            <a:r>
              <a:rPr lang="en-US"/>
              <a:t>ene</a:t>
            </a:r>
            <a:r>
              <a:rPr lang="sr-Latn-ME"/>
              <a:t> -</a:t>
            </a:r>
            <a:r>
              <a:rPr lang="en-US" i="1"/>
              <a:t> elektromagnetni talasi su</a:t>
            </a:r>
            <a:r>
              <a:rPr lang="en-US"/>
              <a:t> </a:t>
            </a:r>
            <a:r>
              <a:rPr lang="en-US" i="1"/>
              <a:t>vo</a:t>
            </a:r>
            <a:r>
              <a:rPr lang="sr-Latn-ME" i="1"/>
              <a:t>đ</a:t>
            </a:r>
            <a:r>
              <a:rPr lang="en-US" i="1"/>
              <a:t>eni kroz medijum prenosa od </a:t>
            </a:r>
            <a:r>
              <a:rPr lang="sr-Latn-CS" i="1"/>
              <a:t>č</a:t>
            </a:r>
            <a:r>
              <a:rPr lang="en-US" i="1"/>
              <a:t>vrstog materijala, kao </a:t>
            </a:r>
            <a:r>
              <a:rPr lang="sr-Latn-CS" i="1"/>
              <a:t>š</a:t>
            </a:r>
            <a:r>
              <a:rPr lang="en-US" i="1"/>
              <a:t>to je bakarna parica, koaksijalni kabl, opti</a:t>
            </a:r>
            <a:r>
              <a:rPr lang="sr-Latn-CS" i="1"/>
              <a:t>č</a:t>
            </a:r>
            <a:r>
              <a:rPr lang="en-US" i="1"/>
              <a:t>ko vlakno.</a:t>
            </a:r>
            <a:endParaRPr lang="en-US"/>
          </a:p>
          <a:p>
            <a:pPr marL="0" indent="0">
              <a:buNone/>
            </a:pPr>
            <a:r>
              <a:rPr lang="en-US"/>
              <a:t>2. Nevo</a:t>
            </a:r>
            <a:r>
              <a:rPr lang="sr-Latn-ME"/>
              <a:t>đ</a:t>
            </a:r>
            <a:r>
              <a:rPr lang="en-US"/>
              <a:t>ene</a:t>
            </a:r>
            <a:r>
              <a:rPr lang="sr-Latn-ME"/>
              <a:t> - </a:t>
            </a:r>
            <a:r>
              <a:rPr lang="en-US" i="1"/>
              <a:t>elektromagnetni talasi se</a:t>
            </a:r>
            <a:r>
              <a:rPr lang="en-US"/>
              <a:t> </a:t>
            </a:r>
            <a:r>
              <a:rPr lang="en-US" i="1"/>
              <a:t>ne vode kroz medijum od </a:t>
            </a:r>
            <a:r>
              <a:rPr lang="sr-Latn-CS" i="1"/>
              <a:t>č</a:t>
            </a:r>
            <a:r>
              <a:rPr lang="en-US" i="1"/>
              <a:t>vstog materijala ve</a:t>
            </a:r>
            <a:r>
              <a:rPr lang="sr-Latn-CS" i="1"/>
              <a:t>ć</a:t>
            </a:r>
            <a:r>
              <a:rPr lang="en-US" i="1"/>
              <a:t> se prostir</a:t>
            </a:r>
            <a:r>
              <a:rPr lang="sr-Latn-ME" i="1"/>
              <a:t>u</a:t>
            </a:r>
            <a:r>
              <a:rPr lang="en-US" i="1"/>
              <a:t> kroz  atmos</a:t>
            </a:r>
            <a:r>
              <a:rPr lang="sr-Latn-CS" i="1"/>
              <a:t>f</a:t>
            </a:r>
            <a:r>
              <a:rPr lang="en-US" i="1"/>
              <a:t>e</a:t>
            </a:r>
            <a:r>
              <a:rPr lang="sr-Latn-CS" i="1"/>
              <a:t>r</a:t>
            </a:r>
            <a:r>
              <a:rPr lang="en-US" i="1"/>
              <a:t>u </a:t>
            </a:r>
            <a:r>
              <a:rPr lang="sr-Latn-ME" i="1"/>
              <a:t>i</a:t>
            </a:r>
            <a:r>
              <a:rPr lang="en-US" i="1"/>
              <a:t> slobod</a:t>
            </a:r>
            <a:r>
              <a:rPr lang="sr-Latn-ME" i="1"/>
              <a:t>an</a:t>
            </a:r>
            <a:r>
              <a:rPr lang="en-US" i="1"/>
              <a:t> prostor.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56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Medijum za komunikaciju je link koji može biti žični ili bežični i ima za ulogu da povezuje računare na različitim lokacijama</a:t>
            </a:r>
            <a:r>
              <a:rPr lang="sr-Latn-ME"/>
              <a:t>.</a:t>
            </a:r>
          </a:p>
          <a:p>
            <a:pPr marL="0" indent="0">
              <a:buNone/>
            </a:pPr>
            <a:r>
              <a:rPr lang="en-US"/>
              <a:t>Žičane komunikacije koriste tri osnovna tipa medijuma: </a:t>
            </a:r>
            <a:endParaRPr lang="sr-Latn-ME"/>
          </a:p>
          <a:p>
            <a:pPr marL="0" indent="0">
              <a:buNone/>
            </a:pPr>
            <a:r>
              <a:rPr lang="en-US"/>
              <a:t>• Koaksijalni kabl – (Coaxial Cable) </a:t>
            </a:r>
            <a:endParaRPr lang="sr-Latn-ME"/>
          </a:p>
          <a:p>
            <a:pPr marL="0" indent="0">
              <a:buNone/>
            </a:pPr>
            <a:r>
              <a:rPr lang="en-US"/>
              <a:t>• Kabl sa upredenim paricama – (Twisted-Pair Cable) </a:t>
            </a:r>
            <a:endParaRPr lang="sr-Latn-ME"/>
          </a:p>
          <a:p>
            <a:pPr marL="0" indent="0">
              <a:buNone/>
            </a:pPr>
            <a:r>
              <a:rPr lang="en-US"/>
              <a:t>• Optički kabl – (Fiber-Optic Cable)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58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029200" cy="4373563"/>
          </a:xfrm>
        </p:spPr>
        <p:txBody>
          <a:bodyPr>
            <a:normAutofit fontScale="92500"/>
          </a:bodyPr>
          <a:lstStyle/>
          <a:p>
            <a:r>
              <a:rPr lang="en-US"/>
              <a:t>Koristi se za povezivanje računara u lokalnu računarsku mrežu kao što je mreža kampusa univerziteta (između zgrada)</a:t>
            </a:r>
            <a:r>
              <a:rPr lang="sr-Latn-ME"/>
              <a:t>;</a:t>
            </a:r>
          </a:p>
          <a:p>
            <a:r>
              <a:rPr lang="en-US"/>
              <a:t>Koristi se za povezivanje kablovske televizije i telefonske mreže</a:t>
            </a:r>
            <a:r>
              <a:rPr lang="sr-Latn-ME"/>
              <a:t>;</a:t>
            </a:r>
          </a:p>
          <a:p>
            <a:r>
              <a:rPr lang="sr-Latn-CS"/>
              <a:t>To je vrsta električnog kabla kod koga je jedan provodnik smješten unutar drugog šupljeg provodnika tako da oba imaju zajedničku osu.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Koaksijalni kabl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2287" y="1612726"/>
            <a:ext cx="353557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88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124200"/>
          </a:xfrm>
        </p:spPr>
        <p:txBody>
          <a:bodyPr/>
          <a:lstStyle/>
          <a:p>
            <a:r>
              <a:rPr lang="sr-Latn-CS"/>
              <a:t>Sastoji se od bakarnog jezgra</a:t>
            </a:r>
            <a:r>
              <a:rPr lang="en-US"/>
              <a:t>, </a:t>
            </a:r>
            <a:r>
              <a:rPr lang="sr-Latn-CS"/>
              <a:t>bakarne mreže koja obmotava jezgro i služi kao uzemljenj</a:t>
            </a:r>
            <a:r>
              <a:rPr lang="en-US"/>
              <a:t>e,</a:t>
            </a:r>
            <a:r>
              <a:rPr lang="sr-Latn-CS"/>
              <a:t> i omotača. Jezgro i mreža  međusobno su galvanski odvojeni, odnosno izolovani. Manje je osjetljiv na elektromagnetne smetnje od upredene parice, ali je teži za postavljanje.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00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2672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Jedan od starijih tipova komunikacionih medijuma. </a:t>
            </a:r>
            <a:endParaRPr lang="sr-Latn-ME"/>
          </a:p>
          <a:p>
            <a:pPr marL="0" indent="0">
              <a:buNone/>
            </a:pPr>
            <a:r>
              <a:rPr lang="en-US"/>
              <a:t>• Koristi se za povezivanje računara u mreži za prenos podataka na relativno </a:t>
            </a:r>
            <a:r>
              <a:rPr lang="en-US">
                <a:latin typeface="Century Gothic (Body)"/>
              </a:rPr>
              <a:t>kratkoj udaljenosti.</a:t>
            </a:r>
            <a:endParaRPr lang="sr-Latn-ME">
              <a:latin typeface="Century Gothic (Body)"/>
            </a:endParaRPr>
          </a:p>
          <a:p>
            <a:r>
              <a:rPr lang="sr-Latn-ME">
                <a:latin typeface="Century Gothic (Body)"/>
              </a:rPr>
              <a:t>UTP – Unshielded twisted pair (CAT5, CAT6</a:t>
            </a:r>
            <a:r>
              <a:rPr lang="sr-Latn-ME" smtClean="0">
                <a:latin typeface="Century Gothic (Body)"/>
              </a:rPr>
              <a:t>..)</a:t>
            </a:r>
            <a:endParaRPr lang="en-US" smtClean="0">
              <a:latin typeface="Century Gothic (Body)"/>
            </a:endParaRPr>
          </a:p>
          <a:p>
            <a:pPr marL="342900" lvl="1">
              <a:buClr>
                <a:schemeClr val="accent1"/>
              </a:buClr>
            </a:pPr>
            <a:r>
              <a:rPr lang="en-US">
                <a:latin typeface="Century Gothic (Body)"/>
                <a:cs typeface="Times New Roman" panose="02020603050405020304" pitchFamily="18" charset="0"/>
              </a:rPr>
              <a:t>FTP (Foil twisted pair)</a:t>
            </a:r>
          </a:p>
          <a:p>
            <a:pPr marL="342900" lvl="1">
              <a:buClr>
                <a:schemeClr val="accent1"/>
              </a:buClr>
            </a:pPr>
            <a:r>
              <a:rPr lang="en-US">
                <a:latin typeface="Century Gothic (Body)"/>
                <a:cs typeface="Times New Roman" panose="02020603050405020304" pitchFamily="18" charset="0"/>
              </a:rPr>
              <a:t>STP (Shielded twisted pair</a:t>
            </a:r>
            <a:r>
              <a:rPr lang="en-US" smtClean="0">
                <a:latin typeface="Century Gothic (Body)"/>
                <a:cs typeface="Times New Roman" panose="02020603050405020304" pitchFamily="18" charset="0"/>
              </a:rPr>
              <a:t>)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Kab</a:t>
            </a:r>
            <a:r>
              <a:rPr lang="sr-Latn-ME"/>
              <a:t>a</a:t>
            </a:r>
            <a:r>
              <a:rPr lang="en-US"/>
              <a:t>l sa upredenim </a:t>
            </a:r>
            <a:r>
              <a:rPr lang="en-US" smtClean="0"/>
              <a:t>paricama</a:t>
            </a:r>
            <a:endParaRPr lang="en-US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2315" y="1338718"/>
            <a:ext cx="2345858" cy="1904999"/>
          </a:xfrm>
          <a:prstGeom prst="rect">
            <a:avLst/>
          </a:prstGeom>
        </p:spPr>
      </p:pic>
      <p:pic>
        <p:nvPicPr>
          <p:cNvPr id="5" name="Picture 5" descr="C:\Users\Marko\Desktop\STP-ce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2315" y="3317310"/>
            <a:ext cx="2323937" cy="138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Marko\Desktop\220px-FTP_cabl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9299" y="4876800"/>
            <a:ext cx="1878874" cy="181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1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Prenosni medijum je optičko vlakno, a informacija se prenosi putem sv</a:t>
            </a:r>
            <a:r>
              <a:rPr lang="sr-Latn-ME"/>
              <a:t>j</a:t>
            </a:r>
            <a:r>
              <a:rPr lang="en-US"/>
              <a:t>etlosti. </a:t>
            </a:r>
          </a:p>
          <a:p>
            <a:r>
              <a:rPr lang="en-US"/>
              <a:t>Optički kablovi su napravljeni od staklenih vlakana. Signali se prenose u obliku sv</a:t>
            </a:r>
            <a:r>
              <a:rPr lang="sr-Latn-ME"/>
              <a:t>j</a:t>
            </a:r>
            <a:r>
              <a:rPr lang="en-US"/>
              <a:t>etlosnih impulsa. Optički kabl ima izuzetno veliki kapacitet, imun je na spoljašnje elektromagnetne uticaje </a:t>
            </a:r>
            <a:r>
              <a:rPr lang="sr-Latn-ME"/>
              <a:t>i</a:t>
            </a:r>
            <a:r>
              <a:rPr lang="en-US"/>
              <a:t> nema preslušavanja, pa se koristi za prenos podataka u brzim mrežama </a:t>
            </a:r>
            <a:r>
              <a:rPr lang="sr-Latn-ME"/>
              <a:t>i</a:t>
            </a:r>
            <a:r>
              <a:rPr lang="en-US"/>
              <a:t> u telefonskim sistemima.</a:t>
            </a:r>
          </a:p>
          <a:p>
            <a:r>
              <a:rPr lang="sr-Latn-ME"/>
              <a:t>M</a:t>
            </a:r>
            <a:r>
              <a:rPr lang="en-US"/>
              <a:t>alo slabljenje signala, </a:t>
            </a:r>
            <a:r>
              <a:rPr lang="sr-Latn-CS"/>
              <a:t>š</a:t>
            </a:r>
            <a:r>
              <a:rPr lang="en-US"/>
              <a:t>to dozvoljava domete </a:t>
            </a:r>
            <a:r>
              <a:rPr lang="sr-Latn-ME"/>
              <a:t>i</a:t>
            </a:r>
            <a:r>
              <a:rPr lang="en-US"/>
              <a:t> do 200km bez poj</a:t>
            </a:r>
            <a:r>
              <a:rPr lang="sr-Latn-ME"/>
              <a:t>a</a:t>
            </a:r>
            <a:r>
              <a:rPr lang="sr-Latn-CS"/>
              <a:t>č</a:t>
            </a:r>
            <a:r>
              <a:rPr lang="en-US"/>
              <a:t>anja</a:t>
            </a:r>
            <a:r>
              <a:rPr lang="sr-Latn-ME"/>
              <a:t>.</a:t>
            </a:r>
            <a:endParaRPr lang="en-US"/>
          </a:p>
          <a:p>
            <a:r>
              <a:rPr lang="sr-Latn-ME"/>
              <a:t>M</a:t>
            </a:r>
            <a:r>
              <a:rPr lang="en-US"/>
              <a:t>ala te</a:t>
            </a:r>
            <a:r>
              <a:rPr lang="sr-Latn-CS"/>
              <a:t>ž</a:t>
            </a:r>
            <a:r>
              <a:rPr lang="en-US"/>
              <a:t>ina po du</a:t>
            </a:r>
            <a:r>
              <a:rPr lang="sr-Latn-CS"/>
              <a:t>ž</a:t>
            </a:r>
            <a:r>
              <a:rPr lang="en-US"/>
              <a:t>nom metr</a:t>
            </a:r>
            <a:r>
              <a:rPr lang="sr-Latn-ME"/>
              <a:t>u.</a:t>
            </a:r>
          </a:p>
          <a:p>
            <a:r>
              <a:rPr lang="sr-Latn-ME"/>
              <a:t>N</a:t>
            </a:r>
            <a:r>
              <a:rPr lang="en-US"/>
              <a:t>eos</a:t>
            </a:r>
            <a:r>
              <a:rPr lang="sr-Latn-ME"/>
              <a:t>j</a:t>
            </a:r>
            <a:r>
              <a:rPr lang="en-US"/>
              <a:t>etljivost na elektri</a:t>
            </a:r>
            <a:r>
              <a:rPr lang="sr-Latn-CS"/>
              <a:t>č</a:t>
            </a:r>
            <a:r>
              <a:rPr lang="en-US"/>
              <a:t>ne sm</a:t>
            </a:r>
            <a:r>
              <a:rPr lang="sr-Latn-CS"/>
              <a:t>e</a:t>
            </a:r>
            <a:r>
              <a:rPr lang="en-US"/>
              <a:t>tnje, vodu, te</a:t>
            </a:r>
            <a:r>
              <a:rPr lang="sr-Latn-CS"/>
              <a:t>m</a:t>
            </a:r>
            <a:r>
              <a:rPr lang="en-US"/>
              <a:t>peraturu..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</a:t>
            </a:r>
            <a:r>
              <a:rPr lang="sr-Latn-ME" smtClean="0"/>
              <a:t>čki kablovi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75564"/>
            <a:ext cx="8305800" cy="470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221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Bežični medijumi prenose informacije kao elektromagnetne signale kroz prostor. </a:t>
            </a:r>
            <a:endParaRPr lang="sr-Latn-ME"/>
          </a:p>
          <a:p>
            <a:pPr marL="0" indent="0">
              <a:buNone/>
            </a:pPr>
            <a:r>
              <a:rPr lang="en-US"/>
              <a:t>• Mnoge kompanije koriste bežične tehnologije kao što su mobilni i drugi bežični uređaji kako bi unapr</a:t>
            </a:r>
            <a:r>
              <a:rPr lang="sr-Latn-ME"/>
              <a:t>ij</a:t>
            </a:r>
            <a:r>
              <a:rPr lang="en-US"/>
              <a:t>edili svoje poslovanje.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smtClean="0"/>
              <a:t>Bežični medijumi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43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služi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jedinstveno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identifikovanje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mreži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Svaka IP adresa se sastoji iz dva d</a:t>
            </a:r>
            <a:r>
              <a:rPr lang="sr-Latn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ela: </a:t>
            </a:r>
          </a:p>
          <a:p>
            <a:pPr marL="109728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Adrese mreže (network address) – identifikuje mrežu u koju je računar povezan 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Adrese računara (host addres) – identifikuje računar unutar mreže </a:t>
            </a:r>
          </a:p>
          <a:p>
            <a:pPr marL="109728" indent="0">
              <a:buNone/>
            </a:pP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Postoje tri vrste IP adresa: </a:t>
            </a:r>
          </a:p>
          <a:p>
            <a:pPr marL="109728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Unicast –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prenos podataka ka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noj stanici</a:t>
            </a:r>
          </a:p>
          <a:p>
            <a:pPr marL="109728" indent="0">
              <a:buNone/>
            </a:pP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Broadcast –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prenos podataka ka svim stanicama</a:t>
            </a:r>
          </a:p>
          <a:p>
            <a:pPr marL="109728" indent="0">
              <a:buNone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Multicast –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prenos podataka ka grupi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stanica u mreži</a:t>
            </a:r>
          </a:p>
          <a:p>
            <a:pPr marL="109728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IP adresiranje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503636" cy="107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8535" y="4800600"/>
            <a:ext cx="1540327" cy="102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59500"/>
            <a:ext cx="1296546" cy="85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05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Mikrotalasni sistem prenosa podataka kroz atmosferu od jedne do druge mikrotalasne stanice.</a:t>
            </a:r>
          </a:p>
          <a:p>
            <a:r>
              <a:rPr lang="en-US"/>
              <a:t>Komunikacioni satelit je elektronski uređaj na solarni pogon koji prima signale sa stanice na </a:t>
            </a:r>
            <a:r>
              <a:rPr lang="sr-Latn-ME"/>
              <a:t>Z</a:t>
            </a:r>
            <a:r>
              <a:rPr lang="en-US"/>
              <a:t>emlji. Satelit dalje pojačava signale i reemituje ih na drugu lokaciju na </a:t>
            </a:r>
            <a:r>
              <a:rPr lang="sr-Latn-ME"/>
              <a:t>Z</a:t>
            </a:r>
            <a:r>
              <a:rPr lang="en-US"/>
              <a:t>emlji.</a:t>
            </a:r>
            <a:endParaRPr lang="sr-Latn-ME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34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Infrared tehnologija omogućava prenos podataka u obliku sv</a:t>
            </a:r>
            <a:r>
              <a:rPr lang="sr-Latn-ME"/>
              <a:t>j</a:t>
            </a:r>
            <a:r>
              <a:rPr lang="en-US"/>
              <a:t>etlosnih talasa koja se prenosi posebnim portom (senzorom) između računara, štampača, telefona i drugih uređaja.</a:t>
            </a:r>
            <a:r>
              <a:rPr lang="sr-Latn-ME"/>
              <a:t> </a:t>
            </a:r>
          </a:p>
          <a:p>
            <a:r>
              <a:rPr lang="sr-Latn-ME"/>
              <a:t>Bluetooth</a:t>
            </a:r>
            <a:r>
              <a:rPr lang="en-US"/>
              <a:t> tehnologija je ugrađena u većini uređaja kao što su PDA, mobilni telefoni, notebook računari i dr. Nudi komunikaciju kratkog dometa sa drugim Bluetooth uređajima pri čemu se formiraju male privremene mreže.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03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2209800"/>
          </a:xfrm>
        </p:spPr>
        <p:txBody>
          <a:bodyPr/>
          <a:lstStyle/>
          <a:p>
            <a:r>
              <a:rPr lang="en-US"/>
              <a:t>Wi-Fi je bežična lokalna mrežna tehnologija. </a:t>
            </a:r>
            <a:endParaRPr lang="sr-Latn-ME"/>
          </a:p>
          <a:p>
            <a:r>
              <a:rPr lang="en-US"/>
              <a:t>Wi-Fi omogućava uređajima da se umrežavaju i koriste Internet preko bežične pristupne tačke.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7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GB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stalnosti</a:t>
            </a:r>
            <a:r>
              <a:rPr lang="en-GB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veze</a:t>
            </a:r>
            <a:r>
              <a:rPr lang="en-GB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sr-Latn-R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ovremena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veza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najčeš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postoje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telefonska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linija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veza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podrazum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stalnu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kone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ciju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GB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GB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tehnologiji</a:t>
            </a:r>
            <a:r>
              <a:rPr lang="en-GB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sr-Latn-R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-analogna </a:t>
            </a:r>
            <a:r>
              <a:rPr 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veza                      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-digitalna </a:t>
            </a:r>
            <a:r>
              <a:rPr 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veza                       </a:t>
            </a:r>
            <a:r>
              <a:rPr lang="sr-Latn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-ADSL veza</a:t>
            </a:r>
          </a:p>
          <a:p>
            <a:pPr marL="109728" indent="0">
              <a:buNone/>
            </a:pPr>
            <a:r>
              <a:rPr lang="sr-Latn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kablovski modemi</a:t>
            </a:r>
          </a:p>
          <a:p>
            <a:pPr marL="109728" indent="0">
              <a:buNone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-radio veza</a:t>
            </a:r>
          </a:p>
          <a:p>
            <a:pPr marL="109728" indent="0">
              <a:buNone/>
            </a:pPr>
            <a:r>
              <a:rPr 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Vrste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pristupa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58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smtClean="0"/>
              <a:t>ADSL je asimetrična preplatnička linija.</a:t>
            </a:r>
          </a:p>
          <a:p>
            <a:r>
              <a:rPr lang="sr-Latn-ME" smtClean="0"/>
              <a:t>Aktuelan je standard ADSL2+ koji u idealnim slučajevima obezbjedjuje upstream 3,3 Mb</a:t>
            </a:r>
            <a:r>
              <a:rPr lang="en-US" smtClean="0"/>
              <a:t>/s</a:t>
            </a:r>
            <a:r>
              <a:rPr lang="sr-Latn-ME" smtClean="0"/>
              <a:t> i downstream od 24Mb</a:t>
            </a:r>
            <a:r>
              <a:rPr lang="en-US" smtClean="0"/>
              <a:t>/s. Granice su:</a:t>
            </a:r>
          </a:p>
          <a:p>
            <a:pPr marL="114300" indent="0">
              <a:buNone/>
            </a:pPr>
            <a:r>
              <a:rPr lang="en-US" smtClean="0"/>
              <a:t>Za telefon: 0-4kHz</a:t>
            </a:r>
          </a:p>
          <a:p>
            <a:pPr marL="114300" indent="0">
              <a:buNone/>
            </a:pPr>
            <a:r>
              <a:rPr lang="en-US" smtClean="0"/>
              <a:t>Za upstream: (25-276)KHz</a:t>
            </a:r>
          </a:p>
          <a:p>
            <a:pPr marL="114300" indent="0">
              <a:buNone/>
            </a:pPr>
            <a:r>
              <a:rPr lang="en-US" smtClean="0"/>
              <a:t>Za downstream: 276kHz – 2,MHz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smtClean="0"/>
              <a:t>ADSL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90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Latn-ME" smtClean="0"/>
              <a:t> </a:t>
            </a:r>
            <a:r>
              <a:rPr lang="en-US" smtClean="0">
                <a:solidFill>
                  <a:srgbClr val="FF0000"/>
                </a:solidFill>
              </a:rPr>
              <a:t>Zemaljski mikrosistemi</a:t>
            </a:r>
            <a:endParaRPr lang="sr-Latn-ME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sr-Latn-ME" smtClean="0"/>
              <a:t>Signal se prostire izmedju </a:t>
            </a:r>
            <a:r>
              <a:rPr lang="en-US" smtClean="0"/>
              <a:t>paraboli</a:t>
            </a:r>
            <a:r>
              <a:rPr lang="sr-Latn-ME" smtClean="0"/>
              <a:t>čnih  antena koje rade sa frekvencijama većih od 3GHz.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smtClean="0"/>
              <a:t> </a:t>
            </a:r>
            <a:r>
              <a:rPr lang="en-US" smtClean="0">
                <a:solidFill>
                  <a:srgbClr val="FF0000"/>
                </a:solidFill>
              </a:rPr>
              <a:t>Wireless LAN tehnologije</a:t>
            </a:r>
            <a:endParaRPr lang="sr-Latn-ME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sr-Latn-ME" smtClean="0"/>
              <a:t>Namijenjene su za pokrivanje manjeg prostora od nekoliko desetina metara. Brzine su</a:t>
            </a:r>
            <a:r>
              <a:rPr lang="en-US" smtClean="0"/>
              <a:t>: 11Mb/s, 54Mb/s I 600Mb/s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mtClean="0"/>
              <a:t> </a:t>
            </a:r>
            <a:r>
              <a:rPr lang="en-US" smtClean="0">
                <a:solidFill>
                  <a:srgbClr val="FF0000"/>
                </a:solidFill>
              </a:rPr>
              <a:t>Wireless PAN tehnologije</a:t>
            </a:r>
          </a:p>
          <a:p>
            <a:pPr marL="114300" indent="0">
              <a:buNone/>
            </a:pPr>
            <a:r>
              <a:rPr lang="en-US" smtClean="0"/>
              <a:t>Primjer je bluetooth.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mtClean="0"/>
              <a:t> </a:t>
            </a:r>
            <a:r>
              <a:rPr lang="en-US" smtClean="0">
                <a:solidFill>
                  <a:srgbClr val="FF0000"/>
                </a:solidFill>
              </a:rPr>
              <a:t>Wireless WAN</a:t>
            </a:r>
          </a:p>
          <a:p>
            <a:pPr marL="114300" indent="0">
              <a:buNone/>
            </a:pPr>
            <a:r>
              <a:rPr lang="en-US" smtClean="0">
                <a:solidFill>
                  <a:srgbClr val="FF0000"/>
                </a:solidFill>
              </a:rPr>
              <a:t>Nude kapacitet od nekoliko Mb/s do nekoliko stotina Mb/s.</a:t>
            </a:r>
            <a:endParaRPr lang="en-US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mtClean="0"/>
              <a:t> Satelitske komunikacije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Radio veze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12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Arhitekturu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Interneta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možemo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grubo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eliti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nivoa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korisnički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obuhvata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mreže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krajnjih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povezane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jednim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provajdera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pristupni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obuhvata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mreže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provajdera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preko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korisnici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pristupaju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jezgra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čine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medjusobno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povezane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mreže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velikih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provajdera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predstavlja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vrstu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jezgra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interkontinentalne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veze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mreže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velikih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provajdera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sučeljavaju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usobne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razm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mrežnog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saobra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nazivaju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čvorišta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9728" indent="0">
              <a:buNone/>
            </a:pP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Provajder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(ISP)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firma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specijalizovana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pružanje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Povezan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stalnom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vezom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velike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propusne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Internet-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provajderi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njihove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mreže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53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6265" cy="439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4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M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FTP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(File Transfer protocol) omogućava: 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prenos velikih fajlova na Internetu pr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pojave WWW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prenos podataka (binarni fajlovi) sa računara na računar 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pristup HD, rukovanje direktorijumima na Internetu, kopiranje itd. 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pristup FTP serverima sa FTP softverom (FTP klijenti) 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koristi se i za tzv. "upload“, sve ređe za prenos fajlova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(World Wide Web) je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klijent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-server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najpopularniji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zaht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isporučuje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stranice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protokol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odnosno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program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rukuje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stranicama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distribuirani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čitanje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pretraživanje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prenos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fajlova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540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 klijentski programi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(browsers-brauzeri):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Interent Explorer, Mozila, Opera... u PC korisnika 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prosleđuju zahteve  i prihvataju odgovor servera, 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interpretiraju HTML kôd i prikazuju Web stranu na r. klijenta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9728" indent="0">
              <a:buNone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 serveri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(web ili HTTP serveri): 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čuvaju WWW stranice i na zahtev brauzera ih prosleđuju. 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(Hipertext Transfer Protokol) protokol omogućava: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komunikaciju brauzera i web servera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odziv web servera – poslata HTTP web strana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međusobno povezuje neograničeni broj dokumenata teksta...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koristi TCP/IP protokol za prenos HTML strana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84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Ruter ili mrežni usm</a:t>
            </a:r>
            <a:r>
              <a:rPr 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erivač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(Router) je računarski uređaj koji služi za međusobno povezivanje računarskih mreža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Rutiranje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usmeravanje paketa ka IP mreži na kojoj se nalazi odredišni računar.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RUTER, RUTIRANJE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81400"/>
            <a:ext cx="3607867" cy="23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083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je mreža koja u sebi sadrži mnogo lokalnih računarskih mreža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9728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Svaka od ovih mreža se sastoji od različitih računara, koji mogu biti međusobno povezani na različite načine (telefonske linije, razni kablovi, bežičnim putem)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bi se omogudilo da ovi računari uspešno komuniciraju i razmenjuju podatke, potrebno je: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da se uvedu pravila koje nazivamo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PROTOKOLI  </a:t>
            </a:r>
            <a:endParaRPr 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da za svaki računar u mrežu imamo jedinstvene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ADRESU</a:t>
            </a:r>
            <a:r>
              <a:rPr 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Funkcionisanje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osnovni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protokoli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89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GB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Protokoli</a:t>
            </a:r>
            <a:r>
              <a:rPr lang="en-GB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adrese</a:t>
            </a:r>
            <a:r>
              <a:rPr lang="en-GB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GB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osnova</a:t>
            </a:r>
            <a:r>
              <a:rPr lang="en-GB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organizacije</a:t>
            </a:r>
            <a:r>
              <a:rPr lang="en-GB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Interneta</a:t>
            </a:r>
            <a:r>
              <a:rPr lang="en-GB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n-GB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Zahvaljujudi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ovakvoj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organizaciji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računar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razmenjivati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poruke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ostalim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računarima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mreži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9728" indent="0">
              <a:buNone/>
            </a:pP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Protokoli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pravila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primenjuju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komunikaciju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mreži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9728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TCP/IP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protokoli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obezbedjuju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funkcionisanje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Interneta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TCP/IP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protokoli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služe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komutaciju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paketa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M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Komutacija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paketa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prenosa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podaci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prilikom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prenosa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razbijaju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"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paket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e„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paketa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sadrži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adresu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šalje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Paketi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putovati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različitim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putevima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zahvaljuju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adresi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paketu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stižu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željeno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odredište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paketi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pristignu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željeni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računar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ponovo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spajaju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c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elinu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78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2628" indent="-342900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TCP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protokol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enjen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ispravnosti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redosleda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paketa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informacija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razmenjuju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indent="-342900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uje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količinu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razm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eniti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vremenu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zadužen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uspostavljanje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raskidanje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veze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izmedju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TCP(Transmission Control Protocol) -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transportni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protokol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52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441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protokol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vrši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usm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eravanje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paketa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informacija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mreži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IP ne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računa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ispravnosti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paketa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redosledu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pristizanja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paketa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 dva protokola se međusobno nadovezuju, odnosno jedan drugom prosle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uju podatke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(Internet Protocol)-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mrežni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protokol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4214936" cy="307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77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Prenos podataka preko računarskih mreža ima određene karakteristike koje se mogu svrstati u: </a:t>
            </a:r>
            <a:endParaRPr lang="sr-Latn-ME"/>
          </a:p>
          <a:p>
            <a:pPr marL="0" indent="0">
              <a:buNone/>
            </a:pPr>
            <a:r>
              <a:rPr lang="en-US"/>
              <a:t>• Propusni opseg (bandwidth) </a:t>
            </a:r>
            <a:r>
              <a:rPr lang="sr-Latn-ME"/>
              <a:t>– (ostvarenje što veće brzine)</a:t>
            </a:r>
          </a:p>
          <a:p>
            <a:pPr marL="0" indent="0">
              <a:buNone/>
            </a:pPr>
            <a:r>
              <a:rPr lang="en-US"/>
              <a:t>• Tip signala – analogni ili digitalni </a:t>
            </a:r>
            <a:r>
              <a:rPr lang="sr-Latn-ME"/>
              <a:t>– (ostvarenje što boljeg kvaliteta)</a:t>
            </a:r>
          </a:p>
          <a:p>
            <a:pPr marL="0" indent="0">
              <a:buNone/>
            </a:pPr>
            <a:r>
              <a:rPr lang="en-US"/>
              <a:t>• Redosled emisije bita – paralelni ili serijski</a:t>
            </a:r>
            <a:r>
              <a:rPr lang="sr-Latn-ME"/>
              <a:t> – (ostvarenje što manje smetnji – šuma) 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Vrste medijuma za prenos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64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</TotalTime>
  <Words>1643</Words>
  <Application>Microsoft Office PowerPoint</Application>
  <PresentationFormat>On-screen Show (4:3)</PresentationFormat>
  <Paragraphs>144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Mediji za komunikaciju Internet </vt:lpstr>
      <vt:lpstr>IP adresiranje</vt:lpstr>
      <vt:lpstr>RUTER, RUTIRANJE</vt:lpstr>
      <vt:lpstr>Funkcionisanje Interneta i osnovni Internet protokoli </vt:lpstr>
      <vt:lpstr>Slide 5</vt:lpstr>
      <vt:lpstr>TCP(Transmission Control Protocol) - transportni protokol </vt:lpstr>
      <vt:lpstr>Slide 7</vt:lpstr>
      <vt:lpstr>IP (Internet Protocol)- mrežni protokol </vt:lpstr>
      <vt:lpstr>Vrste medijuma za prenos </vt:lpstr>
      <vt:lpstr>Slide 10</vt:lpstr>
      <vt:lpstr>Slide 11</vt:lpstr>
      <vt:lpstr>Slide 12</vt:lpstr>
      <vt:lpstr>Slide 13</vt:lpstr>
      <vt:lpstr>Slide 14</vt:lpstr>
      <vt:lpstr>Koaksijalni kabl</vt:lpstr>
      <vt:lpstr>Slide 16</vt:lpstr>
      <vt:lpstr>Kabal sa upredenim paricama</vt:lpstr>
      <vt:lpstr>Optički kablovi</vt:lpstr>
      <vt:lpstr>Bežični medijumi</vt:lpstr>
      <vt:lpstr>Slide 20</vt:lpstr>
      <vt:lpstr>Slide 21</vt:lpstr>
      <vt:lpstr>Slide 22</vt:lpstr>
      <vt:lpstr>Vrste pristupa Internetu </vt:lpstr>
      <vt:lpstr>ADSL</vt:lpstr>
      <vt:lpstr>Radio veze</vt:lpstr>
      <vt:lpstr>Internet-provajderi i njihove mreže </vt:lpstr>
      <vt:lpstr>Slide 27</vt:lpstr>
      <vt:lpstr>Usluge Interneta </vt:lpstr>
      <vt:lpstr>Usluge Interneta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</dc:title>
  <dc:creator>Nastavnik</dc:creator>
  <cp:lastModifiedBy>Dragica</cp:lastModifiedBy>
  <cp:revision>13</cp:revision>
  <dcterms:created xsi:type="dcterms:W3CDTF">2006-08-16T00:00:00Z</dcterms:created>
  <dcterms:modified xsi:type="dcterms:W3CDTF">2020-09-13T04:54:06Z</dcterms:modified>
</cp:coreProperties>
</file>