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3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9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0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1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2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3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4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85006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7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8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0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5015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6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5017" name="Rectangle 25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85018" name="Rectangle 26"/>
          <p:cNvSpPr>
            <a:spLocks noGrp="1" noChangeArrowheads="1"/>
          </p:cNvSpPr>
          <p:nvPr>
            <p:ph type="ftr" sz="quarter" idx="3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5019" name="Rectangle 2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502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502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0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62C1E-F181-4817-82BC-E7A515A3744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8397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9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99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399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9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5862C1E-F181-4817-82BC-E7A515A37441}" type="datetimeFigureOut">
              <a:rPr lang="en-US" smtClean="0"/>
              <a:pPr/>
              <a:t>2/10/2021</a:t>
            </a:fld>
            <a:endParaRPr lang="en-US"/>
          </a:p>
        </p:txBody>
      </p:sp>
      <p:sp>
        <p:nvSpPr>
          <p:cNvPr id="8399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399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5FC8F2-8075-4A39-BE69-6EFA41515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52400"/>
            <a:ext cx="6324600" cy="6324600"/>
          </a:xfrm>
          <a:prstGeom prst="rect">
            <a:avLst/>
          </a:prstGeom>
          <a:noFill/>
          <a:ln w="9525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5105400" y="457200"/>
            <a:ext cx="3810000" cy="1295400"/>
          </a:xfrm>
        </p:spPr>
        <p:txBody>
          <a:bodyPr/>
          <a:lstStyle/>
          <a:p>
            <a:r>
              <a:rPr lang="sr-Latn-CS" sz="3600" b="1" i="1" dirty="0" smtClean="0">
                <a:solidFill>
                  <a:schemeClr val="bg1">
                    <a:lumMod val="90000"/>
                  </a:schemeClr>
                </a:solidFill>
              </a:rPr>
              <a:t>,,Antigona’’</a:t>
            </a:r>
          </a:p>
          <a:p>
            <a:r>
              <a:rPr lang="sr-Latn-CS" b="1" i="1" dirty="0" smtClean="0">
                <a:solidFill>
                  <a:schemeClr val="bg1">
                    <a:lumMod val="90000"/>
                  </a:schemeClr>
                </a:solidFill>
              </a:rPr>
              <a:t>Sofokle</a:t>
            </a:r>
            <a:endParaRPr lang="en-US" b="1" i="1" dirty="0">
              <a:solidFill>
                <a:schemeClr val="bg1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33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Antigona:Kreont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Antigona se svjesno žrtvuje za izvorne principe i vjekovni moral i suprotstavlja se kraljevoj naredbi</a:t>
            </a:r>
          </a:p>
          <a:p>
            <a:endParaRPr lang="sr-Latn-CS" dirty="0"/>
          </a:p>
          <a:p>
            <a:r>
              <a:rPr lang="sr-Latn-CS" dirty="0"/>
              <a:t>Antigona: </a:t>
            </a:r>
            <a:r>
              <a:rPr lang="sr-Latn-CS" i="1" dirty="0"/>
              <a:t>Sramota nije činiti poštu bratu svome</a:t>
            </a:r>
          </a:p>
          <a:p>
            <a:endParaRPr lang="sr-Latn-CS" dirty="0"/>
          </a:p>
          <a:p>
            <a:pPr marL="0" indent="0">
              <a:buNone/>
            </a:pPr>
            <a:r>
              <a:rPr lang="sr-Latn-CS" dirty="0"/>
              <a:t>                       </a:t>
            </a:r>
            <a:r>
              <a:rPr lang="sr-Latn-CS" i="1" dirty="0"/>
              <a:t>Ne smatrah tako jakom tvoju naredbu</a:t>
            </a:r>
          </a:p>
          <a:p>
            <a:pPr marL="0" indent="0">
              <a:buNone/>
            </a:pPr>
            <a:r>
              <a:rPr lang="sr-Latn-CS" i="1" dirty="0"/>
              <a:t>                       Da božje, </a:t>
            </a:r>
            <a:r>
              <a:rPr lang="sr-Latn-CS" i="1" dirty="0" smtClean="0"/>
              <a:t>n</a:t>
            </a:r>
            <a:r>
              <a:rPr lang="en-US" i="1" dirty="0" smtClean="0"/>
              <a:t>e</a:t>
            </a:r>
            <a:r>
              <a:rPr lang="sr-Latn-CS" i="1" dirty="0" smtClean="0"/>
              <a:t>pisane</a:t>
            </a:r>
            <a:r>
              <a:rPr lang="sr-Latn-CS" i="1" dirty="0"/>
              <a:t>, stalne zakone</a:t>
            </a:r>
          </a:p>
          <a:p>
            <a:pPr marL="0" indent="0">
              <a:buNone/>
            </a:pPr>
            <a:r>
              <a:rPr lang="sr-Latn-CS" i="1" dirty="0" smtClean="0"/>
              <a:t>                       Preteći </a:t>
            </a:r>
            <a:r>
              <a:rPr lang="sr-Latn-CS" i="1" dirty="0"/>
              <a:t>može; ti si ipak smrtni stvor.</a:t>
            </a:r>
          </a:p>
          <a:p>
            <a:pPr marL="0" indent="0">
              <a:buNone/>
            </a:pPr>
            <a:r>
              <a:rPr lang="sr-Latn-CS" i="1" dirty="0" smtClean="0"/>
              <a:t>                       Od </a:t>
            </a:r>
            <a:r>
              <a:rPr lang="sr-Latn-CS" i="1" dirty="0"/>
              <a:t>danas nisu oni, ni od jučene</a:t>
            </a:r>
            <a:r>
              <a:rPr lang="sr-Latn-CS" i="1" dirty="0" smtClean="0"/>
              <a:t>,</a:t>
            </a:r>
          </a:p>
          <a:p>
            <a:pPr marL="0" indent="0">
              <a:buNone/>
            </a:pPr>
            <a:r>
              <a:rPr lang="sr-Latn-CS" i="1" dirty="0" smtClean="0"/>
              <a:t>                       No </a:t>
            </a:r>
            <a:r>
              <a:rPr lang="sr-Latn-CS" i="1" dirty="0"/>
              <a:t>večno važe, niko ne zna otkad su. </a:t>
            </a:r>
          </a:p>
          <a:p>
            <a:endParaRPr lang="sr-Latn-CS" dirty="0" smtClean="0"/>
          </a:p>
        </p:txBody>
      </p:sp>
    </p:spTree>
    <p:extLst>
      <p:ext uri="{BB962C8B-B14F-4D97-AF65-F5344CB8AC3E}">
        <p14:creationId xmlns="" xmlns:p14="http://schemas.microsoft.com/office/powerpoint/2010/main" val="15857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Antigona:Kreont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Kreont: </a:t>
            </a:r>
            <a:r>
              <a:rPr lang="sr-Latn-CS" sz="2200" i="1" dirty="0" smtClean="0"/>
              <a:t>Od neposluha nema većeg ti zla</a:t>
            </a:r>
          </a:p>
          <a:p>
            <a:pPr marL="0" indent="0">
              <a:buNone/>
            </a:pPr>
            <a:r>
              <a:rPr lang="sr-Latn-CS" sz="2200" i="1" dirty="0" smtClean="0"/>
              <a:t>                    On gradove razvaljuje i domove</a:t>
            </a:r>
          </a:p>
          <a:p>
            <a:pPr marL="0" indent="0">
              <a:buNone/>
            </a:pPr>
            <a:r>
              <a:rPr lang="sr-Latn-CS" sz="2200" i="1" dirty="0" smtClean="0"/>
              <a:t>                    Raskopava (...). A gde je red,</a:t>
            </a:r>
          </a:p>
          <a:p>
            <a:pPr marL="0" indent="0">
              <a:buNone/>
            </a:pPr>
            <a:r>
              <a:rPr lang="sr-Latn-CS" sz="2200" i="1" dirty="0" smtClean="0"/>
              <a:t>                    Poslušnost samo glavu mnogo spasava.</a:t>
            </a:r>
          </a:p>
          <a:p>
            <a:pPr marL="0" indent="0">
              <a:buNone/>
            </a:pPr>
            <a:r>
              <a:rPr lang="sr-Latn-CS" sz="2200" i="1" dirty="0" smtClean="0"/>
              <a:t>                   Pa stoga treba da se brane naredbe,</a:t>
            </a:r>
          </a:p>
          <a:p>
            <a:pPr marL="0" indent="0">
              <a:buNone/>
            </a:pPr>
            <a:r>
              <a:rPr lang="sr-Latn-CS" sz="2200" i="1" dirty="0" smtClean="0"/>
              <a:t>                   A ženi nikako podleći ne treba!</a:t>
            </a:r>
          </a:p>
          <a:p>
            <a:r>
              <a:rPr lang="sr-Latn-CS" dirty="0" smtClean="0"/>
              <a:t>Antigona je u nerješivoj situaciji: ako prihvati naslijeđene zakone dolazi u sukob sa vladarom; ako prihvati naredbu vladara dolazi u sukob sa tradicijom i samom sobom </a:t>
            </a:r>
          </a:p>
        </p:txBody>
      </p:sp>
    </p:spTree>
    <p:extLst>
      <p:ext uri="{BB962C8B-B14F-4D97-AF65-F5344CB8AC3E}">
        <p14:creationId xmlns="" xmlns:p14="http://schemas.microsoft.com/office/powerpoint/2010/main" val="14067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Tragički junak i tragička krivica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Tragička krivica:</a:t>
            </a:r>
          </a:p>
          <a:p>
            <a:pPr marL="0" indent="0">
              <a:buNone/>
            </a:pPr>
            <a:r>
              <a:rPr lang="sr-Latn-CS" dirty="0" smtClean="0"/>
              <a:t>Junak je od početka svjestan svoje krivice i sluti do čega ona dovodi, a kada načini iskorak i izrazi nesaglasnost i prkos dolazi do tragedije</a:t>
            </a:r>
          </a:p>
          <a:p>
            <a:pPr marL="0" indent="0">
              <a:buNone/>
            </a:pPr>
            <a:endParaRPr lang="sr-Latn-CS" dirty="0"/>
          </a:p>
          <a:p>
            <a:r>
              <a:rPr lang="sr-Latn-CS" dirty="0" smtClean="0"/>
              <a:t>Tragički junak:</a:t>
            </a:r>
          </a:p>
          <a:p>
            <a:pPr marL="0" indent="0">
              <a:buNone/>
            </a:pPr>
            <a:r>
              <a:rPr lang="sr-Latn-CS" dirty="0" smtClean="0"/>
              <a:t>Pojedinac u sukobu sa ustaljenim normama i nametnutim poretkom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386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Svevremenost književnog djela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Antigonu svevremenskim djelom čini postavjen problem i pitanje: </a:t>
            </a:r>
          </a:p>
          <a:p>
            <a:endParaRPr lang="sr-Latn-CS" dirty="0"/>
          </a:p>
          <a:p>
            <a:pPr marL="0" indent="0" algn="ctr">
              <a:buNone/>
            </a:pPr>
            <a:r>
              <a:rPr lang="sr-Latn-CS" b="1" i="1" dirty="0" smtClean="0"/>
              <a:t>Kako da pojedinac sačuva sebe i svoju slobodu, pravo na lični izbor u društvu, ako ga ograničavaju zakoni i tiranija moćnih?</a:t>
            </a:r>
            <a:endParaRPr lang="en-US" b="1" i="1" dirty="0"/>
          </a:p>
        </p:txBody>
      </p:sp>
    </p:spTree>
    <p:extLst>
      <p:ext uri="{BB962C8B-B14F-4D97-AF65-F5344CB8AC3E}">
        <p14:creationId xmlns="" xmlns:p14="http://schemas.microsoft.com/office/powerpoint/2010/main" val="414947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chemeClr val="bg1">
                    <a:lumMod val="90000"/>
                  </a:schemeClr>
                </a:solidFill>
              </a:rPr>
              <a:t>Domaći zadatak</a:t>
            </a:r>
            <a:endParaRPr lang="en-US" dirty="0">
              <a:solidFill>
                <a:schemeClr val="bg1">
                  <a:lumMod val="9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2590800"/>
            <a:ext cx="7442200" cy="3632200"/>
          </a:xfrm>
        </p:spPr>
        <p:txBody>
          <a:bodyPr/>
          <a:lstStyle/>
          <a:p>
            <a:pPr marL="0" indent="0" algn="ctr">
              <a:buNone/>
            </a:pPr>
            <a:r>
              <a:rPr lang="sr-Latn-CS" b="1" dirty="0" smtClean="0"/>
              <a:t>                </a:t>
            </a:r>
            <a:endParaRPr lang="sr-Latn-CS" b="1" dirty="0"/>
          </a:p>
          <a:p>
            <a:pPr marL="0" indent="0" algn="ctr">
              <a:buNone/>
            </a:pPr>
            <a:endParaRPr lang="sr-Latn-CS" b="1" dirty="0" smtClean="0"/>
          </a:p>
          <a:p>
            <a:pPr marL="0" indent="0" algn="ctr">
              <a:buNone/>
            </a:pPr>
            <a:r>
              <a:rPr lang="en-US" sz="2800" dirty="0" err="1" smtClean="0">
                <a:solidFill>
                  <a:srgbClr val="7030A0"/>
                </a:solidFill>
              </a:rPr>
              <a:t>Prva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grupa</a:t>
            </a:r>
            <a:r>
              <a:rPr lang="sr-Latn-CS" sz="2800" dirty="0" smtClean="0">
                <a:solidFill>
                  <a:srgbClr val="7030A0"/>
                </a:solidFill>
              </a:rPr>
              <a:t>: Pojedinac i vlast u Antigoni</a:t>
            </a:r>
          </a:p>
          <a:p>
            <a:pPr marL="0" indent="0" algn="ctr">
              <a:buNone/>
            </a:pPr>
            <a:r>
              <a:rPr lang="sr-Latn-CS" sz="2800" i="1" dirty="0" smtClean="0">
                <a:solidFill>
                  <a:srgbClr val="7030A0"/>
                </a:solidFill>
              </a:rPr>
              <a:t>Druga grupa: Kreontova tragika</a:t>
            </a:r>
          </a:p>
          <a:p>
            <a:pPr marL="0" indent="0" algn="ctr">
              <a:buNone/>
            </a:pPr>
            <a:endParaRPr lang="en-US" sz="2800" i="1" dirty="0"/>
          </a:p>
        </p:txBody>
      </p:sp>
      <p:pic>
        <p:nvPicPr>
          <p:cNvPr id="4" name="Picture 12" descr="ag00371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28600"/>
            <a:ext cx="243840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14"/>
          <p:cNvGraphicFramePr>
            <a:graphicFrameLocks noChangeAspect="1"/>
          </p:cNvGraphicFramePr>
          <p:nvPr/>
        </p:nvGraphicFramePr>
        <p:xfrm>
          <a:off x="0" y="304800"/>
          <a:ext cx="2057400" cy="1371600"/>
        </p:xfrm>
        <a:graphic>
          <a:graphicData uri="http://schemas.openxmlformats.org/presentationml/2006/ole">
            <p:oleObj spid="_x0000_s1026" name="MS Org Chart" r:id="rId4" imgW="7772400" imgH="3663720" progId="OrgPlusWOPX.4">
              <p:embed followColorScheme="full"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99455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5162" y="838200"/>
            <a:ext cx="68278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Sofokle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Živio u vrijeme Perikla, od 496-406. godine p.n.e.</a:t>
            </a:r>
          </a:p>
          <a:p>
            <a:r>
              <a:rPr lang="sr-Latn-CS" dirty="0" smtClean="0"/>
              <a:t>Bio je bolji tragičar od Euripida i Eshila, pobijedio 24 puta u nadmetanjima</a:t>
            </a:r>
          </a:p>
          <a:p>
            <a:r>
              <a:rPr lang="sr-Latn-CS" dirty="0" smtClean="0"/>
              <a:t>Napisao više od sto tragedija, izdvajaju se : </a:t>
            </a:r>
            <a:r>
              <a:rPr lang="sr-Latn-C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Ajant, Elektra, Car Edip, Antigona</a:t>
            </a:r>
          </a:p>
          <a:p>
            <a:r>
              <a:rPr lang="sr-Latn-CS" dirty="0" smtClean="0"/>
              <a:t>Uveo u dramu trećeg glumca</a:t>
            </a:r>
          </a:p>
          <a:p>
            <a:r>
              <a:rPr lang="sr-Latn-CS" dirty="0" smtClean="0"/>
              <a:t>Kod drugih antičkih umjetnika bogovi se javljaju kao glavni činioci radnje, kod Sofokla je njihova vlast slabija, tragička radnja je u svom razvoju sasvim ljudska, a samo u raspletu pripada bogovima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4876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Sofokle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Osnova njegove tragičke radnje je slobodna ljudska volja</a:t>
            </a:r>
          </a:p>
          <a:p>
            <a:endParaRPr lang="sr-Latn-CS" dirty="0" smtClean="0"/>
          </a:p>
          <a:p>
            <a:r>
              <a:rPr lang="sr-Latn-CS" dirty="0" smtClean="0"/>
              <a:t>Sofoklovu dramu obilježava </a:t>
            </a:r>
            <a:r>
              <a:rPr lang="sr-Latn-C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karakter </a:t>
            </a:r>
            <a:r>
              <a:rPr lang="sr-Latn-CS" dirty="0" smtClean="0"/>
              <a:t>koji pj</a:t>
            </a:r>
            <a:r>
              <a:rPr lang="en-US" dirty="0" err="1" smtClean="0"/>
              <a:t>es</a:t>
            </a:r>
            <a:r>
              <a:rPr lang="sr-Latn-CS" dirty="0" smtClean="0"/>
              <a:t>nik iscrpljuje psihološki, ali se ipak ne spušta do realizma svakodnevnog života</a:t>
            </a:r>
          </a:p>
          <a:p>
            <a:endParaRPr lang="sr-Latn-CS" dirty="0" smtClean="0"/>
          </a:p>
          <a:p>
            <a:r>
              <a:rPr lang="sr-Latn-CS" dirty="0" smtClean="0"/>
              <a:t>Mit i Homer poslužili su Sofoklu kao neiscrpni rudnik građe za drame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89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Antigona 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Književni rod: </a:t>
            </a:r>
            <a:r>
              <a:rPr lang="sr-Latn-CS" b="1" dirty="0" smtClean="0"/>
              <a:t>drama</a:t>
            </a:r>
          </a:p>
          <a:p>
            <a:r>
              <a:rPr lang="sr-Latn-CS" dirty="0" smtClean="0"/>
              <a:t>Književna vrsta: </a:t>
            </a:r>
            <a:r>
              <a:rPr lang="sr-Latn-CS" b="1" dirty="0" smtClean="0"/>
              <a:t>tragedija</a:t>
            </a:r>
          </a:p>
          <a:p>
            <a:r>
              <a:rPr lang="sr-Latn-CS" dirty="0" smtClean="0"/>
              <a:t>Likovi: Antigona, Ismena, Kreont, Hemon, Tiresija, Euridika, stražar, prvi i drugi glasnik</a:t>
            </a:r>
          </a:p>
          <a:p>
            <a:r>
              <a:rPr lang="sr-Latn-CS" dirty="0" smtClean="0"/>
              <a:t>Episodija=čin</a:t>
            </a:r>
          </a:p>
          <a:p>
            <a:r>
              <a:rPr lang="sr-Latn-CS" dirty="0" smtClean="0"/>
              <a:t>Eksoda – izlazna pjesma</a:t>
            </a:r>
          </a:p>
          <a:p>
            <a:r>
              <a:rPr lang="sr-Latn-CS" dirty="0" smtClean="0"/>
              <a:t>Glasnik – kazuje o događajima izvan scene (vrsta naratora)</a:t>
            </a:r>
          </a:p>
          <a:p>
            <a:r>
              <a:rPr lang="sr-Latn-CS" dirty="0" smtClean="0"/>
              <a:t>Hor – ne utiče na radnju, ali svojim pjesmama daje dublji smisao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3416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K</a:t>
            </a:r>
            <a:r>
              <a:rPr lang="sr-Latn-CS" dirty="0" smtClean="0"/>
              <a:t>ompozicija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b="1" dirty="0" smtClean="0"/>
              <a:t>Ekspozicija</a:t>
            </a:r>
            <a:r>
              <a:rPr lang="sr-Latn-CS" dirty="0" smtClean="0"/>
              <a:t>: Eti</a:t>
            </a:r>
            <a:r>
              <a:rPr lang="en-US" dirty="0" smtClean="0"/>
              <a:t>o</a:t>
            </a:r>
            <a:r>
              <a:rPr lang="sr-Latn-CS" dirty="0" smtClean="0"/>
              <a:t>kle i Polinik umiru u dvoboju</a:t>
            </a:r>
          </a:p>
          <a:p>
            <a:endParaRPr lang="sr-Latn-CS" dirty="0" smtClean="0"/>
          </a:p>
          <a:p>
            <a:r>
              <a:rPr lang="sr-Latn-CS" b="1" dirty="0" smtClean="0"/>
              <a:t>Zaplet</a:t>
            </a:r>
            <a:r>
              <a:rPr lang="sr-Latn-CS" dirty="0" smtClean="0"/>
              <a:t>: Kreont zabranjuje sahranu, Antigona ne sluša</a:t>
            </a:r>
          </a:p>
          <a:p>
            <a:endParaRPr lang="sr-Latn-CS" dirty="0" smtClean="0"/>
          </a:p>
          <a:p>
            <a:r>
              <a:rPr lang="sr-Latn-CS" b="1" dirty="0" smtClean="0"/>
              <a:t>Kulminacija</a:t>
            </a:r>
            <a:r>
              <a:rPr lang="sr-Latn-CS" dirty="0" smtClean="0"/>
              <a:t>: Kreont osuđuje Antigonu na smrt</a:t>
            </a:r>
          </a:p>
          <a:p>
            <a:endParaRPr lang="sr-Latn-CS" dirty="0" smtClean="0"/>
          </a:p>
          <a:p>
            <a:r>
              <a:rPr lang="sr-Latn-CS" b="1" dirty="0" smtClean="0"/>
              <a:t>Peripetija</a:t>
            </a:r>
            <a:r>
              <a:rPr lang="sr-Latn-CS" dirty="0" smtClean="0"/>
              <a:t>: Bogovi su na Antigoninoj strani</a:t>
            </a:r>
          </a:p>
          <a:p>
            <a:endParaRPr lang="sr-Latn-CS" dirty="0" smtClean="0"/>
          </a:p>
          <a:p>
            <a:r>
              <a:rPr lang="sr-Latn-CS" b="1" dirty="0" smtClean="0"/>
              <a:t>Rasplet</a:t>
            </a:r>
            <a:r>
              <a:rPr lang="sr-Latn-CS" dirty="0" smtClean="0"/>
              <a:t>: umiru Antigona, Hemon, Euridika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024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Sukob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sr-Latn-CS" dirty="0" smtClean="0"/>
          </a:p>
          <a:p>
            <a:pPr algn="ctr"/>
            <a:r>
              <a:rPr lang="sr-Latn-CS" dirty="0" smtClean="0"/>
              <a:t>Kreont: Antigona</a:t>
            </a:r>
          </a:p>
          <a:p>
            <a:pPr algn="ctr"/>
            <a:r>
              <a:rPr lang="sr-Latn-CS" dirty="0" smtClean="0"/>
              <a:t>Država: bogovi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587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Antigona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Odbacuje naredbu državnog poglavara i u vršenju svetog obreda – sahranjivanja, poziva se na Diva i Pravdu, kao najstarije i najvažnije zakonodavce</a:t>
            </a:r>
          </a:p>
          <a:p>
            <a:r>
              <a:rPr lang="sr-Latn-CS" dirty="0" smtClean="0"/>
              <a:t>Antigona je </a:t>
            </a:r>
            <a:r>
              <a:rPr lang="sr-Latn-CS" i="1" dirty="0" smtClean="0"/>
              <a:t>tragični junak </a:t>
            </a:r>
            <a:r>
              <a:rPr lang="sr-Latn-CS" dirty="0" smtClean="0"/>
              <a:t>jer se između dvije mogućnosti opredijelila za onu koja neminovno stvara gubitnika i odvodi u smrt</a:t>
            </a:r>
          </a:p>
          <a:p>
            <a:r>
              <a:rPr lang="sr-Latn-CS" dirty="0" smtClean="0"/>
              <a:t>Između božanskog i ljudskog, vječnog i privremenog, ona se opredjeljuje za vječno, univerzalno, što se odnosi na svakoga, kao što je ljubav sestre prema bratu i pravo sestre da ga sahrani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318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Antigona:Kreont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Sudar dvije moralne vrijednosti – moral sestre i moral vladara</a:t>
            </a:r>
          </a:p>
          <a:p>
            <a:r>
              <a:rPr lang="sr-Latn-CS" dirty="0" smtClean="0"/>
              <a:t>Kreont: </a:t>
            </a:r>
            <a:r>
              <a:rPr lang="sr-Latn-CS" i="1" dirty="0" smtClean="0"/>
              <a:t>... Da niko ne pogrebe i ne okuka</a:t>
            </a:r>
          </a:p>
          <a:p>
            <a:pPr marL="0" indent="0">
              <a:buNone/>
            </a:pPr>
            <a:r>
              <a:rPr lang="sr-Latn-CS" i="1" dirty="0" smtClean="0"/>
              <a:t>                   bez plača i bez groba da ga ostavi</a:t>
            </a:r>
          </a:p>
          <a:p>
            <a:pPr marL="0" indent="0">
              <a:buNone/>
            </a:pPr>
            <a:endParaRPr lang="sr-Latn-CS" i="1" dirty="0"/>
          </a:p>
          <a:p>
            <a:r>
              <a:rPr lang="sr-Latn-CS" dirty="0" smtClean="0"/>
              <a:t>Antigona: </a:t>
            </a:r>
            <a:r>
              <a:rPr lang="sr-Latn-CS" i="1" dirty="0" smtClean="0"/>
              <a:t>... ja ću onoga</a:t>
            </a:r>
          </a:p>
          <a:p>
            <a:pPr marL="0" indent="0">
              <a:buNone/>
            </a:pPr>
            <a:r>
              <a:rPr lang="sr-Latn-CS" i="1" dirty="0"/>
              <a:t> </a:t>
            </a:r>
            <a:r>
              <a:rPr lang="sr-Latn-CS" i="1" dirty="0" smtClean="0"/>
              <a:t>                      sahraniti. Za takvo delo mrem.</a:t>
            </a:r>
            <a:endParaRPr lang="en-US" i="1" dirty="0"/>
          </a:p>
        </p:txBody>
      </p:sp>
    </p:spTree>
    <p:extLst>
      <p:ext uri="{BB962C8B-B14F-4D97-AF65-F5344CB8AC3E}">
        <p14:creationId xmlns="" xmlns:p14="http://schemas.microsoft.com/office/powerpoint/2010/main" val="325285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QUILL 2">
      <a:dk1>
        <a:srgbClr val="000000"/>
      </a:dk1>
      <a:lt1>
        <a:srgbClr val="FFFFCC"/>
      </a:lt1>
      <a:dk2>
        <a:srgbClr val="333300"/>
      </a:dk2>
      <a:lt2>
        <a:srgbClr val="3333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QUIL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LL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96</TotalTime>
  <Words>604</Words>
  <Application>Microsoft Office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Theme1</vt:lpstr>
      <vt:lpstr>MS Organization Chart 2.0</vt:lpstr>
      <vt:lpstr>Slide 1</vt:lpstr>
      <vt:lpstr>Slide 2</vt:lpstr>
      <vt:lpstr>Sofokle</vt:lpstr>
      <vt:lpstr>Sofokle</vt:lpstr>
      <vt:lpstr>Antigona </vt:lpstr>
      <vt:lpstr>Kompozicija </vt:lpstr>
      <vt:lpstr>Sukob </vt:lpstr>
      <vt:lpstr>Antigona </vt:lpstr>
      <vt:lpstr>Antigona:Kreont</vt:lpstr>
      <vt:lpstr>Antigona:Kreont</vt:lpstr>
      <vt:lpstr>Antigona:Kreont</vt:lpstr>
      <vt:lpstr>Tragički junak i tragička krivica </vt:lpstr>
      <vt:lpstr>Svevremenost književnog djela</vt:lpstr>
      <vt:lpstr>Domaći zadatak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Antigona</dc:title>
  <dc:creator>AKTIV</dc:creator>
  <cp:lastModifiedBy>sadmin</cp:lastModifiedBy>
  <cp:revision>12</cp:revision>
  <dcterms:created xsi:type="dcterms:W3CDTF">2012-11-11T18:51:08Z</dcterms:created>
  <dcterms:modified xsi:type="dcterms:W3CDTF">2021-02-10T08:58:06Z</dcterms:modified>
</cp:coreProperties>
</file>