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70" r:id="rId5"/>
    <p:sldId id="279" r:id="rId6"/>
    <p:sldId id="258" r:id="rId7"/>
    <p:sldId id="260" r:id="rId8"/>
    <p:sldId id="276" r:id="rId9"/>
    <p:sldId id="277" r:id="rId10"/>
    <p:sldId id="261" r:id="rId11"/>
    <p:sldId id="280" r:id="rId12"/>
    <p:sldId id="281" r:id="rId13"/>
    <p:sldId id="262" r:id="rId14"/>
    <p:sldId id="278" r:id="rId15"/>
    <p:sldId id="274" r:id="rId16"/>
    <p:sldId id="285" r:id="rId17"/>
    <p:sldId id="263" r:id="rId18"/>
    <p:sldId id="275" r:id="rId19"/>
    <p:sldId id="286" r:id="rId20"/>
    <p:sldId id="264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B4C652-4DA7-4FC5-9A60-D319E373522C}" type="datetimeFigureOut">
              <a:rPr lang="en-US" smtClean="0"/>
              <a:pPr/>
              <a:t>17/05/2021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398CBA-7A15-4455-88BC-C90F4C487F1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295399"/>
          </a:xfrm>
        </p:spPr>
        <p:txBody>
          <a:bodyPr/>
          <a:lstStyle/>
          <a:p>
            <a:pPr algn="ctr"/>
            <a:r>
              <a:rPr lang="sr-Latn-RS" dirty="0" smtClean="0"/>
              <a:t>USMJERAČI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810000"/>
            <a:ext cx="6560234" cy="2286000"/>
          </a:xfr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sr-Latn-R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Jednostrani usmerač</a:t>
            </a:r>
          </a:p>
          <a:p>
            <a:pPr algn="ctr">
              <a:spcBef>
                <a:spcPct val="0"/>
              </a:spcBef>
            </a:pPr>
            <a:r>
              <a:rPr lang="sr-Latn-R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Dvostrani usmerač</a:t>
            </a:r>
          </a:p>
          <a:p>
            <a:pPr algn="ctr">
              <a:spcBef>
                <a:spcPct val="0"/>
              </a:spcBef>
            </a:pPr>
            <a:r>
              <a:rPr lang="sr-Latn-RS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rPr>
              <a:t>Grecov usmerač</a:t>
            </a:r>
            <a:endParaRPr lang="en-US" dirty="0" smtClean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  <a:effectLst>
                <a:outerShdw blurRad="38100" dist="25500" dir="5400000" algn="tl" rotWithShape="0">
                  <a:srgbClr val="000000">
                    <a:satMod val="180000"/>
                    <a:alpha val="7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800"/>
                            </p:stCondLst>
                            <p:childTnLst>
                              <p:par>
                                <p:cTn id="12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50"/>
                            </p:stCondLst>
                            <p:childTnLst>
                              <p:par>
                                <p:cTn id="1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400"/>
                            </p:stCondLst>
                            <p:childTnLst>
                              <p:par>
                                <p:cTn id="26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Dvostrani 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717"/>
          </a:xfrm>
        </p:spPr>
        <p:txBody>
          <a:bodyPr>
            <a:normAutofit fontScale="55000" lnSpcReduction="20000"/>
          </a:bodyPr>
          <a:lstStyle/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r>
              <a:rPr lang="sr-Latn-RS" sz="3100" dirty="0" smtClean="0">
                <a:solidFill>
                  <a:srgbClr val="FF0000"/>
                </a:solidFill>
              </a:rPr>
              <a:t>U pozitivnoj poluperiodi </a:t>
            </a:r>
            <a:r>
              <a:rPr lang="sr-Latn-RS" sz="3100" dirty="0" smtClean="0"/>
              <a:t>dioda D1 je direktno a D2 je inverzno polarisana, pa struja teče kroz D1 i otpornik Rp na kom se stvara napon Up.</a:t>
            </a:r>
          </a:p>
          <a:p>
            <a:r>
              <a:rPr lang="sr-Latn-RS" sz="3100" dirty="0" smtClean="0">
                <a:solidFill>
                  <a:srgbClr val="FF0000"/>
                </a:solidFill>
              </a:rPr>
              <a:t>U negativnoj poluperiodi </a:t>
            </a:r>
            <a:r>
              <a:rPr lang="sr-Latn-RS" sz="3100" dirty="0" smtClean="0"/>
              <a:t>dioda D2 je direktno a D1 je inverzno polarisana, pa struja sada teče kroz D2 i otpornik Rp na kom se stvara napon Up.</a:t>
            </a:r>
          </a:p>
          <a:p>
            <a:r>
              <a:rPr lang="sr-Latn-RS" sz="3100" dirty="0" smtClean="0"/>
              <a:t>U oba slučaja struja ima isti smer kroz potrošač pa je napon istog smera . Na izlazu ispravljača se dobija </a:t>
            </a:r>
            <a:r>
              <a:rPr lang="sr-Latn-RS" sz="3100" dirty="0" smtClean="0">
                <a:solidFill>
                  <a:srgbClr val="FF0000"/>
                </a:solidFill>
              </a:rPr>
              <a:t>pulsirajući jednosmerni </a:t>
            </a:r>
            <a:r>
              <a:rPr lang="sr-Latn-RS" sz="3100" dirty="0" smtClean="0"/>
              <a:t>napon.</a:t>
            </a:r>
          </a:p>
          <a:p>
            <a:r>
              <a:rPr lang="sr-Latn-RS" sz="3100" dirty="0" smtClean="0"/>
              <a:t> Ovde se napon manje menja u odnosu na jednostrani usmerač ali  ni on nije pogodan za napajanje potrošača pa se koristi kondezator C. </a:t>
            </a:r>
          </a:p>
        </p:txBody>
      </p:sp>
      <p:pic>
        <p:nvPicPr>
          <p:cNvPr id="6" name="Picture 2" descr="B8A2BC78"/>
          <p:cNvPicPr>
            <a:picLocks noChangeAspect="1" noChangeArrowheads="1"/>
          </p:cNvPicPr>
          <p:nvPr/>
        </p:nvPicPr>
        <p:blipFill>
          <a:blip r:embed="rId2" cstate="print"/>
          <a:srcRect l="33928" t="15209" r="5283" b="71428"/>
          <a:stretch>
            <a:fillRect/>
          </a:stretch>
        </p:blipFill>
        <p:spPr bwMode="auto">
          <a:xfrm>
            <a:off x="609600" y="1143000"/>
            <a:ext cx="5257800" cy="2133600"/>
          </a:xfrm>
          <a:prstGeom prst="rect">
            <a:avLst/>
          </a:prstGeom>
          <a:noFill/>
        </p:spPr>
      </p:pic>
      <p:pic>
        <p:nvPicPr>
          <p:cNvPr id="7" name="Picture 3" descr="B8A2BC78"/>
          <p:cNvPicPr>
            <a:picLocks noChangeAspect="1" noChangeArrowheads="1"/>
          </p:cNvPicPr>
          <p:nvPr/>
        </p:nvPicPr>
        <p:blipFill>
          <a:blip r:embed="rId2" cstate="print"/>
          <a:srcRect l="67857" t="33264" r="7143" b="43364"/>
          <a:stretch>
            <a:fillRect/>
          </a:stretch>
        </p:blipFill>
        <p:spPr bwMode="auto">
          <a:xfrm>
            <a:off x="6019800" y="990600"/>
            <a:ext cx="25908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214290"/>
            <a:ext cx="79296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Dvostrani usmjerač -</a:t>
            </a:r>
            <a:r>
              <a:rPr lang="en-US" sz="2800" b="1" dirty="0" smtClean="0">
                <a:solidFill>
                  <a:srgbClr val="FF0000"/>
                </a:solidFill>
              </a:rPr>
              <a:t>Puno</a:t>
            </a:r>
            <a:r>
              <a:rPr lang="sr-Latn-RS" sz="2800" b="1" dirty="0" smtClean="0">
                <a:solidFill>
                  <a:srgbClr val="FF0000"/>
                </a:solidFill>
              </a:rPr>
              <a:t>talasni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spoj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ispravljača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857233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	</a:t>
            </a:r>
            <a:r>
              <a:rPr lang="en-US" sz="2000" dirty="0" err="1" smtClean="0"/>
              <a:t>Znatno</a:t>
            </a:r>
            <a:r>
              <a:rPr lang="en-US" sz="2000" dirty="0" smtClean="0"/>
              <a:t> </a:t>
            </a:r>
            <a:r>
              <a:rPr lang="en-US" sz="2000" dirty="0" err="1" smtClean="0"/>
              <a:t>bolja</a:t>
            </a:r>
            <a:r>
              <a:rPr lang="en-US" sz="2000" dirty="0" smtClean="0"/>
              <a:t> </a:t>
            </a:r>
            <a:r>
              <a:rPr lang="en-US" sz="2000" dirty="0" err="1" smtClean="0"/>
              <a:t>svojstva</a:t>
            </a:r>
            <a:r>
              <a:rPr lang="en-US" sz="2000" dirty="0" smtClean="0"/>
              <a:t> </a:t>
            </a:r>
            <a:r>
              <a:rPr lang="en-US" sz="2000" dirty="0" err="1" smtClean="0"/>
              <a:t>imaju</a:t>
            </a:r>
            <a:r>
              <a:rPr lang="en-US" sz="2000" dirty="0" smtClean="0"/>
              <a:t> </a:t>
            </a:r>
            <a:r>
              <a:rPr lang="en-US" sz="2000" dirty="0" err="1" smtClean="0"/>
              <a:t>pu</a:t>
            </a:r>
            <a:r>
              <a:rPr lang="sr-Latn-RS" sz="2000" dirty="0" smtClean="0"/>
              <a:t>notalasn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ispravljači</a:t>
            </a:r>
            <a:r>
              <a:rPr lang="en-US" sz="2000" dirty="0" smtClean="0"/>
              <a:t>. To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spoj</a:t>
            </a:r>
            <a:r>
              <a:rPr lang="en-US" sz="2000" dirty="0" smtClean="0"/>
              <a:t> s </a:t>
            </a:r>
            <a:r>
              <a:rPr lang="en-US" sz="2000" dirty="0" err="1" smtClean="0"/>
              <a:t>dvije</a:t>
            </a:r>
            <a:r>
              <a:rPr lang="en-US" sz="2000" dirty="0" smtClean="0"/>
              <a:t> diode (</a:t>
            </a:r>
            <a:r>
              <a:rPr lang="en-US" sz="2000" dirty="0" err="1" smtClean="0"/>
              <a:t>slika</a:t>
            </a:r>
            <a:r>
              <a:rPr lang="en-US" sz="2000" dirty="0" smtClean="0"/>
              <a:t> 1)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mosni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Graetzov</a:t>
            </a:r>
            <a:r>
              <a:rPr lang="en-US" sz="2000" dirty="0" smtClean="0"/>
              <a:t> </a:t>
            </a:r>
            <a:r>
              <a:rPr lang="en-US" sz="2000" dirty="0" err="1" smtClean="0"/>
              <a:t>spoj</a:t>
            </a:r>
            <a:r>
              <a:rPr lang="en-US" sz="2000" dirty="0" smtClean="0"/>
              <a:t> (</a:t>
            </a:r>
            <a:r>
              <a:rPr lang="en-US" sz="2000" dirty="0" err="1" smtClean="0"/>
              <a:t>slika</a:t>
            </a:r>
            <a:r>
              <a:rPr lang="en-US" sz="2000" dirty="0" smtClean="0"/>
              <a:t> 2.).</a:t>
            </a:r>
            <a:endParaRPr lang="en-US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4071966" cy="487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717032"/>
            <a:ext cx="3112021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285729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 smtClean="0"/>
              <a:t>	</a:t>
            </a:r>
            <a:r>
              <a:rPr lang="en-US" sz="2000" dirty="0" smtClean="0"/>
              <a:t>U </a:t>
            </a:r>
            <a:r>
              <a:rPr lang="en-US" sz="2000" dirty="0" err="1" smtClean="0"/>
              <a:t>spoju</a:t>
            </a:r>
            <a:r>
              <a:rPr lang="en-US" sz="2000" dirty="0" smtClean="0"/>
              <a:t> s </a:t>
            </a:r>
            <a:r>
              <a:rPr lang="en-US" sz="2000" dirty="0" err="1" smtClean="0"/>
              <a:t>dvije</a:t>
            </a:r>
            <a:r>
              <a:rPr lang="en-US" sz="2000" dirty="0" smtClean="0"/>
              <a:t> diode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vrijeme</a:t>
            </a:r>
            <a:r>
              <a:rPr lang="en-US" sz="2000" dirty="0" smtClean="0"/>
              <a:t> </a:t>
            </a:r>
            <a:r>
              <a:rPr lang="en-US" sz="2000" dirty="0" err="1" smtClean="0"/>
              <a:t>pozitivne</a:t>
            </a:r>
            <a:r>
              <a:rPr lang="en-US" sz="2000" dirty="0" smtClean="0"/>
              <a:t> </a:t>
            </a:r>
            <a:r>
              <a:rPr lang="en-US" sz="2000" dirty="0" err="1" smtClean="0"/>
              <a:t>poluperiode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sekundaru</a:t>
            </a:r>
            <a:r>
              <a:rPr lang="en-US" sz="2000" dirty="0" smtClean="0"/>
              <a:t> </a:t>
            </a:r>
            <a:r>
              <a:rPr lang="en-US" sz="2000" dirty="0" err="1" smtClean="0"/>
              <a:t>transformatora</a:t>
            </a:r>
            <a:r>
              <a:rPr lang="en-US" sz="2000" dirty="0" smtClean="0"/>
              <a:t> </a:t>
            </a:r>
            <a:r>
              <a:rPr lang="sr-Latn-RS" sz="2000" dirty="0" smtClean="0"/>
              <a:t>provodi</a:t>
            </a:r>
            <a:r>
              <a:rPr lang="en-US" sz="2000" dirty="0" smtClean="0"/>
              <a:t> </a:t>
            </a:r>
            <a:r>
              <a:rPr lang="en-US" sz="2000" dirty="0" err="1" smtClean="0"/>
              <a:t>dioda</a:t>
            </a:r>
            <a:r>
              <a:rPr lang="en-US" sz="2000" dirty="0" smtClean="0"/>
              <a:t> D1, a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vrijeme</a:t>
            </a:r>
            <a:r>
              <a:rPr lang="en-US" sz="2000" dirty="0" smtClean="0"/>
              <a:t> </a:t>
            </a:r>
            <a:r>
              <a:rPr lang="en-US" sz="2000" dirty="0" err="1" smtClean="0"/>
              <a:t>negativne</a:t>
            </a:r>
            <a:r>
              <a:rPr lang="en-US" sz="2000" dirty="0" smtClean="0"/>
              <a:t> </a:t>
            </a:r>
            <a:r>
              <a:rPr lang="en-US" sz="2000" dirty="0" err="1" smtClean="0"/>
              <a:t>poluperiode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dioda</a:t>
            </a:r>
            <a:r>
              <a:rPr lang="en-US" sz="2000" dirty="0" smtClean="0"/>
              <a:t> D2. </a:t>
            </a:r>
            <a:r>
              <a:rPr lang="en-US" sz="2000" dirty="0" err="1" smtClean="0"/>
              <a:t>Struja</a:t>
            </a:r>
            <a:r>
              <a:rPr lang="en-US" sz="2000" dirty="0" smtClean="0"/>
              <a:t> </a:t>
            </a:r>
            <a:r>
              <a:rPr lang="en-US" sz="2000" dirty="0" err="1" smtClean="0"/>
              <a:t>teče</a:t>
            </a:r>
            <a:r>
              <a:rPr lang="en-US" sz="2000" dirty="0" smtClean="0"/>
              <a:t> </a:t>
            </a:r>
            <a:r>
              <a:rPr lang="en-US" sz="2000" dirty="0" err="1" smtClean="0"/>
              <a:t>kroz</a:t>
            </a:r>
            <a:r>
              <a:rPr lang="en-US" sz="2000" dirty="0" smtClean="0"/>
              <a:t> </a:t>
            </a:r>
            <a:r>
              <a:rPr lang="sr-Latn-RS" sz="2000" dirty="0" smtClean="0"/>
              <a:t>potrošač</a:t>
            </a:r>
            <a:r>
              <a:rPr lang="en-US" sz="2000" dirty="0" smtClean="0"/>
              <a:t> </a:t>
            </a:r>
            <a:r>
              <a:rPr lang="en-US" sz="2000" dirty="0" err="1" smtClean="0"/>
              <a:t>uvijek</a:t>
            </a:r>
            <a:r>
              <a:rPr lang="en-US" sz="2000" dirty="0" smtClean="0"/>
              <a:t> u </a:t>
            </a:r>
            <a:r>
              <a:rPr lang="en-US" sz="2000" dirty="0" err="1" smtClean="0"/>
              <a:t>istomu</a:t>
            </a:r>
            <a:r>
              <a:rPr lang="en-US" sz="2000" dirty="0" smtClean="0"/>
              <a:t> </a:t>
            </a:r>
            <a:r>
              <a:rPr lang="en-US" sz="2000" dirty="0" err="1" smtClean="0"/>
              <a:t>smjeru</a:t>
            </a:r>
            <a:r>
              <a:rPr lang="en-US" sz="2000" dirty="0" smtClean="0"/>
              <a:t> pa se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njemu</a:t>
            </a:r>
            <a:r>
              <a:rPr lang="en-US" sz="2000" dirty="0" smtClean="0"/>
              <a:t> </a:t>
            </a:r>
            <a:r>
              <a:rPr lang="en-US" sz="2000" dirty="0" err="1" smtClean="0"/>
              <a:t>dobije</a:t>
            </a:r>
            <a:r>
              <a:rPr lang="en-US" sz="2000" dirty="0" smtClean="0"/>
              <a:t> </a:t>
            </a:r>
            <a:r>
              <a:rPr lang="en-US" sz="2000" dirty="0" err="1" smtClean="0"/>
              <a:t>pozitivan</a:t>
            </a:r>
            <a:r>
              <a:rPr lang="en-US" sz="2000" dirty="0" smtClean="0"/>
              <a:t> </a:t>
            </a:r>
            <a:r>
              <a:rPr lang="en-US" sz="2000" dirty="0" err="1" smtClean="0"/>
              <a:t>napon</a:t>
            </a:r>
            <a:r>
              <a:rPr lang="en-US" sz="2000" dirty="0" smtClean="0"/>
              <a:t> u </a:t>
            </a:r>
            <a:r>
              <a:rPr lang="en-US" sz="2000" dirty="0" err="1" smtClean="0"/>
              <a:t>obje</a:t>
            </a:r>
            <a:r>
              <a:rPr lang="en-US" sz="2000" dirty="0" smtClean="0"/>
              <a:t> </a:t>
            </a:r>
            <a:r>
              <a:rPr lang="en-US" sz="2000" dirty="0" err="1" smtClean="0"/>
              <a:t>poluperiode</a:t>
            </a:r>
            <a:r>
              <a:rPr lang="en-US" sz="2000" dirty="0" smtClean="0"/>
              <a:t>. </a:t>
            </a:r>
            <a:r>
              <a:rPr lang="en-US" sz="2000" dirty="0" err="1" smtClean="0"/>
              <a:t>Srednja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izlazu</a:t>
            </a:r>
            <a:r>
              <a:rPr lang="en-US" sz="2000" dirty="0" smtClean="0"/>
              <a:t> </a:t>
            </a:r>
            <a:r>
              <a:rPr lang="en-US" sz="2000" dirty="0" err="1" smtClean="0"/>
              <a:t>ispravljača</a:t>
            </a:r>
            <a:r>
              <a:rPr lang="en-US" sz="2000" dirty="0" smtClean="0"/>
              <a:t> (</a:t>
            </a:r>
            <a:r>
              <a:rPr lang="sr-Latn-RS" sz="2000" dirty="0" smtClean="0"/>
              <a:t>jedno</a:t>
            </a:r>
            <a:r>
              <a:rPr lang="en-US" sz="2000" dirty="0" err="1" smtClean="0"/>
              <a:t>smjerna</a:t>
            </a:r>
            <a:r>
              <a:rPr lang="en-US" sz="2000" dirty="0" smtClean="0"/>
              <a:t> </a:t>
            </a:r>
            <a:r>
              <a:rPr lang="en-US" sz="2000" dirty="0" err="1" smtClean="0"/>
              <a:t>komponenta</a:t>
            </a:r>
            <a:r>
              <a:rPr lang="en-US" sz="2000" dirty="0" smtClean="0"/>
              <a:t>), </a:t>
            </a:r>
            <a:r>
              <a:rPr lang="en-US" sz="2000" dirty="0" err="1" smtClean="0"/>
              <a:t>uz</a:t>
            </a:r>
            <a:r>
              <a:rPr lang="en-US" sz="2000" dirty="0" smtClean="0"/>
              <a:t> </a:t>
            </a:r>
            <a:r>
              <a:rPr lang="en-US" sz="2000" dirty="0" err="1" smtClean="0"/>
              <a:t>zanemareni</a:t>
            </a:r>
            <a:r>
              <a:rPr lang="en-US" sz="2000" dirty="0" smtClean="0"/>
              <a:t> pad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diodi</a:t>
            </a:r>
            <a:r>
              <a:rPr lang="en-US" sz="2000" dirty="0" smtClean="0"/>
              <a:t>, </a:t>
            </a:r>
            <a:r>
              <a:rPr lang="en-US" sz="2000" dirty="0" err="1" smtClean="0"/>
              <a:t>iznosi</a:t>
            </a:r>
            <a:r>
              <a:rPr lang="en-US" sz="2000" dirty="0" smtClean="0"/>
              <a:t>:</a:t>
            </a:r>
          </a:p>
          <a:p>
            <a:pPr algn="just"/>
            <a:r>
              <a:rPr lang="en-US" sz="2000" dirty="0" err="1" smtClean="0"/>
              <a:t>Usr</a:t>
            </a:r>
            <a:r>
              <a:rPr lang="en-US" sz="2000" dirty="0" smtClean="0"/>
              <a:t> = 2   </a:t>
            </a:r>
            <a:r>
              <a:rPr lang="en-US" sz="2000" dirty="0" err="1" smtClean="0"/>
              <a:t>Usm</a:t>
            </a:r>
            <a:r>
              <a:rPr lang="sr-Latn-RS" sz="2000" dirty="0"/>
              <a:t>/</a:t>
            </a:r>
            <a:r>
              <a:rPr lang="en-US" sz="2000" dirty="0" smtClean="0"/>
              <a:t> </a:t>
            </a:r>
            <a:r>
              <a:rPr lang="el-GR" sz="2000" dirty="0" smtClean="0"/>
              <a:t>π   = 0,9 </a:t>
            </a:r>
            <a:r>
              <a:rPr lang="en-US" sz="2000" dirty="0" smtClean="0"/>
              <a:t>US , </a:t>
            </a:r>
            <a:r>
              <a:rPr lang="en-US" sz="2000" dirty="0" err="1" smtClean="0"/>
              <a:t>gdje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USm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US </a:t>
            </a:r>
            <a:r>
              <a:rPr lang="sr-Latn-RS" sz="2000" dirty="0" smtClean="0"/>
              <a:t>maksimalna</a:t>
            </a:r>
            <a:r>
              <a:rPr lang="en-US" sz="2000" dirty="0" smtClean="0"/>
              <a:t>, </a:t>
            </a:r>
            <a:r>
              <a:rPr lang="en-US" sz="2000" dirty="0" err="1" smtClean="0"/>
              <a:t>odnosno</a:t>
            </a:r>
            <a:r>
              <a:rPr lang="en-US" sz="2000" dirty="0" smtClean="0"/>
              <a:t> </a:t>
            </a:r>
            <a:r>
              <a:rPr lang="en-US" sz="2000" dirty="0" err="1" smtClean="0"/>
              <a:t>efektivna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sekundaru</a:t>
            </a:r>
            <a:r>
              <a:rPr lang="en-US" sz="2000" dirty="0" smtClean="0"/>
              <a:t> </a:t>
            </a:r>
            <a:r>
              <a:rPr lang="en-US" sz="2000" dirty="0" err="1" smtClean="0"/>
              <a:t>transformatora</a:t>
            </a:r>
            <a:r>
              <a:rPr lang="en-US" sz="2000" dirty="0" smtClean="0"/>
              <a:t> (</a:t>
            </a:r>
            <a:r>
              <a:rPr lang="en-US" sz="2000" dirty="0" err="1" smtClean="0"/>
              <a:t>napon</a:t>
            </a:r>
            <a:r>
              <a:rPr lang="en-US" sz="2000" dirty="0" smtClean="0"/>
              <a:t> </a:t>
            </a:r>
            <a:r>
              <a:rPr lang="en-US" sz="2000" dirty="0" err="1" smtClean="0"/>
              <a:t>gornjeg</a:t>
            </a:r>
            <a:r>
              <a:rPr lang="en-US" sz="2000" dirty="0" smtClean="0"/>
              <a:t> </a:t>
            </a:r>
            <a:r>
              <a:rPr lang="en-US" sz="2000" dirty="0" err="1" smtClean="0"/>
              <a:t>ili</a:t>
            </a:r>
            <a:r>
              <a:rPr lang="en-US" sz="2000" dirty="0" smtClean="0"/>
              <a:t> </a:t>
            </a:r>
            <a:r>
              <a:rPr lang="en-US" sz="2000" dirty="0" err="1" smtClean="0"/>
              <a:t>donjeg</a:t>
            </a:r>
            <a:r>
              <a:rPr lang="en-US" sz="2000" dirty="0" smtClean="0"/>
              <a:t> </a:t>
            </a:r>
            <a:r>
              <a:rPr lang="en-US" sz="2000" dirty="0" err="1" smtClean="0"/>
              <a:t>izvoda</a:t>
            </a:r>
            <a:r>
              <a:rPr lang="en-US" sz="2000" dirty="0" smtClean="0"/>
              <a:t> </a:t>
            </a:r>
            <a:r>
              <a:rPr lang="en-US" sz="2000" dirty="0" err="1" smtClean="0"/>
              <a:t>prema</a:t>
            </a:r>
            <a:r>
              <a:rPr lang="en-US" sz="2000" dirty="0" smtClean="0"/>
              <a:t> </a:t>
            </a:r>
            <a:r>
              <a:rPr lang="en-US" sz="2000" dirty="0" err="1" smtClean="0"/>
              <a:t>srednjem</a:t>
            </a:r>
            <a:r>
              <a:rPr lang="en-US" sz="2000" dirty="0" smtClean="0"/>
              <a:t> </a:t>
            </a:r>
            <a:r>
              <a:rPr lang="en-US" sz="2000" dirty="0" err="1" smtClean="0"/>
              <a:t>izvodu</a:t>
            </a:r>
            <a:r>
              <a:rPr lang="en-US" sz="2000" dirty="0" smtClean="0"/>
              <a:t>), </a:t>
            </a:r>
            <a:r>
              <a:rPr lang="en-US" sz="2000" dirty="0" err="1" smtClean="0"/>
              <a:t>tj</a:t>
            </a:r>
            <a:r>
              <a:rPr lang="en-US" sz="2000" dirty="0" smtClean="0"/>
              <a:t>.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ulazu</a:t>
            </a:r>
            <a:r>
              <a:rPr lang="en-US" sz="2000" dirty="0" smtClean="0"/>
              <a:t> </a:t>
            </a:r>
            <a:r>
              <a:rPr lang="en-US" sz="2000" dirty="0" err="1" smtClean="0"/>
              <a:t>ispravljača</a:t>
            </a:r>
            <a:r>
              <a:rPr lang="en-US" sz="2000" dirty="0" smtClean="0"/>
              <a:t>. </a:t>
            </a:r>
            <a:r>
              <a:rPr lang="en-US" sz="2000" dirty="0" err="1" smtClean="0"/>
              <a:t>Dopuštena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sr-Latn-RS" sz="2000" dirty="0" smtClean="0"/>
              <a:t>inverzne</a:t>
            </a:r>
            <a:r>
              <a:rPr lang="en-US" sz="2000" dirty="0" smtClean="0"/>
              <a:t> </a:t>
            </a:r>
            <a:r>
              <a:rPr lang="en-US" sz="2000" dirty="0" err="1" smtClean="0"/>
              <a:t>polarizacije</a:t>
            </a:r>
            <a:r>
              <a:rPr lang="en-US" sz="2000" dirty="0" smtClean="0"/>
              <a:t> diode </a:t>
            </a:r>
            <a:r>
              <a:rPr lang="en-US" sz="2000" dirty="0" err="1" smtClean="0"/>
              <a:t>mora</a:t>
            </a:r>
            <a:r>
              <a:rPr lang="en-US" sz="2000" dirty="0" smtClean="0"/>
              <a:t> </a:t>
            </a:r>
            <a:r>
              <a:rPr lang="en-US" sz="2000" dirty="0" err="1" smtClean="0"/>
              <a:t>biti</a:t>
            </a:r>
            <a:r>
              <a:rPr lang="en-US" sz="2000" dirty="0" smtClean="0"/>
              <a:t> </a:t>
            </a:r>
            <a:r>
              <a:rPr lang="en-US" sz="2000" dirty="0" err="1" smtClean="0"/>
              <a:t>veća</a:t>
            </a:r>
            <a:r>
              <a:rPr lang="en-US" sz="2000" dirty="0" smtClean="0"/>
              <a:t> </a:t>
            </a:r>
            <a:r>
              <a:rPr lang="en-US" sz="2000" dirty="0" err="1" smtClean="0"/>
              <a:t>od</a:t>
            </a:r>
            <a:r>
              <a:rPr lang="en-US" sz="2000" dirty="0" smtClean="0"/>
              <a:t> 2USm. </a:t>
            </a:r>
            <a:r>
              <a:rPr lang="en-US" sz="2000" dirty="0" err="1" smtClean="0"/>
              <a:t>Isti</a:t>
            </a:r>
            <a:r>
              <a:rPr lang="en-US" sz="2000" dirty="0" smtClean="0"/>
              <a:t> </a:t>
            </a:r>
            <a:r>
              <a:rPr lang="en-US" sz="2000" dirty="0" err="1" smtClean="0"/>
              <a:t>oblik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dobije</a:t>
            </a:r>
            <a:r>
              <a:rPr lang="en-US" sz="2000" dirty="0" smtClean="0"/>
              <a:t> se s </a:t>
            </a:r>
            <a:r>
              <a:rPr lang="en-US" sz="2000" dirty="0" err="1" smtClean="0"/>
              <a:t>pomoću</a:t>
            </a:r>
            <a:r>
              <a:rPr lang="en-US" sz="2000" dirty="0" smtClean="0"/>
              <a:t> </a:t>
            </a:r>
            <a:r>
              <a:rPr lang="en-US" sz="2000" dirty="0" err="1" smtClean="0"/>
              <a:t>ispravljača</a:t>
            </a:r>
            <a:r>
              <a:rPr lang="en-US" sz="2000" dirty="0" smtClean="0"/>
              <a:t> u </a:t>
            </a:r>
            <a:r>
              <a:rPr lang="en-US" sz="2000" dirty="0" err="1" smtClean="0"/>
              <a:t>mosnome</a:t>
            </a:r>
            <a:r>
              <a:rPr lang="en-US" sz="2000" dirty="0" smtClean="0"/>
              <a:t> </a:t>
            </a:r>
            <a:r>
              <a:rPr lang="en-US" sz="2000" dirty="0" err="1" smtClean="0"/>
              <a:t>spoju</a:t>
            </a:r>
            <a:r>
              <a:rPr lang="en-US" sz="2000" dirty="0" smtClean="0"/>
              <a:t> (</a:t>
            </a:r>
            <a:r>
              <a:rPr lang="en-US" sz="2000" dirty="0" err="1" smtClean="0"/>
              <a:t>Graetzov</a:t>
            </a:r>
            <a:r>
              <a:rPr lang="en-US" sz="2000" dirty="0" smtClean="0"/>
              <a:t> </a:t>
            </a:r>
            <a:r>
              <a:rPr lang="en-US" sz="2000" dirty="0" err="1" smtClean="0"/>
              <a:t>spoj</a:t>
            </a:r>
            <a:r>
              <a:rPr lang="en-US" sz="2000" dirty="0" smtClean="0"/>
              <a:t>, </a:t>
            </a:r>
            <a:r>
              <a:rPr lang="en-US" sz="2000" dirty="0" err="1" smtClean="0"/>
              <a:t>USm</a:t>
            </a:r>
            <a:r>
              <a:rPr lang="en-US" sz="2000" dirty="0" smtClean="0"/>
              <a:t> je </a:t>
            </a:r>
            <a:r>
              <a:rPr lang="sr-Latn-RS" sz="2000" dirty="0" smtClean="0"/>
              <a:t>maksimalna</a:t>
            </a:r>
            <a:r>
              <a:rPr lang="en-US" sz="2000" dirty="0" smtClean="0"/>
              <a:t>, a US </a:t>
            </a:r>
            <a:r>
              <a:rPr lang="en-US" sz="2000" dirty="0" err="1" smtClean="0"/>
              <a:t>efektivna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sekundaru</a:t>
            </a:r>
            <a:r>
              <a:rPr lang="en-US" sz="2000" dirty="0" smtClean="0"/>
              <a:t> </a:t>
            </a:r>
            <a:r>
              <a:rPr lang="en-US" sz="2000" dirty="0" err="1" smtClean="0"/>
              <a:t>transformatora</a:t>
            </a:r>
            <a:r>
              <a:rPr lang="en-US" sz="2000" dirty="0" smtClean="0"/>
              <a:t>, </a:t>
            </a:r>
            <a:r>
              <a:rPr lang="en-US" sz="2000" dirty="0" err="1" smtClean="0"/>
              <a:t>tj</a:t>
            </a:r>
            <a:r>
              <a:rPr lang="en-US" sz="2000" dirty="0" smtClean="0"/>
              <a:t>.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ulazu</a:t>
            </a:r>
            <a:r>
              <a:rPr lang="en-US" sz="2000" dirty="0" smtClean="0"/>
              <a:t> </a:t>
            </a:r>
            <a:r>
              <a:rPr lang="en-US" sz="2000" dirty="0" err="1" smtClean="0"/>
              <a:t>ispravljača</a:t>
            </a:r>
            <a:r>
              <a:rPr lang="en-US" sz="2000" dirty="0" smtClean="0"/>
              <a:t>. </a:t>
            </a:r>
            <a:r>
              <a:rPr lang="en-US" sz="2000" dirty="0" err="1" smtClean="0"/>
              <a:t>Dopuštena</a:t>
            </a:r>
            <a:r>
              <a:rPr lang="en-US" sz="2000" dirty="0" smtClean="0"/>
              <a:t>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sr-Latn-RS" sz="2000" dirty="0" smtClean="0"/>
              <a:t>inverzne</a:t>
            </a:r>
            <a:r>
              <a:rPr lang="en-US" sz="2000" dirty="0" smtClean="0"/>
              <a:t> </a:t>
            </a:r>
            <a:r>
              <a:rPr lang="en-US" sz="2000" dirty="0" err="1" smtClean="0"/>
              <a:t>polarizacije</a:t>
            </a:r>
            <a:r>
              <a:rPr lang="en-US" sz="2000" dirty="0" smtClean="0"/>
              <a:t> diode </a:t>
            </a:r>
            <a:r>
              <a:rPr lang="en-US" sz="2000" dirty="0" err="1" smtClean="0"/>
              <a:t>mora</a:t>
            </a:r>
            <a:r>
              <a:rPr lang="en-US" sz="2000" dirty="0" smtClean="0"/>
              <a:t> </a:t>
            </a:r>
            <a:r>
              <a:rPr lang="en-US" sz="2000" dirty="0" err="1" smtClean="0"/>
              <a:t>biti</a:t>
            </a:r>
            <a:r>
              <a:rPr lang="en-US" sz="2000" dirty="0" smtClean="0"/>
              <a:t> </a:t>
            </a:r>
            <a:r>
              <a:rPr lang="en-US" sz="2000" dirty="0" err="1" smtClean="0"/>
              <a:t>veća</a:t>
            </a:r>
            <a:r>
              <a:rPr lang="en-US" sz="2000" dirty="0" smtClean="0"/>
              <a:t>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USm</a:t>
            </a:r>
            <a:r>
              <a:rPr lang="en-US" sz="2000" dirty="0" smtClean="0"/>
              <a:t>. </a:t>
            </a:r>
            <a:r>
              <a:rPr lang="en-US" sz="2000" dirty="0" err="1" smtClean="0"/>
              <a:t>Spoj</a:t>
            </a:r>
            <a:r>
              <a:rPr lang="en-US" sz="2000" dirty="0" smtClean="0"/>
              <a:t> </a:t>
            </a:r>
            <a:r>
              <a:rPr lang="en-US" sz="2000" dirty="0" err="1" smtClean="0"/>
              <a:t>zahtijeva</a:t>
            </a:r>
            <a:r>
              <a:rPr lang="en-US" sz="2000" dirty="0" smtClean="0"/>
              <a:t> </a:t>
            </a:r>
            <a:r>
              <a:rPr lang="en-US" sz="2000" dirty="0" err="1" smtClean="0"/>
              <a:t>četiri</a:t>
            </a:r>
            <a:r>
              <a:rPr lang="en-US" sz="2000" dirty="0" smtClean="0"/>
              <a:t> diode </a:t>
            </a:r>
            <a:r>
              <a:rPr lang="en-US" sz="2000" dirty="0" err="1" smtClean="0"/>
              <a:t>ali</a:t>
            </a:r>
            <a:r>
              <a:rPr lang="en-US" sz="2000" dirty="0" smtClean="0"/>
              <a:t> je </a:t>
            </a:r>
            <a:r>
              <a:rPr lang="en-US" sz="2000" dirty="0" err="1" smtClean="0"/>
              <a:t>transformator</a:t>
            </a:r>
            <a:r>
              <a:rPr lang="en-US" sz="2000" dirty="0" smtClean="0"/>
              <a:t> </a:t>
            </a:r>
            <a:r>
              <a:rPr lang="en-US" sz="2000" dirty="0" err="1" smtClean="0"/>
              <a:t>jednostavniji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Dvostrani 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92500" lnSpcReduction="20000"/>
          </a:bodyPr>
          <a:lstStyle/>
          <a:p>
            <a:endParaRPr lang="sr-Latn-RS" sz="2400" dirty="0" smtClean="0">
              <a:solidFill>
                <a:srgbClr val="FF0000"/>
              </a:solidFill>
            </a:endParaRPr>
          </a:p>
          <a:p>
            <a:r>
              <a:rPr lang="sr-Latn-RS" sz="2400" dirty="0" smtClean="0">
                <a:solidFill>
                  <a:srgbClr val="FF0000"/>
                </a:solidFill>
              </a:rPr>
              <a:t>                                                   </a:t>
            </a: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                                        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U pozitivnoj poluperiodi</a:t>
            </a:r>
            <a:r>
              <a:rPr lang="sr-Latn-RS" sz="2400" dirty="0" smtClean="0"/>
              <a:t>, dioda D1 provodi i daje struju kroz  Rp ali i puni kondezator C ( od t1 do t2 ). Kada se  C  napuni, napon na njemu blokira diodu D1 i on  se polako prazni kroz Rp dajući skoro konstantan napon Up. 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U negativnoj poluperiodi</a:t>
            </a:r>
            <a:r>
              <a:rPr lang="sr-Latn-RS" sz="2400" dirty="0" smtClean="0"/>
              <a:t>, dioda D2 provodi i daje struju kroz  Rp ali i puni kondezator C ( od t3 do t4 ). Kada se  C  napuni, napon na njemu blokira diodu D2 i on  se polako prazni kroz Rp dajući skoro konstantan napon Up. </a:t>
            </a:r>
          </a:p>
          <a:p>
            <a:r>
              <a:rPr lang="sr-Latn-RS" sz="2400" dirty="0" smtClean="0"/>
              <a:t>Dobijeni napon je mnogo manje promenljiv od pulsirajućeg jednosmernog napona.  Ovaj napon je pogodniji za napajanje potrošača.</a:t>
            </a:r>
          </a:p>
          <a:p>
            <a:endParaRPr lang="sr-Latn-RS" sz="2000" dirty="0" smtClean="0"/>
          </a:p>
          <a:p>
            <a:endParaRPr lang="en-US" sz="2400" dirty="0"/>
          </a:p>
        </p:txBody>
      </p:sp>
      <p:pic>
        <p:nvPicPr>
          <p:cNvPr id="6" name="Picture 4" descr="50CA167A"/>
          <p:cNvPicPr>
            <a:picLocks noChangeAspect="1" noChangeArrowheads="1"/>
          </p:cNvPicPr>
          <p:nvPr/>
        </p:nvPicPr>
        <p:blipFill>
          <a:blip r:embed="rId2" cstate="print"/>
          <a:srcRect l="39021" t="7512" r="33201" b="79293"/>
          <a:stretch>
            <a:fillRect/>
          </a:stretch>
        </p:blipFill>
        <p:spPr bwMode="auto">
          <a:xfrm>
            <a:off x="609600" y="990600"/>
            <a:ext cx="3962400" cy="2057400"/>
          </a:xfrm>
          <a:prstGeom prst="rect">
            <a:avLst/>
          </a:prstGeom>
          <a:noFill/>
        </p:spPr>
      </p:pic>
      <p:pic>
        <p:nvPicPr>
          <p:cNvPr id="9" name="Picture 5" descr="50CA167A"/>
          <p:cNvPicPr>
            <a:picLocks noChangeAspect="1" noChangeArrowheads="1"/>
          </p:cNvPicPr>
          <p:nvPr/>
        </p:nvPicPr>
        <p:blipFill>
          <a:blip r:embed="rId2" cstate="print"/>
          <a:srcRect l="38582" t="21411" r="38851" b="63759"/>
          <a:stretch>
            <a:fillRect/>
          </a:stretch>
        </p:blipFill>
        <p:spPr bwMode="auto">
          <a:xfrm>
            <a:off x="5105400" y="990600"/>
            <a:ext cx="33528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76334"/>
            <a:ext cx="5286412" cy="6705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28596" y="642918"/>
            <a:ext cx="841060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Kada je napon na sekundaru transformatora pozitivan, struja teče od + kroz diodu D</a:t>
            </a:r>
            <a:r>
              <a:rPr lang="sr-Latn-CS" sz="2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potro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š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ač R i diodu D</a:t>
            </a:r>
            <a:r>
              <a:rPr lang="sr-Latn-CS" sz="20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 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kao na slici.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5715000" y="1413650"/>
            <a:ext cx="31242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Kada je napon na sekundaru negativan, struja teče od -, kroz diodu D</a:t>
            </a:r>
            <a:r>
              <a:rPr lang="sr-Latn-CS" sz="2000" baseline="-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potrošač , diodu D</a:t>
            </a:r>
            <a:r>
              <a:rPr lang="sr-Latn-CS" sz="2000" baseline="-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do + kao na slici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4181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5724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70489"/>
            <a:ext cx="4953000" cy="412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32776"/>
            <a:ext cx="3431686" cy="1625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14546" y="285728"/>
            <a:ext cx="3690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RS" sz="2400" dirty="0" smtClean="0">
                <a:solidFill>
                  <a:srgbClr val="FF0000"/>
                </a:solidFill>
              </a:rPr>
              <a:t>Grecov (mosni)  usmerač</a:t>
            </a:r>
            <a:endParaRPr lang="sr-Latn-CS" sz="2400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465130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573016"/>
            <a:ext cx="40481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Grecov (mosni) 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/>
          </a:bodyPr>
          <a:lstStyle/>
          <a:p>
            <a:r>
              <a:rPr lang="sr-Latn-RS" sz="2400" dirty="0" smtClean="0">
                <a:solidFill>
                  <a:srgbClr val="FF0000"/>
                </a:solidFill>
              </a:rPr>
              <a:t>U pozitivnoj poluperiodi,</a:t>
            </a:r>
            <a:r>
              <a:rPr lang="sr-Latn-RS" sz="2400" dirty="0" smtClean="0"/>
              <a:t> diode D2 i D3 su direktno a D1 i D4 su  inverzno polarisane, pa struja teče kroz D2 , otpornik Rp i kroz diodu D3 stvarajući napon Up na otporniku Rp.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U negativnoj poluperiodi </a:t>
            </a:r>
            <a:r>
              <a:rPr lang="sr-Latn-RS" sz="2400" dirty="0" smtClean="0"/>
              <a:t>diode D1 i D4 su direktno a D2 i D3 su  inverzno polarisane, pa struja teče kroz D4 , otpornik Rp i kroz diodu D1 stvarajući napon Up na otporniku Rp.</a:t>
            </a:r>
          </a:p>
          <a:p>
            <a:r>
              <a:rPr lang="sr-Latn-RS" sz="2400" dirty="0" smtClean="0"/>
              <a:t>Na izlazu ispravljača se dobija kao i kod dvostranog usmerača </a:t>
            </a:r>
            <a:r>
              <a:rPr lang="sr-Latn-RS" sz="2400" dirty="0" smtClean="0">
                <a:solidFill>
                  <a:srgbClr val="FF0000"/>
                </a:solidFill>
              </a:rPr>
              <a:t>pulsirajući jednosmerni napon. </a:t>
            </a:r>
            <a:r>
              <a:rPr lang="sr-Latn-RS" sz="2400" dirty="0" smtClean="0"/>
              <a:t>Naravno i ovde se koristi  kondezator C koji ispravlja talasni napon .</a:t>
            </a:r>
          </a:p>
          <a:p>
            <a:endParaRPr lang="sr-Latn-RS" sz="2400" dirty="0" smtClean="0"/>
          </a:p>
          <a:p>
            <a:endParaRPr lang="sr-Latn-RS" sz="20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479" y="1143000"/>
            <a:ext cx="5919854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8960"/>
            <a:ext cx="3415223" cy="319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253536"/>
            <a:ext cx="8229600" cy="73706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50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Grecov (mosni)  usmerač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0648"/>
            <a:ext cx="540060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996952"/>
            <a:ext cx="5184576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685800" y="685800"/>
            <a:ext cx="815340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sr-Latn-RS" sz="3200" dirty="0" smtClean="0">
                <a:solidFill>
                  <a:srgbClr val="FF0000"/>
                </a:solidFill>
                <a:latin typeface="+mj-lt"/>
              </a:rPr>
              <a:t>Usmerači</a:t>
            </a:r>
          </a:p>
          <a:p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Usmerači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su uređaji koji služe za pretvaranje  naizmeničnog napona u jednosmerni.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sr-Latn-C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Karakteristike mrežnog napona?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	</a:t>
            </a:r>
            <a:r>
              <a:rPr kumimoji="0" lang="sr-Latn-C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Prostoperiodični, frekvencije f= 50Hz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	</a:t>
            </a:r>
            <a:r>
              <a:rPr kumimoji="0" lang="sr-Latn-C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Efektivne vrijednosti                V= 220V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	</a:t>
            </a:r>
            <a:r>
              <a:rPr kumimoji="0" lang="sr-Latn-C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Maksimalne vrijednosti           Vm= 310V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sr-Latn-C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Da bi se od mrežnog napona dobio jednosmjerni, željene vrijednosti potrebno </a:t>
            </a:r>
            <a:r>
              <a:rPr kumimoji="0" lang="sr-Latn-C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je: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00438"/>
            <a:ext cx="7072362" cy="31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032324"/>
          </a:xfrm>
        </p:spPr>
        <p:txBody>
          <a:bodyPr>
            <a:normAutofit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Grecov (mosni)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928670"/>
            <a:ext cx="8186766" cy="57007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                             </a:t>
            </a: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                               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U pozitivnoj poluperiodi</a:t>
            </a:r>
            <a:r>
              <a:rPr lang="sr-Latn-RS" sz="2400" dirty="0" smtClean="0"/>
              <a:t>, dioda D2 provodi i daje struju kroz  Rp ali i puni kondezator C ( od t1 do t2 ). Kada se  C  napuni, napon na njemu blokira diodu D2 i on  se polako prazni kroz Rp dajući skoro konstantan napon Up. 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U negativnoj poluperiodi</a:t>
            </a:r>
            <a:r>
              <a:rPr lang="sr-Latn-RS" sz="2400" dirty="0" smtClean="0"/>
              <a:t>, dioda D4 provodi i daje struju kroz  Rp ali i puni kondezator C ( od t3 do t4 ). Kada se  C  napuni, napon na njemu blokira diodu D4 i on  se polako prazni kroz Rp dajući skoro konstantan napon Up. </a:t>
            </a:r>
          </a:p>
          <a:p>
            <a:r>
              <a:rPr lang="sr-Latn-RS" sz="2400" dirty="0" smtClean="0"/>
              <a:t>Prednost ovog usmerača je čto se koristi transformator sa jednim sekundarnim namotajem.A osim toga i diode imaju manje opterećenje u radu.</a:t>
            </a:r>
          </a:p>
          <a:p>
            <a:endParaRPr lang="sr-Latn-RS" sz="20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85800" y="4191000"/>
            <a:ext cx="7391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Sekundar ne mora da ima simetrični izlaz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Najveći  inverzni napon na diodi je Vm a ne 2 Vm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09800" y="381000"/>
            <a:ext cx="464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DVOSMJERNI USMJERAČ</a:t>
            </a:r>
            <a:endParaRPr lang="en-US" sz="2400" dirty="0" smtClean="0">
              <a:latin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19200"/>
            <a:ext cx="2986087" cy="198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83" y="1145493"/>
            <a:ext cx="4662487" cy="2059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596" y="571480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Sastoje se iz : transformatora, dioda, kondezatora i     potrošača.</a:t>
            </a:r>
          </a:p>
          <a:p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Transformator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naizmenični napon od 220V  sa primara transformišu u 10 V takođe naizmeničnog napona na sekundaru ,radi zaštite dioda.</a:t>
            </a: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Diode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 vrše pretvaranje naizmeničnog u jednosmerni napon jer su propusno ili nepropusno polarisane u zavisnosti od polariteta naizmeničnog napona.</a:t>
            </a: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Kondezator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radi na ispravljaju talasnog oblika jednosmernog napona.</a:t>
            </a:r>
          </a:p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Vrste usmerača su: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Jednostrani usmerač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Dvostrani usmerač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Grecov usmerač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428736"/>
            <a:ext cx="2466975" cy="1143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429000"/>
            <a:ext cx="2124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429000"/>
            <a:ext cx="26289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 rot="10800000" flipV="1">
            <a:off x="0" y="0"/>
            <a:ext cx="8229600" cy="9144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24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sz="2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28600" y="762000"/>
            <a:ext cx="853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sr-Latn-C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ajjednostavniji usmjerač se može izvesti pomoću jedne diode kao na slici 1</a:t>
            </a:r>
            <a:endParaRPr kumimoji="0" lang="sr-Latn-C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85800" y="2743200"/>
            <a:ext cx="8001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</a:t>
            </a:r>
            <a:r>
              <a:rPr kumimoji="0" lang="sr-Latn-C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Sl. 1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r-Latn-C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sr-Latn-C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Na primar transformatora se dovodi naizmjenični napon od 220V. Na njegovom sekundaru se dobije niži napon (na primjer 10V), koji se usmjerava pomoću diode D i na potrošaču Rp se dovodi jednosmjerni napon.</a:t>
            </a:r>
            <a:r>
              <a:rPr lang="sr-Latn-CS" sz="2000" dirty="0"/>
              <a:t> Talasni oblici napona su dati na slici </a:t>
            </a:r>
            <a:endParaRPr lang="en-US" sz="20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71670" y="428604"/>
            <a:ext cx="36368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800" dirty="0" smtClean="0">
                <a:solidFill>
                  <a:srgbClr val="FF0000"/>
                </a:solidFill>
              </a:rPr>
              <a:t>Jednostrani  usmerač</a:t>
            </a:r>
            <a:endParaRPr lang="en-US" sz="2800" dirty="0"/>
          </a:p>
        </p:txBody>
      </p:sp>
      <p:pic>
        <p:nvPicPr>
          <p:cNvPr id="8" name="Picture 2" descr="6C7BE75C"/>
          <p:cNvPicPr>
            <a:picLocks noChangeAspect="1" noChangeArrowheads="1"/>
          </p:cNvPicPr>
          <p:nvPr/>
        </p:nvPicPr>
        <p:blipFill>
          <a:blip r:embed="rId2" cstate="print"/>
          <a:srcRect l="63429" t="7744" r="10623" b="81775"/>
          <a:stretch>
            <a:fillRect/>
          </a:stretch>
        </p:blipFill>
        <p:spPr bwMode="auto">
          <a:xfrm>
            <a:off x="2786050" y="1142984"/>
            <a:ext cx="3143272" cy="1746262"/>
          </a:xfrm>
          <a:prstGeom prst="rect">
            <a:avLst/>
          </a:prstGeom>
          <a:noFill/>
        </p:spPr>
      </p:pic>
      <p:pic>
        <p:nvPicPr>
          <p:cNvPr id="10" name="Picture 2" descr="6C7BE75C"/>
          <p:cNvPicPr>
            <a:picLocks noChangeAspect="1" noChangeArrowheads="1"/>
          </p:cNvPicPr>
          <p:nvPr/>
        </p:nvPicPr>
        <p:blipFill>
          <a:blip r:embed="rId2" cstate="print"/>
          <a:srcRect l="60714" t="17214" r="12500" b="57466"/>
          <a:stretch>
            <a:fillRect/>
          </a:stretch>
        </p:blipFill>
        <p:spPr bwMode="auto">
          <a:xfrm>
            <a:off x="827584" y="4293096"/>
            <a:ext cx="2714644" cy="2206183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509120"/>
            <a:ext cx="311930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5" grpId="0"/>
      <p:bldP spid="30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071546"/>
            <a:ext cx="4572032" cy="548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571604" y="214290"/>
            <a:ext cx="68580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Jednostrani usmjerač -</a:t>
            </a:r>
            <a:r>
              <a:rPr lang="en-US" sz="2400" b="1" dirty="0" err="1" smtClean="0">
                <a:solidFill>
                  <a:srgbClr val="FF0000"/>
                </a:solidFill>
              </a:rPr>
              <a:t>Polu</a:t>
            </a:r>
            <a:r>
              <a:rPr lang="sr-Latn-RS" sz="2400" b="1" dirty="0" smtClean="0">
                <a:solidFill>
                  <a:srgbClr val="FF0000"/>
                </a:solidFill>
              </a:rPr>
              <a:t>talasn</a:t>
            </a:r>
            <a:r>
              <a:rPr lang="en-US" sz="2400" b="1" dirty="0" err="1" smtClean="0">
                <a:solidFill>
                  <a:srgbClr val="FF0000"/>
                </a:solidFill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spoj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ispravljača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660864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Jednostrani 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24717"/>
          </a:xfrm>
        </p:spPr>
        <p:txBody>
          <a:bodyPr>
            <a:normAutofit/>
          </a:bodyPr>
          <a:lstStyle/>
          <a:p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pozitivnoj poluperiodi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dioda je direktno polarisana pa kroz nju teče struja i na otporniku se stvara napon Up.</a:t>
            </a:r>
          </a:p>
          <a:p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negativnoj poluperiodi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 dioda je inverzno polarisana i ne provodi struju pa napona na otporniku Rp nema.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Na izlazu ispravljača se dobija </a:t>
            </a:r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polutalasni jednosmerni napon.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Ovaj napon nije pogodan za napajanje potrošača pa se ispred Rp stavlja kondezator C koji ispravlja talasni napon 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C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Kod usmerača je veoma važno znati koliki se maksimalni inverzni napon pojavljuje na diode za vrijeme njenog rada. Najveći mogući inverzni napon je jednak amplitude inverznog napona U</a:t>
            </a:r>
            <a:r>
              <a:rPr lang="sr-Latn-C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sr-Latn-C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Probojni napon diode Up mora da bude veći od Um inače će diode da izgori.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Napon na potrošaču ima jednosmjernu komponentu (pulsirajući napon). Ukupna efektivna vrijednost U</a:t>
            </a:r>
            <a:r>
              <a:rPr lang="sr-Latn-CS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eff</a:t>
            </a:r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=U</a:t>
            </a:r>
            <a:r>
              <a:rPr lang="sr-Latn-CS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/2; I</a:t>
            </a:r>
            <a:r>
              <a:rPr lang="sr-Latn-CS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eff</a:t>
            </a:r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=I</a:t>
            </a:r>
            <a:r>
              <a:rPr lang="sr-Latn-CS" sz="2000" b="1" baseline="-30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sr-Latn-CS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/2.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7064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dirty="0" smtClean="0">
                <a:solidFill>
                  <a:srgbClr val="FF0000"/>
                </a:solidFill>
              </a:rPr>
              <a:t>Jednostrani  usmerač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62500" lnSpcReduction="20000"/>
          </a:bodyPr>
          <a:lstStyle/>
          <a:p>
            <a:endParaRPr lang="sr-Latn-R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                                            </a:t>
            </a: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                                        </a:t>
            </a: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endParaRPr lang="sr-Latn-R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400" dirty="0" smtClean="0">
                <a:solidFill>
                  <a:srgbClr val="FF0000"/>
                </a:solidFill>
              </a:rPr>
              <a:t>       </a:t>
            </a:r>
          </a:p>
          <a:p>
            <a:r>
              <a:rPr lang="sr-Latn-RS" sz="2400" dirty="0" smtClean="0">
                <a:solidFill>
                  <a:srgbClr val="FF0000"/>
                </a:solidFill>
              </a:rPr>
              <a:t>       </a:t>
            </a:r>
            <a:r>
              <a:rPr lang="sr-Latn-RS" sz="2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 pozitivnoj poluperiodi</a:t>
            </a:r>
            <a:r>
              <a:rPr lang="sr-Latn-RS" sz="2900" dirty="0" smtClean="0">
                <a:latin typeface="Times New Roman" pitchFamily="18" charset="0"/>
                <a:cs typeface="Times New Roman" pitchFamily="18" charset="0"/>
              </a:rPr>
              <a:t>, dioda provodi i daje struju kroz  Rp ali i puni kondezator C ( od trenutka  t1 do t2 ). Kada se kondezator C  napuni, napon na njemu blokira diodu i on  se polako prazni kroz Rp dajući skoro konstantan napon Up. </a:t>
            </a:r>
          </a:p>
          <a:p>
            <a:r>
              <a:rPr lang="sr-Latn-RS" sz="2900" dirty="0" smtClean="0">
                <a:latin typeface="Times New Roman" pitchFamily="18" charset="0"/>
                <a:cs typeface="Times New Roman" pitchFamily="18" charset="0"/>
              </a:rPr>
              <a:t>     To pražnjenje traje za vreme </a:t>
            </a:r>
            <a:r>
              <a:rPr lang="sr-Latn-RS" sz="2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negativne poluperiode </a:t>
            </a:r>
            <a:r>
              <a:rPr lang="sr-Latn-RS" sz="2900" dirty="0" smtClean="0">
                <a:latin typeface="Times New Roman" pitchFamily="18" charset="0"/>
                <a:cs typeface="Times New Roman" pitchFamily="18" charset="0"/>
              </a:rPr>
              <a:t>i sve do   ove pozitivne poluperiode kada dioda opet  počinje da radi. </a:t>
            </a:r>
          </a:p>
          <a:p>
            <a:r>
              <a:rPr lang="sr-Latn-RS" sz="2900" dirty="0" smtClean="0">
                <a:latin typeface="Times New Roman" pitchFamily="18" charset="0"/>
                <a:cs typeface="Times New Roman" pitchFamily="18" charset="0"/>
              </a:rPr>
              <a:t>      Ona tada dopunjava kondezator ( od trenutka t3 do t4) koji se zatim opet prazni kroz Rp. Dobijeni napon se zove </a:t>
            </a:r>
            <a:r>
              <a:rPr lang="sr-Latn-RS" sz="29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ispravljeni polutalasni napon.  </a:t>
            </a:r>
            <a:r>
              <a:rPr lang="sr-Latn-RS" sz="2900" dirty="0" smtClean="0">
                <a:latin typeface="Times New Roman" pitchFamily="18" charset="0"/>
                <a:cs typeface="Times New Roman" pitchFamily="18" charset="0"/>
              </a:rPr>
              <a:t>Ovaj napon je pogodniji za napajanje potrošača.</a:t>
            </a:r>
          </a:p>
          <a:p>
            <a:endParaRPr lang="sr-Latn-RS" sz="2400" dirty="0" smtClean="0"/>
          </a:p>
          <a:p>
            <a:pPr>
              <a:buNone/>
            </a:pPr>
            <a:r>
              <a:rPr lang="sr-Latn-RS" sz="2400" dirty="0" smtClean="0"/>
              <a:t>   </a:t>
            </a:r>
            <a:endParaRPr lang="en-US" sz="2400" dirty="0"/>
          </a:p>
        </p:txBody>
      </p:sp>
      <p:pic>
        <p:nvPicPr>
          <p:cNvPr id="7" name="Picture 3" descr="E5C7C2C"/>
          <p:cNvPicPr>
            <a:picLocks noChangeAspect="1" noChangeArrowheads="1"/>
          </p:cNvPicPr>
          <p:nvPr/>
        </p:nvPicPr>
        <p:blipFill>
          <a:blip r:embed="rId2" cstate="print"/>
          <a:srcRect l="40175" t="30341" r="26956" b="59479"/>
          <a:stretch>
            <a:fillRect/>
          </a:stretch>
        </p:blipFill>
        <p:spPr bwMode="auto">
          <a:xfrm>
            <a:off x="990600" y="1524000"/>
            <a:ext cx="3429000" cy="1905000"/>
          </a:xfrm>
          <a:prstGeom prst="rect">
            <a:avLst/>
          </a:prstGeom>
          <a:noFill/>
        </p:spPr>
      </p:pic>
      <p:pic>
        <p:nvPicPr>
          <p:cNvPr id="8" name="Picture 4" descr="E5C7C2C"/>
          <p:cNvPicPr>
            <a:picLocks noChangeAspect="1" noChangeArrowheads="1"/>
          </p:cNvPicPr>
          <p:nvPr/>
        </p:nvPicPr>
        <p:blipFill>
          <a:blip r:embed="rId2" cstate="print"/>
          <a:srcRect l="40178" t="40405" r="36607" b="34275"/>
          <a:stretch>
            <a:fillRect/>
          </a:stretch>
        </p:blipFill>
        <p:spPr bwMode="auto">
          <a:xfrm>
            <a:off x="5029200" y="1447800"/>
            <a:ext cx="3429000" cy="2286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971600" y="906104"/>
            <a:ext cx="66722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Filtriranje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ispravljenoga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napona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8794" y="428604"/>
            <a:ext cx="57150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Filtriranje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ispravljenoga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napona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124744"/>
            <a:ext cx="399881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dirty="0" smtClean="0"/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Izlazni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napon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otporno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opterećenog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ispravljača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veliku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valovitost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smjernu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komponentu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izraženu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izmjeničnu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komponentu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tzv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napon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brujanja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napon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pogodan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napajanje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elektroničkih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sklopova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Poboljšanje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oblika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izlaznoga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napona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smjerne komponente uz smanjenje valovitosti) dobije se postupkom filtriranja (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peglanja</a:t>
            </a:r>
            <a:r>
              <a:rPr lang="vi-VN" sz="2000" dirty="0" smtClean="0">
                <a:latin typeface="Times New Roman" pitchFamily="18" charset="0"/>
                <a:cs typeface="Times New Roman" pitchFamily="18" charset="0"/>
              </a:rPr>
              <a:t>) ispravljenoga napona. Za filtriranje ispravljenoga napona najčešće se upotrebljavaju kondenzatori velikoga kapaciteta .</a:t>
            </a:r>
          </a:p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340767"/>
            <a:ext cx="3888432" cy="487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14290"/>
            <a:ext cx="8501122" cy="2010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RS" sz="2000" dirty="0" smtClean="0"/>
              <a:t>	</a:t>
            </a:r>
            <a:r>
              <a:rPr lang="en-US" sz="2000" dirty="0" err="1" smtClean="0"/>
              <a:t>Dioda</a:t>
            </a:r>
            <a:r>
              <a:rPr lang="en-US" sz="2000" dirty="0" smtClean="0"/>
              <a:t> </a:t>
            </a:r>
            <a:r>
              <a:rPr lang="sr-Latn-RS" sz="2000" dirty="0" smtClean="0"/>
              <a:t>pro</a:t>
            </a:r>
            <a:r>
              <a:rPr lang="en-US" sz="2000" dirty="0" err="1" smtClean="0"/>
              <a:t>vodi</a:t>
            </a:r>
            <a:r>
              <a:rPr lang="en-US" sz="2000" dirty="0" smtClean="0"/>
              <a:t> </a:t>
            </a:r>
            <a:r>
              <a:rPr lang="en-US" sz="2000" dirty="0" err="1" smtClean="0"/>
              <a:t>samo</a:t>
            </a:r>
            <a:r>
              <a:rPr lang="en-US" sz="2000" dirty="0" smtClean="0"/>
              <a:t> </a:t>
            </a:r>
            <a:r>
              <a:rPr lang="en-US" sz="2000" dirty="0" err="1" smtClean="0"/>
              <a:t>dok</a:t>
            </a:r>
            <a:r>
              <a:rPr lang="en-US" sz="2000" dirty="0" smtClean="0"/>
              <a:t> je </a:t>
            </a:r>
            <a:r>
              <a:rPr lang="en-US" sz="2000" dirty="0" err="1" smtClean="0"/>
              <a:t>anoda</a:t>
            </a:r>
            <a:r>
              <a:rPr lang="en-US" sz="2000" dirty="0" smtClean="0"/>
              <a:t> </a:t>
            </a:r>
            <a:r>
              <a:rPr lang="en-US" sz="2000" dirty="0" err="1" smtClean="0"/>
              <a:t>pozitivnija</a:t>
            </a:r>
            <a:r>
              <a:rPr lang="en-US" sz="2000" dirty="0" smtClean="0"/>
              <a:t> </a:t>
            </a:r>
            <a:r>
              <a:rPr lang="en-US" sz="2000" dirty="0" err="1" smtClean="0"/>
              <a:t>od</a:t>
            </a:r>
            <a:r>
              <a:rPr lang="en-US" sz="2000" dirty="0" smtClean="0"/>
              <a:t> </a:t>
            </a:r>
            <a:r>
              <a:rPr lang="en-US" sz="2000" dirty="0" err="1" smtClean="0"/>
              <a:t>katode</a:t>
            </a:r>
            <a:r>
              <a:rPr lang="en-US" sz="2000" dirty="0" smtClean="0"/>
              <a:t>. U tome </a:t>
            </a:r>
            <a:r>
              <a:rPr lang="en-US" sz="2000" dirty="0" err="1" smtClean="0"/>
              <a:t>dijelu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izmjeničnoga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 </a:t>
            </a:r>
            <a:r>
              <a:rPr lang="en-US" sz="2000" dirty="0" err="1" smtClean="0"/>
              <a:t>kondenzator</a:t>
            </a:r>
            <a:r>
              <a:rPr lang="en-US" sz="2000" dirty="0" smtClean="0"/>
              <a:t> se </a:t>
            </a:r>
            <a:r>
              <a:rPr lang="sr-Latn-RS" sz="2000" dirty="0" smtClean="0"/>
              <a:t>puni</a:t>
            </a:r>
            <a:r>
              <a:rPr lang="en-US" sz="2000" dirty="0" smtClean="0"/>
              <a:t>. U </a:t>
            </a:r>
            <a:r>
              <a:rPr lang="en-US" sz="2000" dirty="0" err="1" smtClean="0"/>
              <a:t>ostalome</a:t>
            </a:r>
            <a:r>
              <a:rPr lang="en-US" sz="2000" dirty="0" smtClean="0"/>
              <a:t> </a:t>
            </a:r>
            <a:r>
              <a:rPr lang="en-US" sz="2000" dirty="0" err="1" smtClean="0"/>
              <a:t>dijelu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dioda</a:t>
            </a:r>
            <a:r>
              <a:rPr lang="en-US" sz="2000" dirty="0" smtClean="0"/>
              <a:t> je </a:t>
            </a:r>
            <a:r>
              <a:rPr lang="sr-Latn-RS" sz="2000" dirty="0" smtClean="0"/>
              <a:t>inverzno</a:t>
            </a:r>
            <a:r>
              <a:rPr lang="en-US" sz="2000" dirty="0" smtClean="0"/>
              <a:t> </a:t>
            </a:r>
            <a:r>
              <a:rPr lang="en-US" sz="2000" dirty="0" err="1" smtClean="0"/>
              <a:t>polari</a:t>
            </a:r>
            <a:r>
              <a:rPr lang="sr-Latn-RS" sz="2000" dirty="0" smtClean="0"/>
              <a:t>sana</a:t>
            </a:r>
            <a:r>
              <a:rPr lang="en-US" sz="2000" dirty="0" smtClean="0"/>
              <a:t>. </a:t>
            </a:r>
            <a:r>
              <a:rPr lang="en-US" sz="2000" dirty="0" err="1" smtClean="0"/>
              <a:t>Struju</a:t>
            </a:r>
            <a:r>
              <a:rPr lang="en-US" sz="2000" dirty="0" smtClean="0"/>
              <a:t> </a:t>
            </a:r>
            <a:r>
              <a:rPr lang="sr-Latn-RS" sz="2000" dirty="0" smtClean="0"/>
              <a:t>potrošaču</a:t>
            </a:r>
            <a:r>
              <a:rPr lang="en-US" sz="2000" dirty="0" smtClean="0"/>
              <a:t> </a:t>
            </a:r>
            <a:r>
              <a:rPr lang="en-US" sz="2000" dirty="0" err="1" smtClean="0"/>
              <a:t>daje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sr-Latn-RS" sz="2000" dirty="0" smtClean="0"/>
              <a:t>punjeni</a:t>
            </a:r>
            <a:r>
              <a:rPr lang="en-US" sz="2000" dirty="0" smtClean="0"/>
              <a:t> </a:t>
            </a:r>
            <a:r>
              <a:rPr lang="en-US" sz="2000" dirty="0" err="1" smtClean="0"/>
              <a:t>kondenzator</a:t>
            </a:r>
            <a:r>
              <a:rPr lang="en-US" sz="2000" dirty="0" smtClean="0"/>
              <a:t> pa se </a:t>
            </a:r>
            <a:r>
              <a:rPr lang="en-US" sz="2000" dirty="0" err="1" smtClean="0"/>
              <a:t>napon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njemu</a:t>
            </a:r>
            <a:r>
              <a:rPr lang="en-US" sz="2000" dirty="0" smtClean="0"/>
              <a:t> </a:t>
            </a:r>
            <a:r>
              <a:rPr lang="en-US" sz="2000" dirty="0" err="1" smtClean="0"/>
              <a:t>smanjuje</a:t>
            </a:r>
            <a:r>
              <a:rPr lang="en-US" sz="2000" dirty="0" smtClean="0"/>
              <a:t>. </a:t>
            </a:r>
            <a:r>
              <a:rPr lang="en-US" sz="2000" dirty="0" err="1" smtClean="0"/>
              <a:t>Što</a:t>
            </a:r>
            <a:r>
              <a:rPr lang="en-US" sz="2000" dirty="0" smtClean="0"/>
              <a:t> je </a:t>
            </a:r>
            <a:r>
              <a:rPr lang="en-US" sz="2000" dirty="0" err="1" smtClean="0"/>
              <a:t>opterećenje</a:t>
            </a:r>
            <a:r>
              <a:rPr lang="en-US" sz="2000" dirty="0" smtClean="0"/>
              <a:t> </a:t>
            </a:r>
            <a:r>
              <a:rPr lang="en-US" sz="2000" dirty="0" err="1" smtClean="0"/>
              <a:t>veće</a:t>
            </a:r>
            <a:r>
              <a:rPr lang="en-US" sz="2000" dirty="0" smtClean="0"/>
              <a:t>, bit </a:t>
            </a:r>
            <a:r>
              <a:rPr lang="en-US" sz="2000" dirty="0" err="1" smtClean="0"/>
              <a:t>će</a:t>
            </a:r>
            <a:r>
              <a:rPr lang="en-US" sz="2000" dirty="0" smtClean="0"/>
              <a:t> </a:t>
            </a:r>
            <a:r>
              <a:rPr lang="en-US" sz="2000" dirty="0" err="1" smtClean="0"/>
              <a:t>znatnije</a:t>
            </a:r>
            <a:r>
              <a:rPr lang="en-US" sz="2000" dirty="0" smtClean="0"/>
              <a:t> </a:t>
            </a:r>
            <a:r>
              <a:rPr lang="en-US" sz="2000" dirty="0" err="1" smtClean="0"/>
              <a:t>smanjenje</a:t>
            </a:r>
            <a:r>
              <a:rPr lang="en-US" sz="2000" dirty="0" smtClean="0"/>
              <a:t> </a:t>
            </a:r>
            <a:r>
              <a:rPr lang="en-US" sz="2000" dirty="0" err="1" smtClean="0"/>
              <a:t>izlaznoga</a:t>
            </a:r>
            <a:r>
              <a:rPr lang="en-US" sz="2000" dirty="0" smtClean="0"/>
              <a:t> </a:t>
            </a:r>
            <a:r>
              <a:rPr lang="en-US" sz="2000" dirty="0" err="1" smtClean="0"/>
              <a:t>napona</a:t>
            </a:r>
            <a:r>
              <a:rPr lang="en-US" sz="2000" dirty="0" smtClean="0"/>
              <a:t>. </a:t>
            </a:r>
            <a:r>
              <a:rPr lang="en-US" sz="2000" dirty="0" err="1" smtClean="0"/>
              <a:t>Da</a:t>
            </a:r>
            <a:r>
              <a:rPr lang="en-US" sz="2000" dirty="0" smtClean="0"/>
              <a:t> se to </a:t>
            </a:r>
            <a:r>
              <a:rPr lang="en-US" sz="2000" dirty="0" err="1" smtClean="0"/>
              <a:t>spriječi</a:t>
            </a:r>
            <a:r>
              <a:rPr lang="en-US" sz="2000" dirty="0" smtClean="0"/>
              <a:t>, </a:t>
            </a:r>
            <a:r>
              <a:rPr lang="en-US" sz="2000" dirty="0" err="1" smtClean="0"/>
              <a:t>potrebno</a:t>
            </a:r>
            <a:r>
              <a:rPr lang="en-US" sz="2000" dirty="0" smtClean="0"/>
              <a:t> je </a:t>
            </a:r>
            <a:r>
              <a:rPr lang="en-US" sz="2000" dirty="0" err="1" smtClean="0"/>
              <a:t>primijeniti</a:t>
            </a:r>
            <a:r>
              <a:rPr lang="en-US" sz="2000" dirty="0" smtClean="0"/>
              <a:t> </a:t>
            </a:r>
            <a:r>
              <a:rPr lang="en-US" sz="2000" dirty="0" err="1" smtClean="0"/>
              <a:t>kondenzatore</a:t>
            </a:r>
            <a:r>
              <a:rPr lang="en-US" sz="2000" dirty="0" smtClean="0"/>
              <a:t> </a:t>
            </a:r>
            <a:r>
              <a:rPr lang="en-US" sz="2000" dirty="0" err="1" smtClean="0"/>
              <a:t>velikoga</a:t>
            </a:r>
            <a:r>
              <a:rPr lang="en-US" sz="2000" dirty="0" smtClean="0"/>
              <a:t> </a:t>
            </a:r>
            <a:r>
              <a:rPr lang="en-US" sz="2000" dirty="0" err="1" smtClean="0"/>
              <a:t>kapaciteta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428596" y="4286256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	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Iznos napona brujanja Ubm (mjeren od vrha do vrha, slika 5. 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zavis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i o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d maksimalne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 vrijednosti ispravljenoga napona (približno jednaka 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maksimalnoj 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vrijednosti napona na sekundarnom namotu transformatora U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S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max), o frekvenciji napona brujanja fb (za pol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utalasn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i ispravljač fb = 50 Hz, za puno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talasn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i ispravljač fb = 100 Hz), o opterećenju ispravljača R i kapacitetu kondenzatora za </a:t>
            </a:r>
            <a:r>
              <a:rPr lang="sr-Latn-RS" sz="2000" dirty="0" smtClean="0">
                <a:latin typeface="Calibri" pitchFamily="34" charset="0"/>
                <a:cs typeface="Calibri" pitchFamily="34" charset="0"/>
              </a:rPr>
              <a:t>peglanje</a:t>
            </a:r>
            <a:r>
              <a:rPr lang="vi-VN" sz="2000" dirty="0" smtClean="0">
                <a:latin typeface="Calibri" pitchFamily="34" charset="0"/>
                <a:cs typeface="Calibri" pitchFamily="34" charset="0"/>
              </a:rPr>
              <a:t> C: 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276872"/>
            <a:ext cx="3168352" cy="214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5929330"/>
            <a:ext cx="14192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305</TotalTime>
  <Words>895</Words>
  <Application>Microsoft Office PowerPoint</Application>
  <PresentationFormat>On-screen Show (4:3)</PresentationFormat>
  <Paragraphs>112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USMJERAČI</vt:lpstr>
      <vt:lpstr>Slide 2</vt:lpstr>
      <vt:lpstr>Slide 3</vt:lpstr>
      <vt:lpstr> </vt:lpstr>
      <vt:lpstr>Slide 5</vt:lpstr>
      <vt:lpstr>Jednostrani  usmerač</vt:lpstr>
      <vt:lpstr>Jednostrani  usmerač</vt:lpstr>
      <vt:lpstr>Slide 8</vt:lpstr>
      <vt:lpstr>Slide 9</vt:lpstr>
      <vt:lpstr>Dvostrani  usmerač</vt:lpstr>
      <vt:lpstr>Slide 11</vt:lpstr>
      <vt:lpstr>Slide 12</vt:lpstr>
      <vt:lpstr>Dvostrani  usmerač</vt:lpstr>
      <vt:lpstr>Slide 14</vt:lpstr>
      <vt:lpstr>Slide 15</vt:lpstr>
      <vt:lpstr>Slide 16</vt:lpstr>
      <vt:lpstr>Grecov (mosni)  usmerač</vt:lpstr>
      <vt:lpstr>Slide 18</vt:lpstr>
      <vt:lpstr>Slide 19</vt:lpstr>
      <vt:lpstr>Grecov (mosni) usmerač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Usmerači</dc:title>
  <dc:creator>PC</dc:creator>
  <cp:lastModifiedBy>Petar</cp:lastModifiedBy>
  <cp:revision>32</cp:revision>
  <dcterms:created xsi:type="dcterms:W3CDTF">2011-03-06T21:31:31Z</dcterms:created>
  <dcterms:modified xsi:type="dcterms:W3CDTF">2021-05-17T12:24:40Z</dcterms:modified>
</cp:coreProperties>
</file>