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4/21/2021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000" dirty="0" err="1" smtClean="0">
                <a:latin typeface="Franklin Gothic Medium" panose="020B0603020102020204" pitchFamily="34" charset="0"/>
              </a:rPr>
              <a:t>Obnavljanje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gradiva</a:t>
            </a:r>
            <a:endParaRPr lang="en-US" sz="50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62309" y="362309"/>
                <a:ext cx="5141344" cy="5367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n-US" sz="2400" dirty="0" smtClean="0"/>
                  <a:t>Riješiti </a:t>
                </a:r>
                <a:r>
                  <a:rPr lang="en-US" sz="2400" dirty="0" err="1" smtClean="0"/>
                  <a:t>jednačine</a:t>
                </a:r>
                <a:r>
                  <a:rPr lang="en-US" sz="2400" dirty="0" smtClean="0"/>
                  <a:t>:</a:t>
                </a:r>
              </a:p>
              <a:p>
                <a:endParaRPr lang="en-US" sz="2400" dirty="0"/>
              </a:p>
              <a:p>
                <a:pPr marL="457200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−3=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400" dirty="0" smtClean="0"/>
              </a:p>
              <a:p>
                <a:pPr marL="457200" indent="-457200">
                  <a:buFont typeface="+mj-lt"/>
                  <a:buAutoNum type="alphaLcParenR"/>
                </a:pPr>
                <a:endParaRPr lang="en-US" sz="2400" dirty="0" smtClean="0"/>
              </a:p>
              <a:p>
                <a:pPr marL="457200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−3)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e>
                    </m:d>
                  </m:oMath>
                </a14:m>
                <a:endParaRPr lang="en-US" sz="2400" b="0" dirty="0" smtClean="0"/>
              </a:p>
              <a:p>
                <a:pPr marL="457200" indent="-457200">
                  <a:buFont typeface="+mj-lt"/>
                  <a:buAutoNum type="alphaLcParenR"/>
                </a:pPr>
                <a:endParaRPr lang="en-US" sz="2400" dirty="0" smtClean="0"/>
              </a:p>
              <a:p>
                <a:pPr marL="457200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400" b="0" dirty="0" smtClean="0"/>
              </a:p>
              <a:p>
                <a:pPr marL="457200" indent="-457200">
                  <a:buFont typeface="+mj-lt"/>
                  <a:buAutoNum type="alphaLcParenR"/>
                </a:pPr>
                <a:endParaRPr lang="en-US" sz="2400" b="0" dirty="0" smtClean="0"/>
              </a:p>
              <a:p>
                <a:pPr marL="457200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400" b="0" dirty="0" smtClean="0"/>
              </a:p>
              <a:p>
                <a:pPr marL="457200" indent="-457200">
                  <a:buFont typeface="+mj-lt"/>
                  <a:buAutoNum type="alphaLcParenR"/>
                </a:pPr>
                <a:endParaRPr lang="en-US" sz="2400" b="0" dirty="0" smtClean="0"/>
              </a:p>
              <a:p>
                <a:pPr marL="457200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400" dirty="0" smtClean="0"/>
              </a:p>
              <a:p>
                <a:pPr marL="457200" indent="-457200">
                  <a:buFont typeface="+mj-lt"/>
                  <a:buAutoNum type="alphaLcParenR"/>
                </a:pPr>
                <a:endParaRPr lang="en-US" sz="2400" dirty="0" smtClean="0"/>
              </a:p>
              <a:p>
                <a:pPr marL="457200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−3=7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309" y="362309"/>
                <a:ext cx="5141344" cy="5367110"/>
              </a:xfrm>
              <a:prstGeom prst="rect">
                <a:avLst/>
              </a:prstGeom>
              <a:blipFill rotWithShape="0">
                <a:blip r:embed="rId2"/>
                <a:stretch>
                  <a:fillRect l="-1777" t="-9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21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59080" y="472440"/>
                <a:ext cx="448056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/>
                  <a:t>2</a:t>
                </a:r>
                <a:r>
                  <a:rPr lang="en-US" sz="3200" dirty="0" smtClean="0"/>
                  <a:t>. </a:t>
                </a:r>
                <a:r>
                  <a:rPr lang="en-US" sz="3200" dirty="0" err="1" smtClean="0"/>
                  <a:t>Riješiti</a:t>
                </a:r>
                <a:r>
                  <a:rPr lang="en-US" sz="3200" dirty="0" smtClean="0"/>
                  <a:t> </a:t>
                </a:r>
                <a:r>
                  <a:rPr lang="en-US" sz="3200" dirty="0" err="1" smtClean="0"/>
                  <a:t>jednačine</a:t>
                </a:r>
                <a:r>
                  <a:rPr lang="en-US" sz="3200" dirty="0" smtClean="0"/>
                  <a:t>:</a:t>
                </a:r>
              </a:p>
              <a:p>
                <a:endParaRPr lang="en-US" sz="3200" dirty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−12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US" sz="3200" dirty="0" smtClean="0"/>
              </a:p>
              <a:p>
                <a:pPr marL="342900" indent="-342900">
                  <a:buAutoNum type="alphaLcParenR"/>
                </a:pPr>
                <a:endParaRPr lang="en-US" sz="320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US" sz="3200" dirty="0" smtClean="0"/>
              </a:p>
              <a:p>
                <a:pPr marL="342900" indent="-342900">
                  <a:buAutoNum type="alphaLcParenR"/>
                </a:pPr>
                <a:endParaRPr lang="en-US" sz="320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endParaRPr lang="en-US" sz="3200" dirty="0" smtClean="0"/>
              </a:p>
              <a:p>
                <a:pPr marL="342900" indent="-342900">
                  <a:buAutoNum type="alphaLcParenR"/>
                </a:pPr>
                <a:endParaRPr lang="en-US" sz="3200" dirty="0" smtClean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" y="472440"/>
                <a:ext cx="4480560" cy="4524315"/>
              </a:xfrm>
              <a:prstGeom prst="rect">
                <a:avLst/>
              </a:prstGeom>
              <a:blipFill rotWithShape="0">
                <a:blip r:embed="rId2"/>
                <a:stretch>
                  <a:fillRect l="-3537" t="-1752" r="-8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030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9913" y="574807"/>
                <a:ext cx="5898743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3. </a:t>
                </a:r>
                <a:r>
                  <a:rPr lang="en-US" sz="2800" dirty="0" err="1" smtClean="0"/>
                  <a:t>Skicirati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grafik</a:t>
                </a:r>
                <a:r>
                  <a:rPr lang="en-US" sz="2800" dirty="0"/>
                  <a:t> </a:t>
                </a:r>
                <a:r>
                  <a:rPr lang="en-US" sz="2800" dirty="0" err="1" smtClean="0"/>
                  <a:t>funkcije</a:t>
                </a:r>
                <a:r>
                  <a:rPr lang="en-US" sz="2800" dirty="0" smtClean="0"/>
                  <a:t>:</a:t>
                </a:r>
              </a:p>
              <a:p>
                <a:endParaRPr lang="en-US" sz="2800" dirty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e>
                    </m:d>
                  </m:oMath>
                </a14:m>
                <a:endParaRPr lang="en-US" sz="2800" b="0" dirty="0" smtClean="0"/>
              </a:p>
              <a:p>
                <a:pPr marL="342900" indent="-342900">
                  <a:buAutoNum type="alphaLcParenR"/>
                </a:pPr>
                <a:endParaRPr lang="en-US" sz="280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=2−</m:t>
                    </m:r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sz="2800" b="0" dirty="0" smtClean="0"/>
              </a:p>
              <a:p>
                <a:pPr marL="342900" indent="-342900">
                  <a:buAutoNum type="alphaLcParenR"/>
                </a:pPr>
                <a:endParaRPr lang="en-US" sz="280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=−3−</m:t>
                    </m:r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913" y="574807"/>
                <a:ext cx="5898743" cy="3108543"/>
              </a:xfrm>
              <a:prstGeom prst="rect">
                <a:avLst/>
              </a:prstGeom>
              <a:blipFill rotWithShape="0">
                <a:blip r:embed="rId2"/>
                <a:stretch>
                  <a:fillRect l="-2169" t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253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903" y="577970"/>
            <a:ext cx="7977847" cy="483079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132052" y="5719313"/>
                <a:ext cx="36921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Grafik </a:t>
                </a:r>
                <a:r>
                  <a:rPr lang="en-US" dirty="0" err="1" smtClean="0"/>
                  <a:t>funkcije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2052" y="5719313"/>
                <a:ext cx="3692106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1488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805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392" y="171278"/>
            <a:ext cx="8681677" cy="590171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985403" y="6167888"/>
                <a:ext cx="41493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Grafik </a:t>
                </a:r>
                <a:r>
                  <a:rPr lang="en-US" dirty="0" err="1" smtClean="0"/>
                  <a:t>funkcije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=2−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5403" y="6167888"/>
                <a:ext cx="4149306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1324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644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9131" y="138023"/>
            <a:ext cx="7625745" cy="556871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067350" y="5952228"/>
                <a:ext cx="41493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Grafik </a:t>
                </a:r>
                <a:r>
                  <a:rPr lang="en-US" dirty="0" err="1" smtClean="0"/>
                  <a:t>funkcije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=−3−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350" y="5952228"/>
                <a:ext cx="4149306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1175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980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1652</TotalTime>
  <Words>46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Cambria Math</vt:lpstr>
      <vt:lpstr>Franklin Gothic Medium</vt:lpstr>
      <vt:lpstr>Rockwell</vt:lpstr>
      <vt:lpstr>Rockwell Condensed</vt:lpstr>
      <vt:lpstr>Wingdings</vt:lpstr>
      <vt:lpstr>Wood Type</vt:lpstr>
      <vt:lpstr>Obnavljanje gradiva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145</cp:revision>
  <dcterms:created xsi:type="dcterms:W3CDTF">2020-11-08T09:24:49Z</dcterms:created>
  <dcterms:modified xsi:type="dcterms:W3CDTF">2021-04-21T21:02:31Z</dcterms:modified>
</cp:coreProperties>
</file>