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79" r:id="rId2"/>
    <p:sldId id="267" r:id="rId3"/>
    <p:sldId id="269" r:id="rId4"/>
    <p:sldId id="271" r:id="rId5"/>
    <p:sldId id="272" r:id="rId6"/>
    <p:sldId id="274" r:id="rId7"/>
    <p:sldId id="268" r:id="rId8"/>
    <p:sldId id="257" r:id="rId9"/>
    <p:sldId id="275" r:id="rId10"/>
    <p:sldId id="258" r:id="rId11"/>
    <p:sldId id="259" r:id="rId12"/>
    <p:sldId id="276" r:id="rId13"/>
    <p:sldId id="260" r:id="rId14"/>
    <p:sldId id="26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496899-1BDC-45D0-B9AD-D7AB90F237BD}" type="datetimeFigureOut">
              <a:rPr lang="en-US" smtClean="0"/>
              <a:pPr/>
              <a:t>03/10/2021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9E9D886-CE96-4F30-8333-7BF463E7FA3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496899-1BDC-45D0-B9AD-D7AB90F237BD}" type="datetimeFigureOut">
              <a:rPr lang="en-US" smtClean="0"/>
              <a:pPr/>
              <a:t>03/10/2021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9E9D886-CE96-4F30-8333-7BF463E7FA3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15512"/>
          </a:xfrm>
        </p:spPr>
        <p:txBody>
          <a:bodyPr/>
          <a:lstStyle/>
          <a:p>
            <a:pPr lvl="0"/>
            <a:r>
              <a:rPr lang="sr-Latn-C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t>KRISTALNA   </a:t>
            </a:r>
            <a:r>
              <a:rPr lang="sr-Latn-CS" b="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t>STRUKTURA  POLUPROVODNIKA</a:t>
            </a:r>
            <a:r>
              <a:rPr lang="sr-Latn-CS" dirty="0" smtClean="0">
                <a:solidFill>
                  <a:schemeClr val="tx1"/>
                </a:solidFill>
                <a:latin typeface="Arial" pitchFamily="34" charset="0"/>
              </a:rPr>
              <a:t/>
            </a:r>
            <a:br>
              <a:rPr lang="sr-Latn-CS" dirty="0" smtClean="0">
                <a:solidFill>
                  <a:schemeClr val="tx1"/>
                </a:solidFill>
                <a:latin typeface="Arial" pitchFamily="34" charset="0"/>
              </a:rPr>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srcRect/>
          <a:stretch>
            <a:fillRect/>
          </a:stretch>
        </p:blipFill>
        <p:spPr bwMode="auto">
          <a:xfrm>
            <a:off x="990600" y="381000"/>
            <a:ext cx="6553200" cy="4038600"/>
          </a:xfrm>
          <a:prstGeom prst="rect">
            <a:avLst/>
          </a:prstGeom>
          <a:noFill/>
          <a:ln w="9525">
            <a:noFill/>
            <a:miter lim="800000"/>
            <a:headEnd/>
            <a:tailEnd/>
          </a:ln>
        </p:spPr>
      </p:pic>
      <p:pic>
        <p:nvPicPr>
          <p:cNvPr id="2050" name="Picture 2"/>
          <p:cNvPicPr>
            <a:picLocks noChangeAspect="1" noChangeArrowheads="1"/>
          </p:cNvPicPr>
          <p:nvPr/>
        </p:nvPicPr>
        <p:blipFill>
          <a:blip r:embed="rId3" cstate="print"/>
          <a:srcRect/>
          <a:stretch>
            <a:fillRect/>
          </a:stretch>
        </p:blipFill>
        <p:spPr bwMode="auto">
          <a:xfrm>
            <a:off x="2667000" y="4495800"/>
            <a:ext cx="3733800" cy="2129462"/>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411033"/>
            <a:ext cx="86868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sr-Latn-CS" b="1" i="0" u="none" strike="noStrike" cap="none" normalizeH="0" baseline="0" dirty="0" smtClean="0">
              <a:ln>
                <a:noFill/>
              </a:ln>
              <a:solidFill>
                <a:srgbClr val="0070C0"/>
              </a:solidFill>
              <a:effectLst/>
              <a:ea typeface="Calibri" pitchFamily="34"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sr-Latn-CS"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Na mjestu gdje je bio elektron ostaje šupljina. Jedan atom u kristalu ima jedan elektron manje i pozitivno je naelektrisan</a:t>
            </a:r>
            <a:r>
              <a:rPr kumimoji="0" lang="sr-Latn-C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Opisan proces se naziva </a:t>
            </a:r>
            <a:r>
              <a:rPr kumimoji="0" lang="sr-Latn-CS"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generacija</a:t>
            </a:r>
            <a:r>
              <a:rPr kumimoji="0" lang="sr-Latn-C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(proizvodnja) parova elektron-šupljina.</a:t>
            </a:r>
            <a:r>
              <a:rPr kumimoji="0" lang="sr-Latn-CS"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U čistom poluprovodniku ima malo slobodnih elektrona i šupljina.</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sr-Latn-CS"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Raskidanje kovalentnih veza je praćeno suprotnim procesom-njihovim stvaranjem. </a:t>
            </a:r>
            <a:r>
              <a:rPr kumimoji="0" lang="sr-Latn-C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Slobodni elektroni na svom putu kroz kristal gube energiju i iz provodnog opsega prelaze u valentni i ponovo učestvuju u formiranju valentnih veza. Takav proces se </a:t>
            </a:r>
            <a:r>
              <a:rPr kumimoji="0" lang="sr-Latn-CS"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naziva rekombina</a:t>
            </a:r>
            <a:r>
              <a:rPr kumimoji="0" lang="sr-Latn-C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cija.</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 calcmode="lin" valueType="num">
                                      <p:cBhvr>
                                        <p:cTn id="7" dur="500" fill="hold"/>
                                        <p:tgtEl>
                                          <p:spTgt spid="1025"/>
                                        </p:tgtEl>
                                        <p:attrNameLst>
                                          <p:attrName>ppt_w</p:attrName>
                                        </p:attrNameLst>
                                      </p:cBhvr>
                                      <p:tavLst>
                                        <p:tav tm="0">
                                          <p:val>
                                            <p:fltVal val="0"/>
                                          </p:val>
                                        </p:tav>
                                        <p:tav tm="100000">
                                          <p:val>
                                            <p:strVal val="#ppt_w"/>
                                          </p:val>
                                        </p:tav>
                                      </p:tavLst>
                                    </p:anim>
                                    <p:anim calcmode="lin" valueType="num">
                                      <p:cBhvr>
                                        <p:cTn id="8" dur="500" fill="hold"/>
                                        <p:tgtEl>
                                          <p:spTgt spid="1025"/>
                                        </p:tgtEl>
                                        <p:attrNameLst>
                                          <p:attrName>ppt_h</p:attrName>
                                        </p:attrNameLst>
                                      </p:cBhvr>
                                      <p:tavLst>
                                        <p:tav tm="0">
                                          <p:val>
                                            <p:fltVal val="0"/>
                                          </p:val>
                                        </p:tav>
                                        <p:tav tm="100000">
                                          <p:val>
                                            <p:strVal val="#ppt_h"/>
                                          </p:val>
                                        </p:tav>
                                      </p:tavLst>
                                    </p:anim>
                                    <p:animEffect transition="in" filter="fade">
                                      <p:cBhvr>
                                        <p:cTn id="9"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35846"/>
            <a:ext cx="8382000" cy="3477875"/>
          </a:xfrm>
          <a:prstGeom prst="rect">
            <a:avLst/>
          </a:prstGeom>
        </p:spPr>
        <p:txBody>
          <a:bodyPr wrap="square">
            <a:spAutoFit/>
          </a:bodyPr>
          <a:lstStyle/>
          <a:p>
            <a:pPr lvl="0" indent="457200" algn="just" eaLnBrk="0" fontAlgn="base" hangingPunct="0">
              <a:spcBef>
                <a:spcPct val="0"/>
              </a:spcBef>
              <a:spcAft>
                <a:spcPct val="0"/>
              </a:spcAft>
            </a:pPr>
            <a:r>
              <a:rPr lang="sr-Latn-CS" sz="2000" dirty="0" smtClean="0">
                <a:latin typeface="Times New Roman" pitchFamily="18" charset="0"/>
                <a:ea typeface="Calibri" pitchFamily="34" charset="0"/>
                <a:cs typeface="Times New Roman" pitchFamily="18" charset="0"/>
              </a:rPr>
              <a:t>I šupljine mogu da doprinesu provodnosti kristala. Atom koji je izgubio elektron je električno pozitivan i privlači elektrone.Može da se desi da ovakav atom „iščupa“ elektron iz sledeće kovalentne veze i tada postaje neutralan; šupljina se pomjera na novo mjesto. Šupljina je električno pozitivna jer na njenom mjestu nedostaje jedan elektron. Kretanje šupljina je u suštini kretanje više elektrona. Pomjeranje šupljina odgovara pomjeranju pozitivnog elektriciteta.Prema tome šupljine su takođe slobodni nosioci elektriciteta i učestvuju u procesu provođenja struje pod uticajem spoljašnjeg električnog polja. Naelektrisanje šupljina je pozitivno i po apsolutnoj vrijednosti jednako naelektrisanju elektrona.</a:t>
            </a:r>
            <a:endParaRPr lang="en-US" sz="2000" dirty="0" smtClean="0">
              <a:latin typeface="Times New Roman" pitchFamily="18" charset="0"/>
              <a:cs typeface="Times New Roman" pitchFamily="18" charset="0"/>
            </a:endParaRPr>
          </a:p>
          <a:p>
            <a:pPr lvl="0" indent="457200" algn="just" eaLnBrk="0" fontAlgn="base" hangingPunct="0">
              <a:spcBef>
                <a:spcPct val="0"/>
              </a:spcBef>
              <a:spcAft>
                <a:spcPct val="0"/>
              </a:spcAft>
            </a:pPr>
            <a:r>
              <a:rPr lang="sr-Latn-CS" sz="2000" dirty="0" smtClean="0">
                <a:latin typeface="Times New Roman" pitchFamily="18" charset="0"/>
                <a:ea typeface="Calibri" pitchFamily="34" charset="0"/>
                <a:cs typeface="Times New Roman" pitchFamily="18" charset="0"/>
              </a:rPr>
              <a:t>Proces stvaranja slobodnih elektrona praćen je procesom stvaranja šupljina.</a:t>
            </a:r>
            <a:endParaRPr lang="en-US" sz="2000" dirty="0">
              <a:latin typeface="Times New Roman" pitchFamily="18" charset="0"/>
              <a:cs typeface="Times New Roman" pitchFamily="18" charset="0"/>
            </a:endParaRPr>
          </a:p>
        </p:txBody>
      </p:sp>
      <p:pic>
        <p:nvPicPr>
          <p:cNvPr id="3" name="Picture 2"/>
          <p:cNvPicPr/>
          <p:nvPr/>
        </p:nvPicPr>
        <p:blipFill>
          <a:blip r:embed="rId2" cstate="print">
            <a:lum/>
          </a:blip>
          <a:srcRect/>
          <a:stretch>
            <a:fillRect/>
          </a:stretch>
        </p:blipFill>
        <p:spPr bwMode="auto">
          <a:xfrm>
            <a:off x="1143000" y="4114800"/>
            <a:ext cx="6172200" cy="1981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10" dur="1000" fill="hold"/>
                                        <p:tgtEl>
                                          <p:spTgt spid="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28600" y="0"/>
            <a:ext cx="86868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sr-Latn-CS" sz="2000" b="1" i="0" u="none" strike="noStrike" cap="none" normalizeH="0" baseline="0" dirty="0" smtClean="0">
                <a:ln>
                  <a:noFill/>
                </a:ln>
                <a:effectLst/>
                <a:latin typeface="Times New Roman" pitchFamily="18" charset="0"/>
                <a:ea typeface="Calibri" pitchFamily="34" charset="0"/>
                <a:cs typeface="Times New Roman" pitchFamily="18" charset="0"/>
              </a:rPr>
              <a:t>Kod čistog poluprovodnika broj slobodnih elektrona jednak je broju </a:t>
            </a:r>
            <a:r>
              <a:rPr kumimoji="0" lang="sr-Latn-CS" sz="2000" b="1" i="0" u="none" strike="noStrike" cap="none" normalizeH="0" baseline="0" dirty="0" smtClean="0">
                <a:ln>
                  <a:noFill/>
                </a:ln>
                <a:effectLst/>
                <a:latin typeface="Calibri"/>
                <a:ea typeface="Calibri" pitchFamily="34" charset="0"/>
                <a:cs typeface="Times New Roman" pitchFamily="18" charset="0"/>
              </a:rPr>
              <a:t>š</a:t>
            </a:r>
            <a:r>
              <a:rPr kumimoji="0" lang="sr-Latn-CS" sz="2000" b="1" i="0" u="none" strike="noStrike" cap="none" normalizeH="0" baseline="0" dirty="0" smtClean="0">
                <a:ln>
                  <a:noFill/>
                </a:ln>
                <a:effectLst/>
                <a:latin typeface="Times New Roman" pitchFamily="18" charset="0"/>
                <a:ea typeface="Calibri" pitchFamily="34" charset="0"/>
                <a:cs typeface="Times New Roman" pitchFamily="18" charset="0"/>
              </a:rPr>
              <a:t>upljina jer svaki elektron raskidajući kovalentnu vezu i postajući slobodan za sobom ostavlja </a:t>
            </a:r>
            <a:r>
              <a:rPr kumimoji="0" lang="sr-Latn-CS" sz="2000" b="1" i="0" u="none" strike="noStrike" cap="none" normalizeH="0" baseline="0" dirty="0" smtClean="0">
                <a:ln>
                  <a:noFill/>
                </a:ln>
                <a:effectLst/>
                <a:latin typeface="Calibri"/>
                <a:ea typeface="Calibri" pitchFamily="34" charset="0"/>
                <a:cs typeface="Times New Roman" pitchFamily="18" charset="0"/>
              </a:rPr>
              <a:t>š</a:t>
            </a:r>
            <a:r>
              <a:rPr kumimoji="0" lang="sr-Latn-CS" sz="2000" b="1" i="0" u="none" strike="noStrike" cap="none" normalizeH="0" baseline="0" dirty="0" smtClean="0">
                <a:ln>
                  <a:noFill/>
                </a:ln>
                <a:effectLst/>
                <a:latin typeface="Times New Roman" pitchFamily="18" charset="0"/>
                <a:ea typeface="Calibri" pitchFamily="34" charset="0"/>
                <a:cs typeface="Times New Roman" pitchFamily="18" charset="0"/>
              </a:rPr>
              <a:t>upljinu. Ako je broj slobodnih elektrona u jedinici zapremine n, a broj </a:t>
            </a:r>
            <a:r>
              <a:rPr kumimoji="0" lang="sr-Latn-CS" sz="2000" b="1" i="0" u="none" strike="noStrike" cap="none" normalizeH="0" baseline="0" dirty="0" smtClean="0">
                <a:ln>
                  <a:noFill/>
                </a:ln>
                <a:effectLst/>
                <a:latin typeface="Calibri"/>
                <a:ea typeface="Calibri" pitchFamily="34" charset="0"/>
                <a:cs typeface="Times New Roman" pitchFamily="18" charset="0"/>
              </a:rPr>
              <a:t>š</a:t>
            </a:r>
            <a:r>
              <a:rPr kumimoji="0" lang="sr-Latn-CS" sz="2000" b="1" i="0" u="none" strike="noStrike" cap="none" normalizeH="0" baseline="0" dirty="0" smtClean="0">
                <a:ln>
                  <a:noFill/>
                </a:ln>
                <a:effectLst/>
                <a:latin typeface="Times New Roman" pitchFamily="18" charset="0"/>
                <a:ea typeface="Calibri" pitchFamily="34" charset="0"/>
                <a:cs typeface="Times New Roman" pitchFamily="18" charset="0"/>
              </a:rPr>
              <a:t>upljina p, onda će važiti n</a:t>
            </a:r>
            <a:r>
              <a:rPr kumimoji="0" lang="sr-Latn-CS" sz="2000" b="1" i="0" u="none" strike="noStrike" cap="none" normalizeH="0" baseline="-30000" dirty="0" smtClean="0">
                <a:ln>
                  <a:noFill/>
                </a:ln>
                <a:effectLst/>
                <a:latin typeface="Times New Roman" pitchFamily="18" charset="0"/>
                <a:ea typeface="Calibri" pitchFamily="34" charset="0"/>
                <a:cs typeface="Times New Roman" pitchFamily="18" charset="0"/>
              </a:rPr>
              <a:t>i</a:t>
            </a:r>
            <a:r>
              <a:rPr kumimoji="0" lang="sr-Latn-CS" sz="2000" b="1" i="0" u="none" strike="noStrike" cap="none" normalizeH="0" baseline="0" dirty="0" smtClean="0">
                <a:ln>
                  <a:noFill/>
                </a:ln>
                <a:effectLst/>
                <a:latin typeface="Times New Roman" pitchFamily="18" charset="0"/>
                <a:ea typeface="Calibri" pitchFamily="34" charset="0"/>
                <a:cs typeface="Times New Roman" pitchFamily="18" charset="0"/>
              </a:rPr>
              <a:t>=p</a:t>
            </a:r>
            <a:r>
              <a:rPr kumimoji="0" lang="sr-Latn-CS" sz="2000" b="1" i="0" u="none" strike="noStrike" cap="none" normalizeH="0" baseline="-30000" dirty="0" smtClean="0">
                <a:ln>
                  <a:noFill/>
                </a:ln>
                <a:effectLst/>
                <a:latin typeface="Times New Roman" pitchFamily="18" charset="0"/>
                <a:ea typeface="Calibri" pitchFamily="34" charset="0"/>
                <a:cs typeface="Times New Roman" pitchFamily="18" charset="0"/>
              </a:rPr>
              <a:t>i</a:t>
            </a:r>
            <a:r>
              <a:rPr kumimoji="0" lang="sr-Latn-CS" sz="2000" b="1"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en-US" sz="2000" b="0" i="0" u="none" strike="noStrike" cap="none" normalizeH="0" baseline="0" dirty="0" smtClean="0">
              <a:ln>
                <a:noFill/>
              </a:ln>
              <a:effectLst/>
              <a:latin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sr-Latn-CS" sz="2000"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Oslobođeni elektroni i </a:t>
            </a:r>
            <a:r>
              <a:rPr kumimoji="0" lang="sr-Latn-CS" sz="2000" b="1" i="0" u="sng" strike="noStrike" cap="none" normalizeH="0" baseline="0" dirty="0" smtClean="0">
                <a:ln>
                  <a:noFill/>
                </a:ln>
                <a:solidFill>
                  <a:srgbClr val="C00000"/>
                </a:solidFill>
                <a:effectLst/>
                <a:latin typeface="Calibri"/>
                <a:ea typeface="Calibri" pitchFamily="34" charset="0"/>
                <a:cs typeface="Times New Roman" pitchFamily="18" charset="0"/>
              </a:rPr>
              <a:t>š</a:t>
            </a:r>
            <a:r>
              <a:rPr kumimoji="0" lang="sr-Latn-CS" sz="2000"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upljine se mogu kretati:</a:t>
            </a:r>
            <a:endParaRPr kumimoji="0" lang="en-US" sz="2000" b="0" i="0" u="none" strike="noStrike" cap="none" normalizeH="0" baseline="0" dirty="0" smtClean="0">
              <a:ln>
                <a:noFill/>
              </a:ln>
              <a:solidFill>
                <a:schemeClr val="tx1"/>
              </a:solidFill>
              <a:effectLst/>
              <a:latin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sr-Latn-CS" sz="2000" b="1" i="0" u="none" strike="noStrike" cap="none" normalizeH="0" baseline="0" dirty="0" smtClean="0">
                <a:ln>
                  <a:noFill/>
                </a:ln>
                <a:effectLst/>
                <a:latin typeface="Times New Roman" pitchFamily="18" charset="0"/>
                <a:ea typeface="Calibri" pitchFamily="34" charset="0"/>
                <a:cs typeface="Times New Roman" pitchFamily="18" charset="0"/>
              </a:rPr>
              <a:t>Kada nema spoljnog električnog polja, elektroni i </a:t>
            </a:r>
            <a:r>
              <a:rPr kumimoji="0" lang="sr-Latn-CS" sz="2000" b="1" i="0" u="none" strike="noStrike" cap="none" normalizeH="0" baseline="0" dirty="0" smtClean="0">
                <a:ln>
                  <a:noFill/>
                </a:ln>
                <a:effectLst/>
                <a:latin typeface="Calibri"/>
                <a:ea typeface="Calibri" pitchFamily="34" charset="0"/>
                <a:cs typeface="Times New Roman" pitchFamily="18" charset="0"/>
              </a:rPr>
              <a:t>š</a:t>
            </a:r>
            <a:r>
              <a:rPr kumimoji="0" lang="sr-Latn-CS" sz="2000" b="1" i="0" u="none" strike="noStrike" cap="none" normalizeH="0" baseline="0" dirty="0" smtClean="0">
                <a:ln>
                  <a:noFill/>
                </a:ln>
                <a:effectLst/>
                <a:latin typeface="Times New Roman" pitchFamily="18" charset="0"/>
                <a:ea typeface="Calibri" pitchFamily="34" charset="0"/>
                <a:cs typeface="Times New Roman" pitchFamily="18" charset="0"/>
              </a:rPr>
              <a:t>upljine se haotično kreću kroz kristal poluprovodnika. U tom kretanju oni se sreću i rekombinuju.</a:t>
            </a:r>
          </a:p>
          <a:p>
            <a:pPr marL="0" marR="0" lvl="0" indent="457200" algn="just" defTabSz="914400" rtl="0" eaLnBrk="0" fontAlgn="base" latinLnBrk="0" hangingPunct="0">
              <a:lnSpc>
                <a:spcPct val="100000"/>
              </a:lnSpc>
              <a:spcBef>
                <a:spcPct val="0"/>
              </a:spcBef>
              <a:spcAft>
                <a:spcPct val="0"/>
              </a:spcAft>
              <a:buClrTx/>
              <a:buSzTx/>
              <a:buFontTx/>
              <a:buNone/>
              <a:tabLst/>
            </a:pPr>
            <a:endParaRPr lang="sr-Latn-CS" sz="2000" b="1" dirty="0">
              <a:solidFill>
                <a:schemeClr val="bg1"/>
              </a:solidFill>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sr-Latn-C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sr-Latn-CS" sz="2000" b="1" dirty="0">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sr-Latn-C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sr-Latn-CS" sz="2000" b="1" dirty="0">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sr-Latn-C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sr-Latn-CS" sz="2000" b="1" dirty="0">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sr-Latn-C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sr-Latn-CS" sz="2000" b="1" dirty="0">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sr-Latn-C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lang="sr-Latn-CS" sz="2000" b="1" dirty="0">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sr-Latn-CS"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sr-Latn-CS" sz="2000" b="0" i="0" u="none" strike="noStrike" cap="none" normalizeH="0" baseline="0" dirty="0" smtClean="0">
              <a:ln>
                <a:noFill/>
              </a:ln>
              <a:solidFill>
                <a:schemeClr val="tx1"/>
              </a:solidFill>
              <a:effectLst/>
              <a:latin typeface="Arial" pitchFamily="34" charset="0"/>
            </a:endParaRPr>
          </a:p>
        </p:txBody>
      </p:sp>
      <p:pic>
        <p:nvPicPr>
          <p:cNvPr id="17410" name="Picture 2"/>
          <p:cNvPicPr>
            <a:picLocks noChangeAspect="1" noChangeArrowheads="1"/>
          </p:cNvPicPr>
          <p:nvPr/>
        </p:nvPicPr>
        <p:blipFill>
          <a:blip r:embed="rId2" cstate="print">
            <a:lum contrast="40000"/>
          </a:blip>
          <a:srcRect/>
          <a:stretch>
            <a:fillRect/>
          </a:stretch>
        </p:blipFill>
        <p:spPr bwMode="auto">
          <a:xfrm>
            <a:off x="2590800" y="2362199"/>
            <a:ext cx="4419600" cy="4249615"/>
          </a:xfrm>
          <a:prstGeom prst="rect">
            <a:avLst/>
          </a:prstGeom>
          <a:noFill/>
          <a:ln w="9525">
            <a:noFill/>
            <a:miter lim="800000"/>
            <a:headEnd/>
            <a:tailEnd/>
          </a:ln>
          <a:effectLst/>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17409">
                                            <p:txEl>
                                              <p:pRg st="0" end="0"/>
                                            </p:txEl>
                                          </p:spTgt>
                                        </p:tgtEl>
                                        <p:attrNameLst>
                                          <p:attrName>style.visibility</p:attrName>
                                        </p:attrNameLst>
                                      </p:cBhvr>
                                      <p:to>
                                        <p:strVal val="visible"/>
                                      </p:to>
                                    </p:set>
                                    <p:anim calcmode="lin" valueType="num">
                                      <p:cBhvr>
                                        <p:cTn id="7" dur="500" decel="50000" fill="hold">
                                          <p:stCondLst>
                                            <p:cond delay="0"/>
                                          </p:stCondLst>
                                        </p:cTn>
                                        <p:tgtEl>
                                          <p:spTgt spid="17409">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7409">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7409">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7409">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7409">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7409">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7409">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7409">
                                            <p:txEl>
                                              <p:pRg st="0" end="0"/>
                                            </p:txEl>
                                          </p:spTgt>
                                        </p:tgtEl>
                                      </p:cBhvr>
                                    </p:animEffect>
                                  </p:childTnLst>
                                </p:cTn>
                              </p:par>
                              <p:par>
                                <p:cTn id="15" presetID="25" presetClass="entr" presetSubtype="0" fill="hold" nodeType="withEffect">
                                  <p:stCondLst>
                                    <p:cond delay="0"/>
                                  </p:stCondLst>
                                  <p:childTnLst>
                                    <p:set>
                                      <p:cBhvr>
                                        <p:cTn id="16" dur="1" fill="hold">
                                          <p:stCondLst>
                                            <p:cond delay="0"/>
                                          </p:stCondLst>
                                        </p:cTn>
                                        <p:tgtEl>
                                          <p:spTgt spid="17409">
                                            <p:txEl>
                                              <p:pRg st="1" end="1"/>
                                            </p:txEl>
                                          </p:spTgt>
                                        </p:tgtEl>
                                        <p:attrNameLst>
                                          <p:attrName>style.visibility</p:attrName>
                                        </p:attrNameLst>
                                      </p:cBhvr>
                                      <p:to>
                                        <p:strVal val="visible"/>
                                      </p:to>
                                    </p:set>
                                    <p:anim calcmode="lin" valueType="num">
                                      <p:cBhvr>
                                        <p:cTn id="17" dur="500" decel="50000" fill="hold">
                                          <p:stCondLst>
                                            <p:cond delay="0"/>
                                          </p:stCondLst>
                                        </p:cTn>
                                        <p:tgtEl>
                                          <p:spTgt spid="17409">
                                            <p:txEl>
                                              <p:pRg st="1" end="1"/>
                                            </p:txEl>
                                          </p:spTgt>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17409">
                                            <p:txEl>
                                              <p:pRg st="1" end="1"/>
                                            </p:txEl>
                                          </p:spTgt>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17409">
                                            <p:txEl>
                                              <p:pRg st="1" end="1"/>
                                            </p:txEl>
                                          </p:spTgt>
                                        </p:tgtEl>
                                        <p:attrNameLst>
                                          <p:attrName>ppt_w</p:attrName>
                                        </p:attrNameLst>
                                      </p:cBhvr>
                                      <p:tavLst>
                                        <p:tav tm="0">
                                          <p:val>
                                            <p:strVal val="#ppt_w*.05"/>
                                          </p:val>
                                        </p:tav>
                                        <p:tav tm="100000">
                                          <p:val>
                                            <p:strVal val="#ppt_w"/>
                                          </p:val>
                                        </p:tav>
                                      </p:tavLst>
                                    </p:anim>
                                    <p:anim calcmode="lin" valueType="num">
                                      <p:cBhvr>
                                        <p:cTn id="20" dur="1000" fill="hold"/>
                                        <p:tgtEl>
                                          <p:spTgt spid="17409">
                                            <p:txEl>
                                              <p:pRg st="1" end="1"/>
                                            </p:txEl>
                                          </p:spTgt>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17409">
                                            <p:txEl>
                                              <p:pRg st="1" end="1"/>
                                            </p:txEl>
                                          </p:spTgt>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17409">
                                            <p:txEl>
                                              <p:pRg st="1" end="1"/>
                                            </p:txEl>
                                          </p:spTgt>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17409">
                                            <p:txEl>
                                              <p:pRg st="1" end="1"/>
                                            </p:txEl>
                                          </p:spTgt>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17409">
                                            <p:txEl>
                                              <p:pRg st="1" end="1"/>
                                            </p:txEl>
                                          </p:spTgt>
                                        </p:tgtEl>
                                      </p:cBhvr>
                                    </p:animEffect>
                                  </p:childTnLst>
                                </p:cTn>
                              </p:par>
                              <p:par>
                                <p:cTn id="25" presetID="25" presetClass="entr" presetSubtype="0" fill="hold" nodeType="withEffect">
                                  <p:stCondLst>
                                    <p:cond delay="0"/>
                                  </p:stCondLst>
                                  <p:childTnLst>
                                    <p:set>
                                      <p:cBhvr>
                                        <p:cTn id="26" dur="1" fill="hold">
                                          <p:stCondLst>
                                            <p:cond delay="0"/>
                                          </p:stCondLst>
                                        </p:cTn>
                                        <p:tgtEl>
                                          <p:spTgt spid="17409">
                                            <p:txEl>
                                              <p:pRg st="2" end="2"/>
                                            </p:txEl>
                                          </p:spTgt>
                                        </p:tgtEl>
                                        <p:attrNameLst>
                                          <p:attrName>style.visibility</p:attrName>
                                        </p:attrNameLst>
                                      </p:cBhvr>
                                      <p:to>
                                        <p:strVal val="visible"/>
                                      </p:to>
                                    </p:set>
                                    <p:anim calcmode="lin" valueType="num">
                                      <p:cBhvr>
                                        <p:cTn id="27" dur="500" decel="50000" fill="hold">
                                          <p:stCondLst>
                                            <p:cond delay="0"/>
                                          </p:stCondLst>
                                        </p:cTn>
                                        <p:tgtEl>
                                          <p:spTgt spid="17409">
                                            <p:txEl>
                                              <p:pRg st="2" end="2"/>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17409">
                                            <p:txEl>
                                              <p:pRg st="2" end="2"/>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17409">
                                            <p:txEl>
                                              <p:pRg st="2" end="2"/>
                                            </p:txEl>
                                          </p:spTgt>
                                        </p:tgtEl>
                                        <p:attrNameLst>
                                          <p:attrName>ppt_w</p:attrName>
                                        </p:attrNameLst>
                                      </p:cBhvr>
                                      <p:tavLst>
                                        <p:tav tm="0">
                                          <p:val>
                                            <p:strVal val="#ppt_w*.05"/>
                                          </p:val>
                                        </p:tav>
                                        <p:tav tm="100000">
                                          <p:val>
                                            <p:strVal val="#ppt_w"/>
                                          </p:val>
                                        </p:tav>
                                      </p:tavLst>
                                    </p:anim>
                                    <p:anim calcmode="lin" valueType="num">
                                      <p:cBhvr>
                                        <p:cTn id="30" dur="1000" fill="hold"/>
                                        <p:tgtEl>
                                          <p:spTgt spid="17409">
                                            <p:txEl>
                                              <p:pRg st="2" end="2"/>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17409">
                                            <p:txEl>
                                              <p:pRg st="2" end="2"/>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17409">
                                            <p:txEl>
                                              <p:pRg st="2" end="2"/>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17409">
                                            <p:txEl>
                                              <p:pRg st="2" end="2"/>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17409">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nodeType="clickEffect">
                                  <p:stCondLst>
                                    <p:cond delay="0"/>
                                  </p:stCondLst>
                                  <p:childTnLst>
                                    <p:set>
                                      <p:cBhvr>
                                        <p:cTn id="38" dur="1" fill="hold">
                                          <p:stCondLst>
                                            <p:cond delay="0"/>
                                          </p:stCondLst>
                                        </p:cTn>
                                        <p:tgtEl>
                                          <p:spTgt spid="17410"/>
                                        </p:tgtEl>
                                        <p:attrNameLst>
                                          <p:attrName>style.visibility</p:attrName>
                                        </p:attrNameLst>
                                      </p:cBhvr>
                                      <p:to>
                                        <p:strVal val="visible"/>
                                      </p:to>
                                    </p:set>
                                    <p:anim calcmode="lin" valueType="num">
                                      <p:cBhvr>
                                        <p:cTn id="39" dur="500" fill="hold"/>
                                        <p:tgtEl>
                                          <p:spTgt spid="17410"/>
                                        </p:tgtEl>
                                        <p:attrNameLst>
                                          <p:attrName>ppt_w</p:attrName>
                                        </p:attrNameLst>
                                      </p:cBhvr>
                                      <p:tavLst>
                                        <p:tav tm="0">
                                          <p:val>
                                            <p:fltVal val="0"/>
                                          </p:val>
                                        </p:tav>
                                        <p:tav tm="100000">
                                          <p:val>
                                            <p:strVal val="#ppt_w"/>
                                          </p:val>
                                        </p:tav>
                                      </p:tavLst>
                                    </p:anim>
                                    <p:anim calcmode="lin" valueType="num">
                                      <p:cBhvr>
                                        <p:cTn id="40" dur="500" fill="hold"/>
                                        <p:tgtEl>
                                          <p:spTgt spid="17410"/>
                                        </p:tgtEl>
                                        <p:attrNameLst>
                                          <p:attrName>ppt_h</p:attrName>
                                        </p:attrNameLst>
                                      </p:cBhvr>
                                      <p:tavLst>
                                        <p:tav tm="0">
                                          <p:val>
                                            <p:fltVal val="0"/>
                                          </p:val>
                                        </p:tav>
                                        <p:tav tm="100000">
                                          <p:val>
                                            <p:strVal val="#ppt_h"/>
                                          </p:val>
                                        </p:tav>
                                      </p:tavLst>
                                    </p:anim>
                                    <p:animEffect transition="in" filter="fade">
                                      <p:cBhvr>
                                        <p:cTn id="41" dur="500"/>
                                        <p:tgtEl>
                                          <p:spTgt spid="174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52400" y="304801"/>
            <a:ext cx="88392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sr-Latn-C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sr-Latn-CS" sz="2400" b="0" i="0" u="none" strike="noStrike" cap="none" normalizeH="0" baseline="0" dirty="0" smtClean="0">
                <a:ln>
                  <a:noFill/>
                </a:ln>
                <a:effectLst/>
                <a:latin typeface="Times New Roman" pitchFamily="18" charset="0"/>
                <a:ea typeface="Calibri" pitchFamily="34" charset="0"/>
                <a:cs typeface="Times New Roman" pitchFamily="18" charset="0"/>
              </a:rPr>
              <a:t>Ako je koncentracija elektrona i </a:t>
            </a:r>
            <a:r>
              <a:rPr kumimoji="0" lang="sr-Latn-CS" sz="2400" b="0" i="0" u="none" strike="noStrike" cap="none" normalizeH="0" baseline="0" dirty="0" smtClean="0">
                <a:ln>
                  <a:noFill/>
                </a:ln>
                <a:effectLst/>
                <a:latin typeface="Calibri"/>
                <a:ea typeface="Calibri" pitchFamily="34" charset="0"/>
                <a:cs typeface="Times New Roman" pitchFamily="18" charset="0"/>
              </a:rPr>
              <a:t>š</a:t>
            </a:r>
            <a:r>
              <a:rPr kumimoji="0" lang="sr-Latn-CS" sz="2400" b="0" i="0" u="none" strike="noStrike" cap="none" normalizeH="0" baseline="0" dirty="0" smtClean="0">
                <a:ln>
                  <a:noFill/>
                </a:ln>
                <a:effectLst/>
                <a:latin typeface="Times New Roman" pitchFamily="18" charset="0"/>
                <a:ea typeface="Calibri" pitchFamily="34" charset="0"/>
                <a:cs typeface="Times New Roman" pitchFamily="18" charset="0"/>
              </a:rPr>
              <a:t>upljina na jednom kraju veća oni se takođe kreću haotično. Zbog slučajnog kretanja vi</a:t>
            </a:r>
            <a:r>
              <a:rPr kumimoji="0" lang="sr-Latn-CS" sz="2400" b="0" i="0" u="none" strike="noStrike" cap="none" normalizeH="0" baseline="0" dirty="0" smtClean="0">
                <a:ln>
                  <a:noFill/>
                </a:ln>
                <a:effectLst/>
                <a:latin typeface="Calibri"/>
                <a:ea typeface="Calibri" pitchFamily="34" charset="0"/>
                <a:cs typeface="Times New Roman" pitchFamily="18" charset="0"/>
              </a:rPr>
              <a:t>š</a:t>
            </a:r>
            <a:r>
              <a:rPr kumimoji="0" lang="sr-Latn-CS" sz="2400" b="0" i="0" u="none" strike="noStrike" cap="none" normalizeH="0" baseline="0" dirty="0" smtClean="0">
                <a:ln>
                  <a:noFill/>
                </a:ln>
                <a:effectLst/>
                <a:latin typeface="Times New Roman" pitchFamily="18" charset="0"/>
                <a:ea typeface="Calibri" pitchFamily="34" charset="0"/>
                <a:cs typeface="Times New Roman" pitchFamily="18" charset="0"/>
              </a:rPr>
              <a:t>e elektrona se kreće ka oblasti gdje je njihova koncentracija manja.</a:t>
            </a:r>
            <a:r>
              <a:rPr kumimoji="0" lang="sr-Latn-CS" sz="24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sr-Latn-C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Ovo kretanje elektrona sa područja veće koncentracije na područje manje koncentracije naziva se </a:t>
            </a:r>
            <a:r>
              <a:rPr kumimoji="0" lang="sr-Latn-CS" sz="2400"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struja difuzije. </a:t>
            </a:r>
          </a:p>
          <a:p>
            <a:pPr algn="just" fontAlgn="base">
              <a:spcBef>
                <a:spcPct val="0"/>
              </a:spcBef>
              <a:spcAft>
                <a:spcPct val="0"/>
              </a:spcAft>
            </a:pPr>
            <a:r>
              <a:rPr lang="sr-Latn-CS" sz="2400" dirty="0" smtClean="0">
                <a:latin typeface="Times New Roman" pitchFamily="18" charset="0"/>
                <a:ea typeface="Calibri" pitchFamily="34" charset="0"/>
                <a:cs typeface="Times New Roman" pitchFamily="18" charset="0"/>
              </a:rPr>
              <a:t>Ako se na krajevima poluprovodnika priključi napon u poluprovodniku se formira električno polje </a:t>
            </a:r>
            <a:r>
              <a:rPr lang="sr-Latn-CS" sz="2400" b="1" dirty="0" smtClean="0">
                <a:latin typeface="Times New Roman" pitchFamily="18" charset="0"/>
                <a:ea typeface="Calibri" pitchFamily="34" charset="0"/>
                <a:cs typeface="Times New Roman" pitchFamily="18" charset="0"/>
              </a:rPr>
              <a:t>E </a:t>
            </a:r>
            <a:r>
              <a:rPr lang="sr-Latn-CS" sz="2400" dirty="0" smtClean="0">
                <a:latin typeface="Times New Roman" pitchFamily="18" charset="0"/>
                <a:ea typeface="Calibri" pitchFamily="34" charset="0"/>
                <a:cs typeface="Times New Roman" pitchFamily="18" charset="0"/>
              </a:rPr>
              <a:t>usmjereno od </a:t>
            </a:r>
            <a:r>
              <a:rPr lang="sr-Latn-CS" sz="2400" b="1" dirty="0" smtClean="0">
                <a:latin typeface="Times New Roman" pitchFamily="18" charset="0"/>
                <a:ea typeface="Calibri" pitchFamily="34" charset="0"/>
                <a:cs typeface="Times New Roman" pitchFamily="18" charset="0"/>
              </a:rPr>
              <a:t>+</a:t>
            </a:r>
            <a:r>
              <a:rPr lang="sr-Latn-CS" sz="2400" dirty="0" smtClean="0">
                <a:latin typeface="Times New Roman" pitchFamily="18" charset="0"/>
                <a:ea typeface="Calibri" pitchFamily="34" charset="0"/>
                <a:cs typeface="Times New Roman" pitchFamily="18" charset="0"/>
              </a:rPr>
              <a:t> ka </a:t>
            </a:r>
            <a:r>
              <a:rPr lang="sr-Latn-CS" sz="2400" b="1" dirty="0" smtClean="0">
                <a:latin typeface="Times New Roman" pitchFamily="18" charset="0"/>
                <a:ea typeface="Calibri" pitchFamily="34" charset="0"/>
                <a:cs typeface="Times New Roman" pitchFamily="18" charset="0"/>
              </a:rPr>
              <a:t>-</a:t>
            </a:r>
            <a:r>
              <a:rPr lang="sr-Latn-CS" sz="2400" dirty="0" smtClean="0">
                <a:latin typeface="Times New Roman" pitchFamily="18" charset="0"/>
                <a:ea typeface="Calibri" pitchFamily="34" charset="0"/>
                <a:cs typeface="Times New Roman" pitchFamily="18" charset="0"/>
              </a:rPr>
              <a:t>. </a:t>
            </a:r>
            <a:r>
              <a:rPr lang="sr-Latn-CS" sz="2400" b="1" dirty="0" smtClean="0">
                <a:solidFill>
                  <a:srgbClr val="C00000"/>
                </a:solidFill>
                <a:latin typeface="Times New Roman" pitchFamily="18" charset="0"/>
                <a:ea typeface="Calibri" pitchFamily="34" charset="0"/>
                <a:cs typeface="Times New Roman" pitchFamily="18" charset="0"/>
              </a:rPr>
              <a:t>Slobodni elektroni se kreću u smjeru suprotnom od smjera električnog polja.</a:t>
            </a:r>
            <a:endParaRPr lang="en-US" sz="2400" dirty="0" smtClean="0">
              <a:solidFill>
                <a:srgbClr val="C00000"/>
              </a:solidFill>
              <a:latin typeface="Arial" pitchFamily="34" charset="0"/>
            </a:endParaRPr>
          </a:p>
          <a:p>
            <a:pPr marL="0" marR="0" lvl="0" indent="0" algn="just" defTabSz="914400" rtl="0" eaLnBrk="1" fontAlgn="base" latinLnBrk="0" hangingPunct="1">
              <a:lnSpc>
                <a:spcPct val="100000"/>
              </a:lnSpc>
              <a:spcBef>
                <a:spcPct val="0"/>
              </a:spcBef>
              <a:spcAft>
                <a:spcPct val="0"/>
              </a:spcAft>
              <a:buClrTx/>
              <a:buSzTx/>
              <a:tabLst/>
            </a:pPr>
            <a:endParaRPr kumimoji="0" lang="en-US" sz="2400" b="0" i="0" u="none" strike="noStrike" cap="none" normalizeH="0" baseline="0" dirty="0" smtClean="0">
              <a:ln>
                <a:noFill/>
              </a:ln>
              <a:solidFill>
                <a:srgbClr val="C00000"/>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r-Latn-C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Slobodne </a:t>
            </a:r>
            <a:r>
              <a:rPr kumimoji="0" lang="sr-Latn-CS" sz="2400" b="1" i="0" u="none" strike="noStrike" cap="none" normalizeH="0" baseline="0" dirty="0" smtClean="0">
                <a:ln>
                  <a:noFill/>
                </a:ln>
                <a:solidFill>
                  <a:srgbClr val="C00000"/>
                </a:solidFill>
                <a:effectLst/>
                <a:latin typeface="Calibri"/>
                <a:ea typeface="Calibri" pitchFamily="34" charset="0"/>
                <a:cs typeface="Times New Roman" pitchFamily="18" charset="0"/>
              </a:rPr>
              <a:t>š</a:t>
            </a:r>
            <a:r>
              <a:rPr kumimoji="0" lang="sr-Latn-C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upljine se kreču u smjeru el. polja. </a:t>
            </a:r>
            <a:r>
              <a:rPr kumimoji="0" lang="sr-Latn-CS"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Ovo usmjereno kretanje elektrona suprotno od smjera polja i </a:t>
            </a:r>
            <a:r>
              <a:rPr kumimoji="0" lang="sr-Latn-CS" sz="2400" b="1" i="1" u="none" strike="noStrike" cap="none" normalizeH="0" baseline="0" dirty="0" smtClean="0">
                <a:ln>
                  <a:noFill/>
                </a:ln>
                <a:solidFill>
                  <a:srgbClr val="C00000"/>
                </a:solidFill>
                <a:effectLst/>
                <a:latin typeface="Calibri"/>
                <a:ea typeface="Calibri" pitchFamily="34" charset="0"/>
                <a:cs typeface="Times New Roman" pitchFamily="18" charset="0"/>
              </a:rPr>
              <a:t>š</a:t>
            </a:r>
            <a:r>
              <a:rPr kumimoji="0" lang="sr-Latn-CS" sz="2400" b="1"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upljina u smjeru polja,čini struju kroz provodnik.Ova struja se naziva struja provodnosti (ili drift) i u čistom silicijumu je veoma mala.</a:t>
            </a:r>
            <a:endParaRPr kumimoji="0" lang="en-US" sz="2400" b="0" i="0" u="none" strike="noStrike" cap="none" normalizeH="0" baseline="0" dirty="0" smtClean="0">
              <a:ln>
                <a:noFill/>
              </a:ln>
              <a:solidFill>
                <a:srgbClr val="C00000"/>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C00000"/>
              </a:solidFill>
              <a:effectLst/>
              <a:latin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8433">
                                            <p:txEl>
                                              <p:pRg st="1" end="1"/>
                                            </p:txEl>
                                          </p:spTgt>
                                        </p:tgtEl>
                                        <p:attrNameLst>
                                          <p:attrName>style.visibility</p:attrName>
                                        </p:attrNameLst>
                                      </p:cBhvr>
                                      <p:to>
                                        <p:strVal val="visible"/>
                                      </p:to>
                                    </p:set>
                                    <p:animEffect transition="in" filter="strips(downLeft)">
                                      <p:cBhvr>
                                        <p:cTn id="7" dur="500"/>
                                        <p:tgtEl>
                                          <p:spTgt spid="1843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18433">
                                            <p:txEl>
                                              <p:pRg st="2" end="2"/>
                                            </p:txEl>
                                          </p:spTgt>
                                        </p:tgtEl>
                                        <p:attrNameLst>
                                          <p:attrName>style.visibility</p:attrName>
                                        </p:attrNameLst>
                                      </p:cBhvr>
                                      <p:to>
                                        <p:strVal val="visible"/>
                                      </p:to>
                                    </p:set>
                                    <p:animEffect transition="in" filter="strips(downLeft)">
                                      <p:cBhvr>
                                        <p:cTn id="12" dur="500"/>
                                        <p:tgtEl>
                                          <p:spTgt spid="1843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18433">
                                            <p:txEl>
                                              <p:pRg st="4" end="4"/>
                                            </p:txEl>
                                          </p:spTgt>
                                        </p:tgtEl>
                                        <p:attrNameLst>
                                          <p:attrName>style.visibility</p:attrName>
                                        </p:attrNameLst>
                                      </p:cBhvr>
                                      <p:to>
                                        <p:strVal val="visible"/>
                                      </p:to>
                                    </p:set>
                                    <p:animEffect transition="in" filter="strips(downLeft)">
                                      <p:cBhvr>
                                        <p:cTn id="17" dur="500"/>
                                        <p:tgtEl>
                                          <p:spTgt spid="184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66" name="Object 2"/>
          <p:cNvGraphicFramePr>
            <a:graphicFrameLocks noChangeAspect="1"/>
          </p:cNvGraphicFramePr>
          <p:nvPr/>
        </p:nvGraphicFramePr>
        <p:xfrm>
          <a:off x="0" y="457200"/>
          <a:ext cx="76200" cy="76200"/>
        </p:xfrm>
        <a:graphic>
          <a:graphicData uri="http://schemas.openxmlformats.org/presentationml/2006/ole">
            <p:oleObj spid="_x0000_s1026" name="Equation" r:id="rId3" imgW="75969" imgH="75969" progId="Equation.3">
              <p:embed/>
            </p:oleObj>
          </a:graphicData>
        </a:graphic>
      </p:graphicFrame>
      <p:graphicFrame>
        <p:nvGraphicFramePr>
          <p:cNvPr id="11265" name="Object 1"/>
          <p:cNvGraphicFramePr>
            <a:graphicFrameLocks noChangeAspect="1"/>
          </p:cNvGraphicFramePr>
          <p:nvPr/>
        </p:nvGraphicFramePr>
        <p:xfrm>
          <a:off x="0" y="533400"/>
          <a:ext cx="76200" cy="76200"/>
        </p:xfrm>
        <a:graphic>
          <a:graphicData uri="http://schemas.openxmlformats.org/presentationml/2006/ole">
            <p:oleObj spid="_x0000_s1027" name="Equation" r:id="rId4" imgW="75969" imgH="75969" progId="Equation.3">
              <p:embed/>
            </p:oleObj>
          </a:graphicData>
        </a:graphic>
      </p:graphicFrame>
      <p:sp>
        <p:nvSpPr>
          <p:cNvPr id="11270" name="Rectangle 6"/>
          <p:cNvSpPr>
            <a:spLocks noChangeArrowheads="1"/>
          </p:cNvSpPr>
          <p:nvPr/>
        </p:nvSpPr>
        <p:spPr bwMode="auto">
          <a:xfrm>
            <a:off x="457200" y="381000"/>
            <a:ext cx="8305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Latn-CS"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KRISTALNA   STRUKTURA  IZOLOVANOG  ATOMA</a:t>
            </a:r>
            <a:endParaRPr kumimoji="0" lang="sr-Latn-CS" b="0" i="0" u="none" strike="noStrike" cap="none" normalizeH="0" baseline="0" dirty="0" smtClean="0">
              <a:ln>
                <a:noFill/>
              </a:ln>
              <a:solidFill>
                <a:schemeClr val="tx1"/>
              </a:solidFill>
              <a:effectLst/>
              <a:latin typeface="Arial" pitchFamily="34" charset="0"/>
            </a:endParaRPr>
          </a:p>
        </p:txBody>
      </p:sp>
      <p:graphicFrame>
        <p:nvGraphicFramePr>
          <p:cNvPr id="11277" name="Object 13"/>
          <p:cNvGraphicFramePr>
            <a:graphicFrameLocks noChangeAspect="1"/>
          </p:cNvGraphicFramePr>
          <p:nvPr/>
        </p:nvGraphicFramePr>
        <p:xfrm>
          <a:off x="0" y="457200"/>
          <a:ext cx="76200" cy="76200"/>
        </p:xfrm>
        <a:graphic>
          <a:graphicData uri="http://schemas.openxmlformats.org/presentationml/2006/ole">
            <p:oleObj spid="_x0000_s1028" name="Equation" r:id="rId5" imgW="75969" imgH="75969" progId="Equation.3">
              <p:embed/>
            </p:oleObj>
          </a:graphicData>
        </a:graphic>
      </p:graphicFrame>
      <p:graphicFrame>
        <p:nvGraphicFramePr>
          <p:cNvPr id="11276" name="Object 12"/>
          <p:cNvGraphicFramePr>
            <a:graphicFrameLocks noChangeAspect="1"/>
          </p:cNvGraphicFramePr>
          <p:nvPr/>
        </p:nvGraphicFramePr>
        <p:xfrm>
          <a:off x="0" y="533400"/>
          <a:ext cx="76200" cy="76200"/>
        </p:xfrm>
        <a:graphic>
          <a:graphicData uri="http://schemas.openxmlformats.org/presentationml/2006/ole">
            <p:oleObj spid="_x0000_s1029" name="Equation" r:id="rId6" imgW="75969" imgH="75969" progId="Equation.3">
              <p:embed/>
            </p:oleObj>
          </a:graphicData>
        </a:graphic>
      </p:graphicFrame>
      <p:sp>
        <p:nvSpPr>
          <p:cNvPr id="11278" name="Rectangle 14"/>
          <p:cNvSpPr>
            <a:spLocks noChangeArrowheads="1"/>
          </p:cNvSpPr>
          <p:nvPr/>
        </p:nvSpPr>
        <p:spPr bwMode="auto">
          <a:xfrm>
            <a:off x="228600" y="838200"/>
            <a:ext cx="86106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sr-Latn-C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Najsitnije čestice materije su atomi</a:t>
            </a:r>
            <a:r>
              <a:rPr kumimoji="0" lang="sr-Latn-C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sr-Latn-CS" sz="20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Atom se sastoji od jezgra, u kome se nalaze protoni i neutroni, i elektrona koji kruže oko jezgra. Elektroni su nisioci negativnog naelektrisanja dok je jezgro pozitivno. Naelektrisanje elektrona iznosi 1,602</a:t>
            </a:r>
            <a:r>
              <a:rPr kumimoji="0" lang="en-US" sz="20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lang="sr-Latn-CS" sz="2000" b="1" dirty="0">
                <a:solidFill>
                  <a:srgbClr val="C00000"/>
                </a:solidFill>
                <a:latin typeface="Times New Roman" pitchFamily="18" charset="0"/>
                <a:cs typeface="Times New Roman" pitchFamily="18" charset="0"/>
              </a:rPr>
              <a:t>10</a:t>
            </a:r>
            <a:r>
              <a:rPr lang="sr-Latn-CS" sz="2000" b="1" baseline="30000" dirty="0">
                <a:solidFill>
                  <a:srgbClr val="C00000"/>
                </a:solidFill>
                <a:latin typeface="Times New Roman" pitchFamily="18" charset="0"/>
                <a:cs typeface="Times New Roman" pitchFamily="18" charset="0"/>
              </a:rPr>
              <a:t>-19</a:t>
            </a:r>
            <a:r>
              <a:rPr lang="sr-Latn-CS" sz="2000" b="1" dirty="0">
                <a:solidFill>
                  <a:srgbClr val="C00000"/>
                </a:solidFill>
                <a:latin typeface="Times New Roman" pitchFamily="18" charset="0"/>
                <a:cs typeface="Times New Roman" pitchFamily="18" charset="0"/>
              </a:rPr>
              <a:t>C, a njegova masa 9,107 10</a:t>
            </a:r>
            <a:r>
              <a:rPr lang="sr-Latn-CS" sz="2000" b="1" baseline="30000" dirty="0">
                <a:solidFill>
                  <a:srgbClr val="C00000"/>
                </a:solidFill>
                <a:latin typeface="Times New Roman" pitchFamily="18" charset="0"/>
                <a:cs typeface="Times New Roman" pitchFamily="18" charset="0"/>
              </a:rPr>
              <a:t>-31</a:t>
            </a:r>
            <a:r>
              <a:rPr lang="sr-Latn-CS" sz="2000" b="1" dirty="0">
                <a:solidFill>
                  <a:srgbClr val="C00000"/>
                </a:solidFill>
                <a:latin typeface="Times New Roman" pitchFamily="18" charset="0"/>
                <a:cs typeface="Times New Roman" pitchFamily="18" charset="0"/>
              </a:rPr>
              <a:t>kg</a:t>
            </a:r>
            <a:r>
              <a:rPr lang="sr-Latn-CS" sz="2000" b="1" dirty="0" smtClean="0">
                <a:solidFill>
                  <a:srgbClr val="C00000"/>
                </a:solidFill>
                <a:latin typeface="Times New Roman" pitchFamily="18" charset="0"/>
                <a:cs typeface="Times New Roman" pitchFamily="18" charset="0"/>
              </a:rPr>
              <a:t>.</a:t>
            </a:r>
            <a:endParaRPr lang="en-US" sz="2000" b="1" dirty="0" smtClean="0">
              <a:solidFill>
                <a:srgbClr val="C00000"/>
              </a:solidFill>
              <a:latin typeface="Times New Roman" pitchFamily="18" charset="0"/>
              <a:cs typeface="Times New Roman" pitchFamily="18" charset="0"/>
            </a:endParaRPr>
          </a:p>
          <a:p>
            <a:pPr algn="just" fontAlgn="base">
              <a:spcBef>
                <a:spcPct val="0"/>
              </a:spcBef>
              <a:spcAft>
                <a:spcPct val="0"/>
              </a:spcAft>
            </a:pPr>
            <a:r>
              <a:rPr lang="sr-Latn-CS" sz="2000" b="1" dirty="0">
                <a:latin typeface="Times New Roman" pitchFamily="18" charset="0"/>
                <a:cs typeface="Times New Roman" pitchFamily="18" charset="0"/>
              </a:rPr>
              <a:t>Proton je nosilac istog naelektrisanja kao i elektron samo je ono suprotnog znaka-pozitivno.</a:t>
            </a:r>
            <a:r>
              <a:rPr lang="sr-Latn-CS" sz="2000" dirty="0">
                <a:latin typeface="Times New Roman" pitchFamily="18" charset="0"/>
                <a:cs typeface="Times New Roman" pitchFamily="18" charset="0"/>
              </a:rPr>
              <a:t> Masa protona je 1845 puta veća od mase elektrona. Treća čestica je neutron koji se dobija kombinacijom elektrona i protona i električki je neutralan.</a:t>
            </a:r>
            <a:endParaRPr lang="en-US" sz="2000" dirty="0">
              <a:latin typeface="Times New Roman" pitchFamily="18" charset="0"/>
              <a:cs typeface="Times New Roman" pitchFamily="18" charset="0"/>
            </a:endParaRPr>
          </a:p>
          <a:p>
            <a:pPr fontAlgn="base">
              <a:spcBef>
                <a:spcPct val="0"/>
              </a:spcBef>
              <a:spcAft>
                <a:spcPct val="0"/>
              </a:spcAft>
            </a:pPr>
            <a:endParaRPr lang="en-US" sz="2000" dirty="0">
              <a:solidFill>
                <a:srgbClr val="C00000"/>
              </a:solidFill>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sr-Latn-CS" sz="2000" b="0" i="0" u="none" strike="noStrike" cap="none" normalizeH="0" baseline="0" dirty="0" smtClean="0">
              <a:ln>
                <a:noFill/>
              </a:ln>
              <a:solidFill>
                <a:schemeClr val="tx1"/>
              </a:solidFill>
              <a:effectLst/>
              <a:latin typeface="Arial" pitchFamily="34" charset="0"/>
            </a:endParaRPr>
          </a:p>
        </p:txBody>
      </p:sp>
      <p:pic>
        <p:nvPicPr>
          <p:cNvPr id="21" name="Picture 20"/>
          <p:cNvPicPr/>
          <p:nvPr/>
        </p:nvPicPr>
        <p:blipFill>
          <a:blip r:embed="rId7" cstate="print"/>
          <a:srcRect/>
          <a:stretch>
            <a:fillRect/>
          </a:stretch>
        </p:blipFill>
        <p:spPr bwMode="auto">
          <a:xfrm>
            <a:off x="2362200" y="3581400"/>
            <a:ext cx="5486400" cy="28194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1270"/>
                                        </p:tgtEl>
                                        <p:attrNameLst>
                                          <p:attrName>style.visibility</p:attrName>
                                        </p:attrNameLst>
                                      </p:cBhvr>
                                      <p:to>
                                        <p:strVal val="visible"/>
                                      </p:to>
                                    </p:set>
                                    <p:anim calcmode="lin" valueType="num">
                                      <p:cBhvr>
                                        <p:cTn id="7" dur="500" decel="50000" fill="hold">
                                          <p:stCondLst>
                                            <p:cond delay="0"/>
                                          </p:stCondLst>
                                        </p:cTn>
                                        <p:tgtEl>
                                          <p:spTgt spid="11270"/>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270"/>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270"/>
                                        </p:tgtEl>
                                        <p:attrNameLst>
                                          <p:attrName>ppt_w</p:attrName>
                                        </p:attrNameLst>
                                      </p:cBhvr>
                                      <p:tavLst>
                                        <p:tav tm="0">
                                          <p:val>
                                            <p:strVal val="#ppt_w*.05"/>
                                          </p:val>
                                        </p:tav>
                                        <p:tav tm="100000">
                                          <p:val>
                                            <p:strVal val="#ppt_w"/>
                                          </p:val>
                                        </p:tav>
                                      </p:tavLst>
                                    </p:anim>
                                    <p:anim calcmode="lin" valueType="num">
                                      <p:cBhvr>
                                        <p:cTn id="10" dur="1000" fill="hold"/>
                                        <p:tgtEl>
                                          <p:spTgt spid="11270"/>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270"/>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270"/>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270"/>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270"/>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11278"/>
                                        </p:tgtEl>
                                        <p:attrNameLst>
                                          <p:attrName>style.visibility</p:attrName>
                                        </p:attrNameLst>
                                      </p:cBhvr>
                                      <p:to>
                                        <p:strVal val="visible"/>
                                      </p:to>
                                    </p:set>
                                    <p:animEffect transition="in" filter="strips(downLeft)">
                                      <p:cBhvr>
                                        <p:cTn id="19" dur="500"/>
                                        <p:tgtEl>
                                          <p:spTgt spid="11278"/>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nodeType="clickEffect">
                                  <p:stCondLst>
                                    <p:cond delay="0"/>
                                  </p:stCondLst>
                                  <p:childTnLst>
                                    <p:set>
                                      <p:cBhvr>
                                        <p:cTn id="23" dur="1" fill="hold">
                                          <p:stCondLst>
                                            <p:cond delay="0"/>
                                          </p:stCondLst>
                                        </p:cTn>
                                        <p:tgtEl>
                                          <p:spTgt spid="21"/>
                                        </p:tgtEl>
                                        <p:attrNameLst>
                                          <p:attrName>style.visibility</p:attrName>
                                        </p:attrNameLst>
                                      </p:cBhvr>
                                      <p:to>
                                        <p:strVal val="visible"/>
                                      </p:to>
                                    </p:set>
                                    <p:anim calcmode="lin" valueType="num">
                                      <p:cBhvr>
                                        <p:cTn id="24" dur="500" fill="hold"/>
                                        <p:tgtEl>
                                          <p:spTgt spid="21"/>
                                        </p:tgtEl>
                                        <p:attrNameLst>
                                          <p:attrName>ppt_w</p:attrName>
                                        </p:attrNameLst>
                                      </p:cBhvr>
                                      <p:tavLst>
                                        <p:tav tm="0">
                                          <p:val>
                                            <p:fltVal val="0"/>
                                          </p:val>
                                        </p:tav>
                                        <p:tav tm="100000">
                                          <p:val>
                                            <p:strVal val="#ppt_w"/>
                                          </p:val>
                                        </p:tav>
                                      </p:tavLst>
                                    </p:anim>
                                    <p:anim calcmode="lin" valueType="num">
                                      <p:cBhvr>
                                        <p:cTn id="25" dur="500" fill="hold"/>
                                        <p:tgtEl>
                                          <p:spTgt spid="21"/>
                                        </p:tgtEl>
                                        <p:attrNameLst>
                                          <p:attrName>ppt_h</p:attrName>
                                        </p:attrNameLst>
                                      </p:cBhvr>
                                      <p:tavLst>
                                        <p:tav tm="0">
                                          <p:val>
                                            <p:fltVal val="0"/>
                                          </p:val>
                                        </p:tav>
                                        <p:tav tm="100000">
                                          <p:val>
                                            <p:strVal val="#ppt_h"/>
                                          </p:val>
                                        </p:tav>
                                      </p:tavLst>
                                    </p:anim>
                                    <p:animEffect transition="in" filter="fade">
                                      <p:cBhvr>
                                        <p:cTn id="2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p:bldP spid="1127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304800" y="1223665"/>
            <a:ext cx="8534400" cy="38472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sr-Latn-C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Privlačna sila između elektrona i jezgra je uravnotežena sa centrifugalnom silom rotacije elektrona. Energija elektrona i rastojanje od jezgra zavisi od njegove brzine. Elektroni se kreću oko jezgra po putanjama koje se nalaze na određenim ljuskama. Ljuska, inače, obuhvata površinu neke lopte. Elektron ne može da posjeduje proizvoljnu vrijednost energije već samo određena diskretna, energijska stanja. Ako jedan elektron u okviru atoma poveća svoju energiju, on se u isto vrijeme udaljava od jezgra. Kada ta energija postane dovoljna da se on udalji toliko da jezgro više ne utiče na njega, on postaje slobodan elektron. Energija potrebna za ovaj proces naziva se </a:t>
            </a:r>
            <a:r>
              <a:rPr kumimoji="0" lang="sr-Latn-CS"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energija jonizacije</a:t>
            </a:r>
            <a:r>
              <a:rPr kumimoji="0" lang="sr-Latn-C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sr-Latn-CS" sz="20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4337"/>
                                        </p:tgtEl>
                                        <p:attrNameLst>
                                          <p:attrName>style.visibility</p:attrName>
                                        </p:attrNameLst>
                                      </p:cBhvr>
                                      <p:to>
                                        <p:strVal val="visible"/>
                                      </p:to>
                                    </p:set>
                                    <p:anim calcmode="lin" valueType="num">
                                      <p:cBhvr>
                                        <p:cTn id="7" dur="1000" fill="hold"/>
                                        <p:tgtEl>
                                          <p:spTgt spid="14337"/>
                                        </p:tgtEl>
                                        <p:attrNameLst>
                                          <p:attrName>ppt_w</p:attrName>
                                        </p:attrNameLst>
                                      </p:cBhvr>
                                      <p:tavLst>
                                        <p:tav tm="0">
                                          <p:val>
                                            <p:strVal val="#ppt_w*0.70"/>
                                          </p:val>
                                        </p:tav>
                                        <p:tav tm="100000">
                                          <p:val>
                                            <p:strVal val="#ppt_w"/>
                                          </p:val>
                                        </p:tav>
                                      </p:tavLst>
                                    </p:anim>
                                    <p:anim calcmode="lin" valueType="num">
                                      <p:cBhvr>
                                        <p:cTn id="8" dur="1000" fill="hold"/>
                                        <p:tgtEl>
                                          <p:spTgt spid="14337"/>
                                        </p:tgtEl>
                                        <p:attrNameLst>
                                          <p:attrName>ppt_h</p:attrName>
                                        </p:attrNameLst>
                                      </p:cBhvr>
                                      <p:tavLst>
                                        <p:tav tm="0">
                                          <p:val>
                                            <p:strVal val="#ppt_h"/>
                                          </p:val>
                                        </p:tav>
                                        <p:tav tm="100000">
                                          <p:val>
                                            <p:strVal val="#ppt_h"/>
                                          </p:val>
                                        </p:tav>
                                      </p:tavLst>
                                    </p:anim>
                                    <p:animEffect transition="in" filter="fade">
                                      <p:cBhvr>
                                        <p:cTn id="9" dur="1000"/>
                                        <p:tgtEl>
                                          <p:spTgt spid="14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04800" y="0"/>
            <a:ext cx="6400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sr-Latn-C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Na sledećim slikama su prikazani atomi različitih elemenata:</a:t>
            </a:r>
            <a:endParaRPr kumimoji="0" lang="sr-Latn-CS" b="0" i="0" u="none" strike="noStrike" cap="none" normalizeH="0" baseline="0" dirty="0" smtClean="0">
              <a:ln>
                <a:noFill/>
              </a:ln>
              <a:solidFill>
                <a:schemeClr val="tx1"/>
              </a:solidFill>
              <a:effectLst/>
              <a:latin typeface="Arial" pitchFamily="34" charset="0"/>
            </a:endParaRPr>
          </a:p>
        </p:txBody>
      </p:sp>
      <p:pic>
        <p:nvPicPr>
          <p:cNvPr id="3" name="Picture 2"/>
          <p:cNvPicPr/>
          <p:nvPr/>
        </p:nvPicPr>
        <p:blipFill>
          <a:blip r:embed="rId2" cstate="print"/>
          <a:srcRect/>
          <a:stretch>
            <a:fillRect/>
          </a:stretch>
        </p:blipFill>
        <p:spPr bwMode="auto">
          <a:xfrm>
            <a:off x="685800" y="685800"/>
            <a:ext cx="2971800" cy="2895600"/>
          </a:xfrm>
          <a:prstGeom prst="rect">
            <a:avLst/>
          </a:prstGeom>
          <a:noFill/>
          <a:ln w="9525">
            <a:noFill/>
            <a:miter lim="800000"/>
            <a:headEnd/>
            <a:tailEnd/>
          </a:ln>
        </p:spPr>
      </p:pic>
      <p:pic>
        <p:nvPicPr>
          <p:cNvPr id="4" name="Picture 3" descr="atomgoodpic"/>
          <p:cNvPicPr/>
          <p:nvPr/>
        </p:nvPicPr>
        <p:blipFill>
          <a:blip r:embed="rId3" cstate="print"/>
          <a:srcRect/>
          <a:stretch>
            <a:fillRect/>
          </a:stretch>
        </p:blipFill>
        <p:spPr bwMode="auto">
          <a:xfrm>
            <a:off x="4343400" y="609600"/>
            <a:ext cx="3048000" cy="3048000"/>
          </a:xfrm>
          <a:prstGeom prst="rect">
            <a:avLst/>
          </a:prstGeom>
          <a:noFill/>
          <a:ln w="9525">
            <a:noFill/>
            <a:miter lim="800000"/>
            <a:headEnd/>
            <a:tailEnd/>
          </a:ln>
        </p:spPr>
      </p:pic>
      <p:pic>
        <p:nvPicPr>
          <p:cNvPr id="5" name="Picture 4"/>
          <p:cNvPicPr/>
          <p:nvPr/>
        </p:nvPicPr>
        <p:blipFill>
          <a:blip r:embed="rId4" cstate="print"/>
          <a:srcRect/>
          <a:stretch>
            <a:fillRect/>
          </a:stretch>
        </p:blipFill>
        <p:spPr bwMode="auto">
          <a:xfrm>
            <a:off x="1066800" y="3962400"/>
            <a:ext cx="2971800" cy="2286000"/>
          </a:xfrm>
          <a:prstGeom prst="rect">
            <a:avLst/>
          </a:prstGeom>
          <a:noFill/>
          <a:ln w="9525">
            <a:noFill/>
            <a:miter lim="800000"/>
            <a:headEnd/>
            <a:tailEnd/>
          </a:ln>
        </p:spPr>
      </p:pic>
      <p:pic>
        <p:nvPicPr>
          <p:cNvPr id="6" name="Picture 5"/>
          <p:cNvPicPr/>
          <p:nvPr/>
        </p:nvPicPr>
        <p:blipFill>
          <a:blip r:embed="rId5" cstate="print"/>
          <a:srcRect/>
          <a:stretch>
            <a:fillRect/>
          </a:stretch>
        </p:blipFill>
        <p:spPr bwMode="auto">
          <a:xfrm>
            <a:off x="4800600" y="4114800"/>
            <a:ext cx="2743200" cy="21336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 calcmode="lin" valueType="num">
                                      <p:cBhvr>
                                        <p:cTn id="7" dur="500" decel="50000" fill="hold">
                                          <p:stCondLst>
                                            <p:cond delay="0"/>
                                          </p:stCondLst>
                                        </p:cTn>
                                        <p:tgtEl>
                                          <p:spTgt spid="1638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638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6385"/>
                                        </p:tgtEl>
                                        <p:attrNameLst>
                                          <p:attrName>ppt_w</p:attrName>
                                        </p:attrNameLst>
                                      </p:cBhvr>
                                      <p:tavLst>
                                        <p:tav tm="0">
                                          <p:val>
                                            <p:strVal val="#ppt_w*.05"/>
                                          </p:val>
                                        </p:tav>
                                        <p:tav tm="100000">
                                          <p:val>
                                            <p:strVal val="#ppt_w"/>
                                          </p:val>
                                        </p:tav>
                                      </p:tavLst>
                                    </p:anim>
                                    <p:anim calcmode="lin" valueType="num">
                                      <p:cBhvr>
                                        <p:cTn id="10" dur="1000" fill="hold"/>
                                        <p:tgtEl>
                                          <p:spTgt spid="1638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638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638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638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6385"/>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500" fill="hold"/>
                                        <p:tgtEl>
                                          <p:spTgt spid="3"/>
                                        </p:tgtEl>
                                        <p:attrNameLst>
                                          <p:attrName>ppt_w</p:attrName>
                                        </p:attrNameLst>
                                      </p:cBhvr>
                                      <p:tavLst>
                                        <p:tav tm="0">
                                          <p:val>
                                            <p:fltVal val="0"/>
                                          </p:val>
                                        </p:tav>
                                        <p:tav tm="100000">
                                          <p:val>
                                            <p:strVal val="#ppt_w"/>
                                          </p:val>
                                        </p:tav>
                                      </p:tavLst>
                                    </p:anim>
                                    <p:anim calcmode="lin" valueType="num">
                                      <p:cBhvr>
                                        <p:cTn id="20" dur="500" fill="hold"/>
                                        <p:tgtEl>
                                          <p:spTgt spid="3"/>
                                        </p:tgtEl>
                                        <p:attrNameLst>
                                          <p:attrName>ppt_h</p:attrName>
                                        </p:attrNameLst>
                                      </p:cBhvr>
                                      <p:tavLst>
                                        <p:tav tm="0">
                                          <p:val>
                                            <p:fltVal val="0"/>
                                          </p:val>
                                        </p:tav>
                                        <p:tav tm="100000">
                                          <p:val>
                                            <p:strVal val="#ppt_h"/>
                                          </p:val>
                                        </p:tav>
                                      </p:tavLst>
                                    </p:anim>
                                    <p:animEffect transition="in" filter="fade">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p:cTn id="26" dur="500" fill="hold"/>
                                        <p:tgtEl>
                                          <p:spTgt spid="4"/>
                                        </p:tgtEl>
                                        <p:attrNameLst>
                                          <p:attrName>ppt_w</p:attrName>
                                        </p:attrNameLst>
                                      </p:cBhvr>
                                      <p:tavLst>
                                        <p:tav tm="0">
                                          <p:val>
                                            <p:fltVal val="0"/>
                                          </p:val>
                                        </p:tav>
                                        <p:tav tm="100000">
                                          <p:val>
                                            <p:strVal val="#ppt_w"/>
                                          </p:val>
                                        </p:tav>
                                      </p:tavLst>
                                    </p:anim>
                                    <p:anim calcmode="lin" valueType="num">
                                      <p:cBhvr>
                                        <p:cTn id="27" dur="500" fill="hold"/>
                                        <p:tgtEl>
                                          <p:spTgt spid="4"/>
                                        </p:tgtEl>
                                        <p:attrNameLst>
                                          <p:attrName>ppt_h</p:attrName>
                                        </p:attrNameLst>
                                      </p:cBhvr>
                                      <p:tavLst>
                                        <p:tav tm="0">
                                          <p:val>
                                            <p:fltVal val="0"/>
                                          </p:val>
                                        </p:tav>
                                        <p:tav tm="100000">
                                          <p:val>
                                            <p:strVal val="#ppt_h"/>
                                          </p:val>
                                        </p:tav>
                                      </p:tavLst>
                                    </p:anim>
                                    <p:animEffect transition="in" filter="fade">
                                      <p:cBhvr>
                                        <p:cTn id="28" dur="5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p:cTn id="33" dur="500" fill="hold"/>
                                        <p:tgtEl>
                                          <p:spTgt spid="5"/>
                                        </p:tgtEl>
                                        <p:attrNameLst>
                                          <p:attrName>ppt_w</p:attrName>
                                        </p:attrNameLst>
                                      </p:cBhvr>
                                      <p:tavLst>
                                        <p:tav tm="0">
                                          <p:val>
                                            <p:fltVal val="0"/>
                                          </p:val>
                                        </p:tav>
                                        <p:tav tm="100000">
                                          <p:val>
                                            <p:strVal val="#ppt_w"/>
                                          </p:val>
                                        </p:tav>
                                      </p:tavLst>
                                    </p:anim>
                                    <p:anim calcmode="lin" valueType="num">
                                      <p:cBhvr>
                                        <p:cTn id="34" dur="500" fill="hold"/>
                                        <p:tgtEl>
                                          <p:spTgt spid="5"/>
                                        </p:tgtEl>
                                        <p:attrNameLst>
                                          <p:attrName>ppt_h</p:attrName>
                                        </p:attrNameLst>
                                      </p:cBhvr>
                                      <p:tavLst>
                                        <p:tav tm="0">
                                          <p:val>
                                            <p:fltVal val="0"/>
                                          </p:val>
                                        </p:tav>
                                        <p:tav tm="100000">
                                          <p:val>
                                            <p:strVal val="#ppt_h"/>
                                          </p:val>
                                        </p:tav>
                                      </p:tavLst>
                                    </p:anim>
                                    <p:animEffect transition="in" filter="fade">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nodeType="click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p:cTn id="40" dur="500" fill="hold"/>
                                        <p:tgtEl>
                                          <p:spTgt spid="6"/>
                                        </p:tgtEl>
                                        <p:attrNameLst>
                                          <p:attrName>ppt_w</p:attrName>
                                        </p:attrNameLst>
                                      </p:cBhvr>
                                      <p:tavLst>
                                        <p:tav tm="0">
                                          <p:val>
                                            <p:fltVal val="0"/>
                                          </p:val>
                                        </p:tav>
                                        <p:tav tm="100000">
                                          <p:val>
                                            <p:strVal val="#ppt_w"/>
                                          </p:val>
                                        </p:tav>
                                      </p:tavLst>
                                    </p:anim>
                                    <p:anim calcmode="lin" valueType="num">
                                      <p:cBhvr>
                                        <p:cTn id="41" dur="500" fill="hold"/>
                                        <p:tgtEl>
                                          <p:spTgt spid="6"/>
                                        </p:tgtEl>
                                        <p:attrNameLst>
                                          <p:attrName>ppt_h</p:attrName>
                                        </p:attrNameLst>
                                      </p:cBhvr>
                                      <p:tavLst>
                                        <p:tav tm="0">
                                          <p:val>
                                            <p:fltVal val="0"/>
                                          </p:val>
                                        </p:tav>
                                        <p:tav tm="100000">
                                          <p:val>
                                            <p:strVal val="#ppt_h"/>
                                          </p:val>
                                        </p:tav>
                                      </p:tavLst>
                                    </p:anim>
                                    <p:animEffect transition="in" filter="fade">
                                      <p:cBhvr>
                                        <p:cTn id="4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srcRect/>
          <a:stretch>
            <a:fillRect/>
          </a:stretch>
        </p:blipFill>
        <p:spPr bwMode="auto">
          <a:xfrm>
            <a:off x="1143000" y="533400"/>
            <a:ext cx="2819400" cy="2590800"/>
          </a:xfrm>
          <a:prstGeom prst="rect">
            <a:avLst/>
          </a:prstGeom>
          <a:noFill/>
          <a:ln w="9525">
            <a:noFill/>
            <a:miter lim="800000"/>
            <a:headEnd/>
            <a:tailEnd/>
          </a:ln>
        </p:spPr>
      </p:pic>
      <p:pic>
        <p:nvPicPr>
          <p:cNvPr id="3" name="Picture 2"/>
          <p:cNvPicPr/>
          <p:nvPr/>
        </p:nvPicPr>
        <p:blipFill>
          <a:blip r:embed="rId3" cstate="print"/>
          <a:srcRect/>
          <a:stretch>
            <a:fillRect/>
          </a:stretch>
        </p:blipFill>
        <p:spPr bwMode="auto">
          <a:xfrm>
            <a:off x="4419600" y="762000"/>
            <a:ext cx="3352800" cy="2362200"/>
          </a:xfrm>
          <a:prstGeom prst="rect">
            <a:avLst/>
          </a:prstGeom>
          <a:noFill/>
          <a:ln w="9525">
            <a:noFill/>
            <a:miter lim="800000"/>
            <a:headEnd/>
            <a:tailEnd/>
          </a:ln>
        </p:spPr>
      </p:pic>
      <p:pic>
        <p:nvPicPr>
          <p:cNvPr id="4" name="Picture 3"/>
          <p:cNvPicPr/>
          <p:nvPr/>
        </p:nvPicPr>
        <p:blipFill>
          <a:blip r:embed="rId4" cstate="print"/>
          <a:srcRect/>
          <a:stretch>
            <a:fillRect/>
          </a:stretch>
        </p:blipFill>
        <p:spPr bwMode="auto">
          <a:xfrm>
            <a:off x="1600200" y="3581400"/>
            <a:ext cx="2362200" cy="2057400"/>
          </a:xfrm>
          <a:prstGeom prst="rect">
            <a:avLst/>
          </a:prstGeom>
          <a:noFill/>
          <a:ln w="9525">
            <a:noFill/>
            <a:miter lim="800000"/>
            <a:headEnd/>
            <a:tailEnd/>
          </a:ln>
        </p:spPr>
      </p:pic>
      <p:pic>
        <p:nvPicPr>
          <p:cNvPr id="5" name="Picture 4"/>
          <p:cNvPicPr/>
          <p:nvPr/>
        </p:nvPicPr>
        <p:blipFill>
          <a:blip r:embed="rId5" cstate="print"/>
          <a:srcRect/>
          <a:stretch>
            <a:fillRect/>
          </a:stretch>
        </p:blipFill>
        <p:spPr bwMode="auto">
          <a:xfrm>
            <a:off x="4648200" y="3581400"/>
            <a:ext cx="2971800" cy="20574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500" fill="hold"/>
                                        <p:tgtEl>
                                          <p:spTgt spid="5"/>
                                        </p:tgtEl>
                                        <p:attrNameLst>
                                          <p:attrName>ppt_w</p:attrName>
                                        </p:attrNameLst>
                                      </p:cBhvr>
                                      <p:tavLst>
                                        <p:tav tm="0">
                                          <p:val>
                                            <p:fltVal val="0"/>
                                          </p:val>
                                        </p:tav>
                                        <p:tav tm="100000">
                                          <p:val>
                                            <p:strVal val="#ppt_w"/>
                                          </p:val>
                                        </p:tav>
                                      </p:tavLst>
                                    </p:anim>
                                    <p:anim calcmode="lin" valueType="num">
                                      <p:cBhvr>
                                        <p:cTn id="29" dur="500" fill="hold"/>
                                        <p:tgtEl>
                                          <p:spTgt spid="5"/>
                                        </p:tgtEl>
                                        <p:attrNameLst>
                                          <p:attrName>ppt_h</p:attrName>
                                        </p:attrNameLst>
                                      </p:cBhvr>
                                      <p:tavLst>
                                        <p:tav tm="0">
                                          <p:val>
                                            <p:fltVal val="0"/>
                                          </p:val>
                                        </p:tav>
                                        <p:tav tm="100000">
                                          <p:val>
                                            <p:strVal val="#ppt_h"/>
                                          </p:val>
                                        </p:tav>
                                      </p:tavLst>
                                    </p:anim>
                                    <p:animEffect transition="in" filter="fade">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612845"/>
            <a:ext cx="7696200" cy="4401205"/>
          </a:xfrm>
          <a:prstGeom prst="rect">
            <a:avLst/>
          </a:prstGeom>
        </p:spPr>
        <p:txBody>
          <a:bodyPr wrap="square">
            <a:spAutoFit/>
          </a:bodyPr>
          <a:lstStyle/>
          <a:p>
            <a:pPr lvl="0" indent="457200" algn="just" eaLnBrk="0" fontAlgn="base" hangingPunct="0">
              <a:spcBef>
                <a:spcPct val="0"/>
              </a:spcBef>
              <a:spcAft>
                <a:spcPct val="0"/>
              </a:spcAft>
            </a:pPr>
            <a:r>
              <a:rPr lang="sr-Latn-CS" sz="2000" dirty="0" smtClean="0">
                <a:latin typeface="Times New Roman" pitchFamily="18" charset="0"/>
                <a:ea typeface="Calibri" pitchFamily="34" charset="0"/>
                <a:cs typeface="Times New Roman" pitchFamily="18" charset="0"/>
              </a:rPr>
              <a:t>Ako se u poslednjoj ljusci nalazi malo elektrona (na primjer 2), tada je to </a:t>
            </a:r>
            <a:r>
              <a:rPr lang="sr-Latn-CS" sz="2000" b="1" dirty="0" smtClean="0">
                <a:solidFill>
                  <a:srgbClr val="FF0000"/>
                </a:solidFill>
                <a:latin typeface="Times New Roman" pitchFamily="18" charset="0"/>
                <a:ea typeface="Calibri" pitchFamily="34" charset="0"/>
                <a:cs typeface="Times New Roman" pitchFamily="18" charset="0"/>
              </a:rPr>
              <a:t>provodnik</a:t>
            </a:r>
            <a:r>
              <a:rPr lang="sr-Latn-CS" sz="2000" dirty="0" smtClean="0">
                <a:latin typeface="Times New Roman" pitchFamily="18" charset="0"/>
                <a:ea typeface="Calibri" pitchFamily="34" charset="0"/>
                <a:cs typeface="Times New Roman" pitchFamily="18" charset="0"/>
              </a:rPr>
              <a:t>, sada je poslednja ljuska praktično prazna i nekompletna, pa su elektroni u njoj slabo vezani za atome i lako se iz njega oslobađaju.</a:t>
            </a:r>
          </a:p>
          <a:p>
            <a:pPr lvl="0" indent="457200" algn="just" eaLnBrk="0" fontAlgn="base" hangingPunct="0">
              <a:spcBef>
                <a:spcPct val="0"/>
              </a:spcBef>
              <a:spcAft>
                <a:spcPct val="0"/>
              </a:spcAft>
            </a:pPr>
            <a:endParaRPr lang="sr-Latn-CS" sz="2000" dirty="0" smtClean="0">
              <a:latin typeface="Times New Roman" pitchFamily="18" charset="0"/>
              <a:ea typeface="Calibri" pitchFamily="34" charset="0"/>
              <a:cs typeface="Times New Roman" pitchFamily="18" charset="0"/>
            </a:endParaRPr>
          </a:p>
          <a:p>
            <a:pPr lvl="0" indent="457200" algn="just" eaLnBrk="0" fontAlgn="base" hangingPunct="0">
              <a:spcBef>
                <a:spcPct val="0"/>
              </a:spcBef>
              <a:spcAft>
                <a:spcPct val="0"/>
              </a:spcAft>
            </a:pPr>
            <a:r>
              <a:rPr lang="sr-Latn-CS" sz="2000" dirty="0" smtClean="0">
                <a:latin typeface="Times New Roman" pitchFamily="18" charset="0"/>
                <a:ea typeface="Calibri" pitchFamily="34" charset="0"/>
                <a:cs typeface="Times New Roman" pitchFamily="18" charset="0"/>
              </a:rPr>
              <a:t> 	Ako ih ima mnogo(na primjer 7), tada je to </a:t>
            </a:r>
            <a:r>
              <a:rPr lang="sr-Latn-CS" sz="2000" b="1" dirty="0" smtClean="0">
                <a:solidFill>
                  <a:srgbClr val="FF0000"/>
                </a:solidFill>
                <a:latin typeface="Times New Roman" pitchFamily="18" charset="0"/>
                <a:ea typeface="Calibri" pitchFamily="34" charset="0"/>
                <a:cs typeface="Times New Roman" pitchFamily="18" charset="0"/>
              </a:rPr>
              <a:t>izolator</a:t>
            </a:r>
            <a:r>
              <a:rPr lang="sr-Latn-CS" sz="2000" dirty="0" smtClean="0">
                <a:latin typeface="Times New Roman" pitchFamily="18" charset="0"/>
                <a:ea typeface="Calibri" pitchFamily="34" charset="0"/>
                <a:cs typeface="Times New Roman" pitchFamily="18" charset="0"/>
              </a:rPr>
              <a:t>.Poslednja ljuska je skoro kompletna i teško se raskida.</a:t>
            </a:r>
            <a:r>
              <a:rPr lang="en-US" sz="2000" dirty="0" smtClean="0">
                <a:latin typeface="Times New Roman" pitchFamily="18" charset="0"/>
                <a:ea typeface="Calibri" pitchFamily="34" charset="0"/>
                <a:cs typeface="Times New Roman" pitchFamily="18" charset="0"/>
              </a:rPr>
              <a:t> </a:t>
            </a:r>
            <a:r>
              <a:rPr lang="sr-Latn-CS" sz="2000" dirty="0" smtClean="0">
                <a:latin typeface="Times New Roman" pitchFamily="18" charset="0"/>
                <a:ea typeface="Calibri" pitchFamily="34" charset="0"/>
                <a:cs typeface="Times New Roman" pitchFamily="18" charset="0"/>
              </a:rPr>
              <a:t>Elektroni u njoj su čvrsto vezani za atome i teško se oslobađaju.</a:t>
            </a:r>
            <a:r>
              <a:rPr lang="en-US" sz="2000" dirty="0" smtClean="0">
                <a:latin typeface="Times New Roman" pitchFamily="18" charset="0"/>
                <a:ea typeface="Calibri" pitchFamily="34" charset="0"/>
                <a:cs typeface="Times New Roman" pitchFamily="18" charset="0"/>
              </a:rPr>
              <a:t> </a:t>
            </a:r>
            <a:r>
              <a:rPr lang="sr-Latn-CS" sz="2000" dirty="0" smtClean="0">
                <a:latin typeface="Times New Roman" pitchFamily="18" charset="0"/>
                <a:ea typeface="Calibri" pitchFamily="34" charset="0"/>
                <a:cs typeface="Times New Roman" pitchFamily="18" charset="0"/>
              </a:rPr>
              <a:t>Ako ih ima 4 riječ je o </a:t>
            </a:r>
            <a:r>
              <a:rPr lang="sr-Latn-CS" sz="2000" b="1" dirty="0" smtClean="0">
                <a:solidFill>
                  <a:srgbClr val="FF0000"/>
                </a:solidFill>
                <a:latin typeface="Times New Roman" pitchFamily="18" charset="0"/>
                <a:ea typeface="Calibri" pitchFamily="34" charset="0"/>
                <a:cs typeface="Times New Roman" pitchFamily="18" charset="0"/>
              </a:rPr>
              <a:t>poluprovodniku.</a:t>
            </a:r>
            <a:endParaRPr lang="en-US" sz="2000" dirty="0" smtClean="0">
              <a:solidFill>
                <a:srgbClr val="FF0000"/>
              </a:solidFill>
              <a:latin typeface="Times New Roman" pitchFamily="18" charset="0"/>
              <a:cs typeface="Times New Roman" pitchFamily="18" charset="0"/>
            </a:endParaRPr>
          </a:p>
          <a:p>
            <a:pPr lvl="0" indent="457200" algn="just" eaLnBrk="0" fontAlgn="base" hangingPunct="0">
              <a:spcBef>
                <a:spcPct val="0"/>
              </a:spcBef>
              <a:spcAft>
                <a:spcPct val="0"/>
              </a:spcAft>
            </a:pPr>
            <a:r>
              <a:rPr lang="sr-Latn-CS" sz="2000" dirty="0" smtClean="0">
                <a:latin typeface="Times New Roman" pitchFamily="18" charset="0"/>
                <a:ea typeface="Calibri" pitchFamily="34" charset="0"/>
                <a:cs typeface="Times New Roman" pitchFamily="18" charset="0"/>
              </a:rPr>
              <a:t> Atomi u poslednjoj(valentnoj) ljusci su najviše udaljeni od jezgrai slabo su vezani za atom, i to naročito kod provodnika. Ukoliko im se doda energija, mogu da se oslobode iz atoma.To se dešava elektronima provodnika već na sobnoj temperaturi(25</a:t>
            </a:r>
            <a:r>
              <a:rPr lang="sr-Latn-CS" sz="2000" baseline="30000" dirty="0" smtClean="0">
                <a:latin typeface="Times New Roman" pitchFamily="18" charset="0"/>
                <a:ea typeface="Calibri" pitchFamily="34" charset="0"/>
                <a:cs typeface="Times New Roman" pitchFamily="18" charset="0"/>
              </a:rPr>
              <a:t>0</a:t>
            </a:r>
            <a:r>
              <a:rPr lang="sr-Latn-CS" sz="2000" dirty="0" smtClean="0">
                <a:latin typeface="Times New Roman" pitchFamily="18" charset="0"/>
                <a:ea typeface="Calibri" pitchFamily="34" charset="0"/>
                <a:cs typeface="Times New Roman" pitchFamily="18" charset="0"/>
              </a:rPr>
              <a:t>). Njihovo kretanje je obično haotično. Ako se ovi slobodni elektroni usmjere u jednom smjeru, imamo njihovo usmjereno kretanje, odnosno struju.</a:t>
            </a:r>
            <a:endParaRPr lang="en-US" sz="20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04800" y="0"/>
            <a:ext cx="8839200" cy="1447800"/>
          </a:xfrm>
        </p:spPr>
        <p:txBody>
          <a:bodyPr>
            <a:normAutofit fontScale="90000"/>
          </a:bodyPr>
          <a:lstStyle/>
          <a:p>
            <a:r>
              <a:rPr lang="sr-Latn-CS" sz="2400" b="1" i="1" dirty="0" smtClean="0"/>
              <a:t/>
            </a:r>
            <a:br>
              <a:rPr lang="sr-Latn-CS" sz="2400" b="1" i="1" dirty="0" smtClean="0"/>
            </a:br>
            <a:r>
              <a:rPr lang="sr-Latn-CS" sz="2400" b="1" i="1" dirty="0" smtClean="0"/>
              <a:t/>
            </a:r>
            <a:br>
              <a:rPr lang="sr-Latn-CS" sz="2400" b="1" i="1" dirty="0" smtClean="0"/>
            </a:br>
            <a:r>
              <a:rPr lang="sr-Latn-CS" sz="2400" b="1" i="1" dirty="0" smtClean="0"/>
              <a:t/>
            </a:r>
            <a:br>
              <a:rPr lang="sr-Latn-CS" sz="2400" b="1" i="1" dirty="0" smtClean="0"/>
            </a:br>
            <a:r>
              <a:rPr lang="sr-Latn-CS" sz="2400" b="1" i="1" dirty="0" smtClean="0"/>
              <a:t/>
            </a:r>
            <a:br>
              <a:rPr lang="sr-Latn-CS" sz="2400" b="1" i="1" dirty="0" smtClean="0"/>
            </a:br>
            <a:r>
              <a:rPr lang="sr-Latn-CS" sz="2400" i="1" dirty="0" smtClean="0"/>
              <a:t/>
            </a:r>
            <a:br>
              <a:rPr lang="sr-Latn-CS" sz="2400" i="1" dirty="0" smtClean="0"/>
            </a:br>
            <a:r>
              <a:rPr lang="sr-Latn-CS" sz="2400" i="1" dirty="0" smtClean="0"/>
              <a:t/>
            </a:r>
            <a:br>
              <a:rPr lang="sr-Latn-CS" sz="2400" i="1" dirty="0" smtClean="0"/>
            </a:br>
            <a:r>
              <a:rPr lang="sr-Latn-CS" sz="2400" b="1" dirty="0" smtClean="0">
                <a:solidFill>
                  <a:schemeClr val="tx1"/>
                </a:solidFill>
                <a:effectLst/>
                <a:latin typeface="Times New Roman" pitchFamily="18" charset="0"/>
                <a:cs typeface="Times New Roman" pitchFamily="18" charset="0"/>
              </a:rPr>
              <a:t>KRISTALNA  </a:t>
            </a:r>
            <a:r>
              <a:rPr lang="sr-Latn-CS" sz="2400" b="1" dirty="0">
                <a:solidFill>
                  <a:schemeClr val="tx1"/>
                </a:solidFill>
                <a:effectLst/>
                <a:latin typeface="Times New Roman" pitchFamily="18" charset="0"/>
                <a:cs typeface="Times New Roman" pitchFamily="18" charset="0"/>
              </a:rPr>
              <a:t>STRUKTURA  I  PROVODNOST  </a:t>
            </a:r>
            <a:r>
              <a:rPr lang="sr-Latn-CS" sz="2400" b="1" dirty="0" smtClean="0">
                <a:solidFill>
                  <a:schemeClr val="tx1"/>
                </a:solidFill>
                <a:effectLst/>
                <a:latin typeface="Times New Roman" pitchFamily="18" charset="0"/>
                <a:cs typeface="Times New Roman" pitchFamily="18" charset="0"/>
              </a:rPr>
              <a:t>POLUPROVODNIKA</a:t>
            </a:r>
            <a:r>
              <a:rPr lang="sr-Latn-CS" sz="2400" b="1" i="1" dirty="0" smtClean="0">
                <a:solidFill>
                  <a:schemeClr val="tx1"/>
                </a:solidFill>
              </a:rPr>
              <a:t/>
            </a:r>
            <a:br>
              <a:rPr lang="sr-Latn-CS" sz="2400" b="1" i="1" dirty="0" smtClean="0">
                <a:solidFill>
                  <a:schemeClr val="tx1"/>
                </a:solidFill>
              </a:rPr>
            </a:br>
            <a:r>
              <a:rPr lang="en-US" sz="2400" dirty="0">
                <a:solidFill>
                  <a:schemeClr val="tx1"/>
                </a:solidFill>
              </a:rPr>
              <a:t/>
            </a:r>
            <a:br>
              <a:rPr lang="en-US" sz="2400" dirty="0">
                <a:solidFill>
                  <a:schemeClr val="tx1"/>
                </a:solidFill>
              </a:rPr>
            </a:br>
            <a:endParaRPr lang="en-US" sz="2400" dirty="0">
              <a:solidFill>
                <a:schemeClr val="tx1"/>
              </a:solidFill>
            </a:endParaRPr>
          </a:p>
        </p:txBody>
      </p:sp>
      <p:sp>
        <p:nvSpPr>
          <p:cNvPr id="3" name="Subtitle 2"/>
          <p:cNvSpPr>
            <a:spLocks noGrp="1"/>
          </p:cNvSpPr>
          <p:nvPr>
            <p:ph type="subTitle" idx="4294967295"/>
          </p:nvPr>
        </p:nvSpPr>
        <p:spPr>
          <a:xfrm>
            <a:off x="228600" y="990600"/>
            <a:ext cx="8610600" cy="5486400"/>
          </a:xfrm>
        </p:spPr>
        <p:txBody>
          <a:bodyPr>
            <a:normAutofit fontScale="25000" lnSpcReduction="20000"/>
          </a:bodyPr>
          <a:lstStyle/>
          <a:p>
            <a:pPr algn="l"/>
            <a:endParaRPr lang="sr-Latn-CS" sz="2000" dirty="0" smtClean="0">
              <a:solidFill>
                <a:schemeClr val="tx1"/>
              </a:solidFill>
            </a:endParaRPr>
          </a:p>
          <a:p>
            <a:pPr algn="l"/>
            <a:endParaRPr lang="sr-Latn-CS" sz="2000" dirty="0">
              <a:solidFill>
                <a:schemeClr val="bg1"/>
              </a:solidFill>
            </a:endParaRPr>
          </a:p>
          <a:p>
            <a:pPr algn="just">
              <a:buNone/>
            </a:pPr>
            <a:r>
              <a:rPr lang="sr-Latn-CS" sz="7200" b="1" dirty="0" smtClean="0">
                <a:latin typeface="Times New Roman" pitchFamily="18" charset="0"/>
                <a:cs typeface="Times New Roman" pitchFamily="18" charset="0"/>
              </a:rPr>
              <a:t>Tipični poluprovodnički materijali su </a:t>
            </a:r>
            <a:r>
              <a:rPr lang="sr-Latn-CS" sz="7200" b="1" dirty="0" smtClean="0">
                <a:solidFill>
                  <a:srgbClr val="FF0000"/>
                </a:solidFill>
                <a:latin typeface="Times New Roman" pitchFamily="18" charset="0"/>
                <a:cs typeface="Times New Roman" pitchFamily="18" charset="0"/>
              </a:rPr>
              <a:t>silicijum(Si</a:t>
            </a:r>
            <a:r>
              <a:rPr lang="sr-Latn-CS" sz="7200" b="1" dirty="0" smtClean="0">
                <a:latin typeface="Times New Roman" pitchFamily="18" charset="0"/>
                <a:cs typeface="Times New Roman" pitchFamily="18" charset="0"/>
              </a:rPr>
              <a:t>) i </a:t>
            </a:r>
            <a:r>
              <a:rPr lang="sr-Latn-CS" sz="7200" b="1" dirty="0" smtClean="0">
                <a:solidFill>
                  <a:srgbClr val="FF0000"/>
                </a:solidFill>
                <a:latin typeface="Times New Roman" pitchFamily="18" charset="0"/>
                <a:cs typeface="Times New Roman" pitchFamily="18" charset="0"/>
              </a:rPr>
              <a:t>germanijum(Gi).</a:t>
            </a:r>
          </a:p>
          <a:p>
            <a:pPr algn="just">
              <a:buNone/>
            </a:pPr>
            <a:r>
              <a:rPr lang="sr-Latn-CS" sz="7200" b="1" dirty="0" smtClean="0">
                <a:solidFill>
                  <a:srgbClr val="FF0000"/>
                </a:solidFill>
                <a:latin typeface="Times New Roman" pitchFamily="18" charset="0"/>
                <a:cs typeface="Times New Roman" pitchFamily="18" charset="0"/>
              </a:rPr>
              <a:t> </a:t>
            </a:r>
            <a:r>
              <a:rPr lang="sr-Latn-CS" sz="7200" dirty="0" smtClean="0">
                <a:latin typeface="Times New Roman" pitchFamily="18" charset="0"/>
                <a:cs typeface="Times New Roman" pitchFamily="18" charset="0"/>
              </a:rPr>
              <a:t>Atom  Si</a:t>
            </a:r>
            <a:r>
              <a:rPr lang="en-US" sz="7200" dirty="0" smtClean="0">
                <a:latin typeface="Times New Roman" pitchFamily="18" charset="0"/>
                <a:cs typeface="Times New Roman" pitchFamily="18" charset="0"/>
              </a:rPr>
              <a:t> </a:t>
            </a:r>
            <a:r>
              <a:rPr lang="sr-Latn-CS" sz="7200" dirty="0" smtClean="0">
                <a:latin typeface="Times New Roman" pitchFamily="18" charset="0"/>
                <a:cs typeface="Times New Roman" pitchFamily="18" charset="0"/>
              </a:rPr>
              <a:t>i Ge nacrtani </a:t>
            </a:r>
            <a:r>
              <a:rPr lang="sr-Latn-CS" sz="7200" dirty="0">
                <a:latin typeface="Times New Roman" pitchFamily="18" charset="0"/>
                <a:cs typeface="Times New Roman" pitchFamily="18" charset="0"/>
              </a:rPr>
              <a:t>u jednoj ravni </a:t>
            </a:r>
            <a:r>
              <a:rPr lang="sr-Latn-CS" sz="7200" dirty="0" smtClean="0">
                <a:latin typeface="Times New Roman" pitchFamily="18" charset="0"/>
                <a:cs typeface="Times New Roman" pitchFamily="18" charset="0"/>
              </a:rPr>
              <a:t>: </a:t>
            </a:r>
            <a:r>
              <a:rPr lang="sr-Latn-CS" sz="7200" b="1" dirty="0" smtClean="0">
                <a:latin typeface="Times New Roman" pitchFamily="18" charset="0"/>
                <a:cs typeface="Times New Roman" pitchFamily="18" charset="0"/>
              </a:rPr>
              <a:t>Si</a:t>
            </a:r>
            <a:r>
              <a:rPr lang="sr-Latn-CS" sz="7200" b="1" baseline="-25000" dirty="0" smtClean="0">
                <a:latin typeface="Times New Roman" pitchFamily="18" charset="0"/>
                <a:cs typeface="Times New Roman" pitchFamily="18" charset="0"/>
              </a:rPr>
              <a:t>14</a:t>
            </a:r>
            <a:r>
              <a:rPr lang="sr-Latn-CS" sz="7200" dirty="0" smtClean="0">
                <a:latin typeface="Times New Roman" pitchFamily="18" charset="0"/>
                <a:cs typeface="Times New Roman" pitchFamily="18" charset="0"/>
              </a:rPr>
              <a:t> , </a:t>
            </a:r>
            <a:r>
              <a:rPr lang="sr-Latn-CS" sz="7200" b="1" dirty="0" smtClean="0">
                <a:latin typeface="Times New Roman" pitchFamily="18" charset="0"/>
                <a:cs typeface="Times New Roman" pitchFamily="18" charset="0"/>
              </a:rPr>
              <a:t>Ge32</a:t>
            </a:r>
            <a:endParaRPr lang="en-US" sz="7200" b="1" dirty="0">
              <a:latin typeface="Times New Roman" pitchFamily="18" charset="0"/>
              <a:cs typeface="Times New Roman" pitchFamily="18" charset="0"/>
            </a:endParaRPr>
          </a:p>
          <a:p>
            <a:pPr algn="just"/>
            <a:endParaRPr lang="sr-Latn-CS" sz="7200" dirty="0" smtClean="0">
              <a:latin typeface="+mj-lt"/>
            </a:endParaRPr>
          </a:p>
          <a:p>
            <a:pPr algn="just"/>
            <a:endParaRPr lang="sr-Latn-CS" sz="7200" dirty="0">
              <a:latin typeface="+mj-lt"/>
            </a:endParaRPr>
          </a:p>
          <a:p>
            <a:pPr algn="just"/>
            <a:endParaRPr lang="sr-Latn-CS" sz="7200" dirty="0" smtClean="0">
              <a:latin typeface="+mj-lt"/>
            </a:endParaRPr>
          </a:p>
          <a:p>
            <a:pPr algn="just"/>
            <a:endParaRPr lang="sr-Latn-CS" sz="7200" dirty="0" smtClean="0">
              <a:latin typeface="+mj-lt"/>
            </a:endParaRPr>
          </a:p>
          <a:p>
            <a:pPr algn="just">
              <a:buNone/>
            </a:pPr>
            <a:r>
              <a:rPr lang="sr-Latn-CS" sz="7200" dirty="0" smtClean="0">
                <a:latin typeface="+mj-lt"/>
              </a:rPr>
              <a:t>	</a:t>
            </a:r>
          </a:p>
          <a:p>
            <a:pPr algn="just"/>
            <a:endParaRPr lang="sr-Latn-CS" sz="7200" dirty="0">
              <a:latin typeface="+mj-lt"/>
            </a:endParaRPr>
          </a:p>
          <a:p>
            <a:pPr algn="just">
              <a:buNone/>
            </a:pPr>
            <a:r>
              <a:rPr lang="sr-Latn-CS" sz="7200" dirty="0" smtClean="0">
                <a:latin typeface="+mj-lt"/>
              </a:rPr>
              <a:t>	</a:t>
            </a:r>
          </a:p>
          <a:p>
            <a:pPr algn="just">
              <a:buNone/>
            </a:pPr>
            <a:r>
              <a:rPr lang="sr-Latn-CS" sz="7200" dirty="0" smtClean="0">
                <a:latin typeface="+mj-lt"/>
              </a:rPr>
              <a:t>	</a:t>
            </a:r>
            <a:r>
              <a:rPr lang="sr-Latn-CS" sz="8000" dirty="0" smtClean="0">
                <a:latin typeface="Times New Roman" pitchFamily="18" charset="0"/>
                <a:cs typeface="Times New Roman" pitchFamily="18" charset="0"/>
              </a:rPr>
              <a:t>Silicijum </a:t>
            </a:r>
            <a:r>
              <a:rPr lang="sr-Latn-CS" sz="8000" dirty="0">
                <a:latin typeface="Times New Roman" pitchFamily="18" charset="0"/>
                <a:cs typeface="Times New Roman" pitchFamily="18" charset="0"/>
              </a:rPr>
              <a:t>sadrži </a:t>
            </a:r>
            <a:r>
              <a:rPr lang="sr-Latn-CS" sz="8000" b="1" dirty="0">
                <a:latin typeface="Times New Roman" pitchFamily="18" charset="0"/>
                <a:cs typeface="Times New Roman" pitchFamily="18" charset="0"/>
              </a:rPr>
              <a:t>14-protona, 14-neutrona</a:t>
            </a:r>
            <a:r>
              <a:rPr lang="sr-Latn-CS" sz="8000" dirty="0">
                <a:latin typeface="Times New Roman" pitchFamily="18" charset="0"/>
                <a:cs typeface="Times New Roman" pitchFamily="18" charset="0"/>
              </a:rPr>
              <a:t> koji se nalaze u jezgru i   </a:t>
            </a:r>
            <a:r>
              <a:rPr lang="sr-Latn-CS" sz="8000" b="1" dirty="0">
                <a:latin typeface="Times New Roman" pitchFamily="18" charset="0"/>
                <a:cs typeface="Times New Roman" pitchFamily="18" charset="0"/>
              </a:rPr>
              <a:t>14-elektrona</a:t>
            </a:r>
            <a:r>
              <a:rPr lang="sr-Latn-CS" sz="8000" dirty="0">
                <a:latin typeface="Times New Roman" pitchFamily="18" charset="0"/>
                <a:cs typeface="Times New Roman" pitchFamily="18" charset="0"/>
              </a:rPr>
              <a:t> raspoređenih po ljuskama-energeckim nivoima.  Prva ljuska sadrži 2 elektrona, druga 8 i poslednja 4 elektrona. </a:t>
            </a:r>
            <a:endParaRPr lang="sr-Latn-CS" sz="8000" dirty="0" smtClean="0">
              <a:latin typeface="Times New Roman" pitchFamily="18" charset="0"/>
              <a:cs typeface="Times New Roman" pitchFamily="18" charset="0"/>
            </a:endParaRPr>
          </a:p>
          <a:p>
            <a:pPr algn="just">
              <a:buNone/>
            </a:pPr>
            <a:endParaRPr lang="sr-Latn-CS" sz="8000" dirty="0" smtClean="0">
              <a:latin typeface="Times New Roman" pitchFamily="18" charset="0"/>
              <a:cs typeface="Times New Roman" pitchFamily="18" charset="0"/>
            </a:endParaRPr>
          </a:p>
          <a:p>
            <a:pPr algn="just">
              <a:buNone/>
            </a:pPr>
            <a:r>
              <a:rPr lang="sr-Latn-CS" sz="8000" dirty="0" smtClean="0">
                <a:latin typeface="Times New Roman" pitchFamily="18" charset="0"/>
                <a:cs typeface="Times New Roman" pitchFamily="18" charset="0"/>
              </a:rPr>
              <a:t>	Germanijum sadrži </a:t>
            </a:r>
            <a:r>
              <a:rPr lang="sr-Latn-CS" sz="8000" b="1" dirty="0" smtClean="0">
                <a:latin typeface="Times New Roman" pitchFamily="18" charset="0"/>
                <a:cs typeface="Times New Roman" pitchFamily="18" charset="0"/>
              </a:rPr>
              <a:t>32-protona, 32-neutrona</a:t>
            </a:r>
            <a:r>
              <a:rPr lang="sr-Latn-CS" sz="8000" dirty="0" smtClean="0">
                <a:latin typeface="Times New Roman" pitchFamily="18" charset="0"/>
                <a:cs typeface="Times New Roman" pitchFamily="18" charset="0"/>
              </a:rPr>
              <a:t> koji se nalaze u jezgru i   </a:t>
            </a:r>
            <a:r>
              <a:rPr lang="sr-Latn-CS" sz="8000" b="1" dirty="0" smtClean="0">
                <a:latin typeface="Times New Roman" pitchFamily="18" charset="0"/>
                <a:cs typeface="Times New Roman" pitchFamily="18" charset="0"/>
              </a:rPr>
              <a:t>32-elektrona</a:t>
            </a:r>
            <a:r>
              <a:rPr lang="sr-Latn-CS" sz="8000" dirty="0" smtClean="0">
                <a:latin typeface="Times New Roman" pitchFamily="18" charset="0"/>
                <a:cs typeface="Times New Roman" pitchFamily="18" charset="0"/>
              </a:rPr>
              <a:t> raspoređenih po ljuskama-energeckim nivoima.  Prva ljuska sadrži 2 elektrona, druga 8, treća 18 i poslednja 4 elektrona. </a:t>
            </a:r>
          </a:p>
          <a:p>
            <a:pPr algn="just">
              <a:buNone/>
            </a:pPr>
            <a:endParaRPr lang="sr-Latn-CS" sz="8000" dirty="0" smtClean="0">
              <a:latin typeface="Times New Roman" pitchFamily="18" charset="0"/>
              <a:cs typeface="Times New Roman" pitchFamily="18" charset="0"/>
            </a:endParaRPr>
          </a:p>
          <a:p>
            <a:pPr algn="just">
              <a:buNone/>
            </a:pPr>
            <a:r>
              <a:rPr lang="sr-Latn-CS" sz="8000" dirty="0" smtClean="0">
                <a:latin typeface="Times New Roman" pitchFamily="18" charset="0"/>
                <a:cs typeface="Times New Roman" pitchFamily="18" charset="0"/>
              </a:rPr>
              <a:t>	Poslednja </a:t>
            </a:r>
            <a:r>
              <a:rPr lang="sr-Latn-CS" sz="8000" dirty="0">
                <a:latin typeface="Times New Roman" pitchFamily="18" charset="0"/>
                <a:cs typeface="Times New Roman" pitchFamily="18" charset="0"/>
              </a:rPr>
              <a:t>ljuska se naziva valentna i ona određuje da li je neki </a:t>
            </a:r>
            <a:r>
              <a:rPr lang="sr-Latn-CS" sz="8000" dirty="0" smtClean="0">
                <a:latin typeface="Times New Roman" pitchFamily="18" charset="0"/>
                <a:cs typeface="Times New Roman" pitchFamily="18" charset="0"/>
              </a:rPr>
              <a:t>element </a:t>
            </a:r>
            <a:r>
              <a:rPr lang="sr-Latn-CS" sz="8000" dirty="0">
                <a:latin typeface="Times New Roman" pitchFamily="18" charset="0"/>
                <a:cs typeface="Times New Roman" pitchFamily="18" charset="0"/>
              </a:rPr>
              <a:t>provodnik, poluprovodnik ili izolator, ona inače može da sadrži nijmanje 1 a najviše 8 elektrona. </a:t>
            </a:r>
            <a:endParaRPr lang="sr-Latn-CS" sz="8000" dirty="0" smtClean="0">
              <a:latin typeface="Times New Roman" pitchFamily="18" charset="0"/>
              <a:cs typeface="Times New Roman" pitchFamily="18" charset="0"/>
            </a:endParaRPr>
          </a:p>
          <a:p>
            <a:pPr algn="l"/>
            <a:endParaRPr lang="sr-Latn-CS" sz="8000" dirty="0">
              <a:latin typeface="Times New Roman" pitchFamily="18" charset="0"/>
              <a:cs typeface="Times New Roman" pitchFamily="18" charset="0"/>
            </a:endParaRPr>
          </a:p>
          <a:p>
            <a:pPr algn="l"/>
            <a:endParaRPr lang="sr-Latn-CS" sz="8000" dirty="0" smtClean="0">
              <a:latin typeface="Times New Roman" pitchFamily="18" charset="0"/>
              <a:cs typeface="Times New Roman" pitchFamily="18" charset="0"/>
            </a:endParaRPr>
          </a:p>
          <a:p>
            <a:pPr algn="l"/>
            <a:endParaRPr lang="en-US" sz="2200" dirty="0" smtClean="0">
              <a:solidFill>
                <a:schemeClr val="tx1"/>
              </a:solidFill>
            </a:endParaRPr>
          </a:p>
          <a:p>
            <a:endParaRPr lang="en-US" sz="2200" dirty="0">
              <a:solidFill>
                <a:schemeClr val="tx1"/>
              </a:solidFill>
            </a:endParaRPr>
          </a:p>
        </p:txBody>
      </p:sp>
      <p:pic>
        <p:nvPicPr>
          <p:cNvPr id="4" name="Picture 3"/>
          <p:cNvPicPr/>
          <p:nvPr/>
        </p:nvPicPr>
        <p:blipFill>
          <a:blip r:embed="rId2" cstate="print">
            <a:lum contrast="30000"/>
          </a:blip>
          <a:srcRect/>
          <a:stretch>
            <a:fillRect/>
          </a:stretch>
        </p:blipFill>
        <p:spPr bwMode="auto">
          <a:xfrm>
            <a:off x="2286000" y="1905000"/>
            <a:ext cx="4572000" cy="16002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par>
                                <p:cTn id="15" presetID="5" presetClass="entr" presetSubtype="1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5"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26"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27"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28" dur="1000" fill="hold"/>
                                        <p:tgtEl>
                                          <p:spTgt spid="4"/>
                                        </p:tgtEl>
                                        <p:attrNameLst>
                                          <p:attrName>ppt_h</p:attrName>
                                        </p:attrNameLst>
                                      </p:cBhvr>
                                      <p:tavLst>
                                        <p:tav tm="0">
                                          <p:val>
                                            <p:strVal val="#ppt_h"/>
                                          </p:val>
                                        </p:tav>
                                        <p:tav tm="100000">
                                          <p:val>
                                            <p:strVal val="#ppt_h"/>
                                          </p:val>
                                        </p:tav>
                                      </p:tavLst>
                                    </p:anim>
                                    <p:anim calcmode="lin" valueType="num">
                                      <p:cBhvr>
                                        <p:cTn id="29"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30"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31"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32" dur="1000" decel="50000">
                                          <p:stCondLst>
                                            <p:cond delay="0"/>
                                          </p:stCondLst>
                                        </p:cTn>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2000"/>
                                        <p:tgtEl>
                                          <p:spTgt spid="3">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2000"/>
                                        <p:tgtEl>
                                          <p:spTgt spid="3">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animEffect transition="in" filter="fade">
                                      <p:cBhvr>
                                        <p:cTn id="47" dur="2000"/>
                                        <p:tgtEl>
                                          <p:spTgt spid="3">
                                            <p:txEl>
                                              <p:pRg st="13" end="1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15" end="15"/>
                                            </p:txEl>
                                          </p:spTgt>
                                        </p:tgtEl>
                                        <p:attrNameLst>
                                          <p:attrName>style.visibility</p:attrName>
                                        </p:attrNameLst>
                                      </p:cBhvr>
                                      <p:to>
                                        <p:strVal val="visible"/>
                                      </p:to>
                                    </p:set>
                                    <p:animEffect transition="in" filter="fade">
                                      <p:cBhvr>
                                        <p:cTn id="52" dur="20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2" cstate="print">
            <a:lum contrast="30000"/>
          </a:blip>
          <a:srcRect/>
          <a:stretch>
            <a:fillRect/>
          </a:stretch>
        </p:blipFill>
        <p:spPr bwMode="auto">
          <a:xfrm>
            <a:off x="609600" y="1981200"/>
            <a:ext cx="7696200" cy="4267200"/>
          </a:xfrm>
          <a:prstGeom prst="rect">
            <a:avLst/>
          </a:prstGeom>
          <a:noFill/>
          <a:ln w="9525">
            <a:noFill/>
            <a:miter lim="800000"/>
            <a:headEnd/>
            <a:tailEnd/>
          </a:ln>
        </p:spPr>
      </p:pic>
      <p:pic>
        <p:nvPicPr>
          <p:cNvPr id="6" name="Picture 5"/>
          <p:cNvPicPr/>
          <p:nvPr/>
        </p:nvPicPr>
        <p:blipFill>
          <a:blip r:embed="rId3" cstate="print"/>
          <a:srcRect/>
          <a:stretch>
            <a:fillRect/>
          </a:stretch>
        </p:blipFill>
        <p:spPr bwMode="auto">
          <a:xfrm>
            <a:off x="6324600" y="1600200"/>
            <a:ext cx="2438400" cy="2362200"/>
          </a:xfrm>
          <a:prstGeom prst="rect">
            <a:avLst/>
          </a:prstGeom>
          <a:noFill/>
          <a:ln w="9525">
            <a:noFill/>
            <a:miter lim="800000"/>
            <a:headEnd/>
            <a:tailEnd/>
          </a:ln>
        </p:spPr>
      </p:pic>
      <p:sp>
        <p:nvSpPr>
          <p:cNvPr id="7" name="Rectangle 6"/>
          <p:cNvSpPr/>
          <p:nvPr/>
        </p:nvSpPr>
        <p:spPr>
          <a:xfrm>
            <a:off x="304800" y="533400"/>
            <a:ext cx="8610600" cy="984885"/>
          </a:xfrm>
          <a:prstGeom prst="rect">
            <a:avLst/>
          </a:prstGeom>
        </p:spPr>
        <p:txBody>
          <a:bodyPr wrap="square">
            <a:spAutoFit/>
          </a:bodyPr>
          <a:lstStyle/>
          <a:p>
            <a:r>
              <a:rPr lang="sr-Latn-CS" sz="2000" b="1" dirty="0" smtClean="0">
                <a:latin typeface="Times New Roman" pitchFamily="18" charset="0"/>
                <a:cs typeface="Times New Roman" pitchFamily="18" charset="0"/>
              </a:rPr>
              <a:t>Tipični poluprovodnički materijali, kao što su </a:t>
            </a:r>
            <a:r>
              <a:rPr lang="sr-Latn-CS" sz="2000" b="1" dirty="0" smtClean="0">
                <a:solidFill>
                  <a:srgbClr val="FF0000"/>
                </a:solidFill>
                <a:latin typeface="Times New Roman" pitchFamily="18" charset="0"/>
                <a:cs typeface="Times New Roman" pitchFamily="18" charset="0"/>
              </a:rPr>
              <a:t>silicijum(Si</a:t>
            </a:r>
            <a:r>
              <a:rPr lang="sr-Latn-CS" sz="2000" b="1" dirty="0" smtClean="0">
                <a:latin typeface="Times New Roman" pitchFamily="18" charset="0"/>
                <a:cs typeface="Times New Roman" pitchFamily="18" charset="0"/>
              </a:rPr>
              <a:t>) i </a:t>
            </a:r>
            <a:r>
              <a:rPr lang="sr-Latn-CS" sz="2000" b="1" dirty="0" smtClean="0">
                <a:solidFill>
                  <a:srgbClr val="FF0000"/>
                </a:solidFill>
                <a:latin typeface="Times New Roman" pitchFamily="18" charset="0"/>
                <a:cs typeface="Times New Roman" pitchFamily="18" charset="0"/>
              </a:rPr>
              <a:t>germanijum(Gi) </a:t>
            </a:r>
            <a:r>
              <a:rPr lang="sr-Latn-CS" sz="2000" b="1" dirty="0" smtClean="0">
                <a:latin typeface="Times New Roman" pitchFamily="18" charset="0"/>
                <a:cs typeface="Times New Roman" pitchFamily="18" charset="0"/>
              </a:rPr>
              <a:t>grade kristalnu rešetku oblika kao na slici (prikazana u ravni)  </a:t>
            </a:r>
            <a:r>
              <a:rPr lang="sr-Latn-CS" b="1" dirty="0" smtClean="0"/>
              <a:t/>
            </a:r>
            <a:br>
              <a:rPr lang="sr-Latn-CS" b="1" dirty="0" smtClean="0"/>
            </a:br>
            <a:endParaRPr lang="en-US"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0" dur="1000" fill="hold"/>
                                        <p:tgtEl>
                                          <p:spTgt spid="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85800"/>
            <a:ext cx="8610600" cy="5570756"/>
          </a:xfrm>
          <a:prstGeom prst="rect">
            <a:avLst/>
          </a:prstGeom>
        </p:spPr>
        <p:txBody>
          <a:bodyPr wrap="square">
            <a:spAutoFit/>
          </a:bodyPr>
          <a:lstStyle/>
          <a:p>
            <a:r>
              <a:rPr lang="sr-Latn-CS" sz="2000" b="1" dirty="0" smtClean="0">
                <a:solidFill>
                  <a:srgbClr val="C00000"/>
                </a:solidFill>
                <a:latin typeface="Times New Roman" pitchFamily="18" charset="0"/>
                <a:cs typeface="Times New Roman" pitchFamily="18" charset="0"/>
              </a:rPr>
              <a:t>	Svaki atom silicijuma je preko svoja 4 elektrona u zadnjoj ljusci povezan sa četiri susjedna atoma u kristalnoj rešetki. Na taj način svaka dva susjedna atoma imaju dva zajednička elektrona. Ova dva elektrona kruže oko oba jezgra i na taj način ih povezuju. Ovakva veza između atoma naziva se </a:t>
            </a:r>
            <a:r>
              <a:rPr lang="sr-Latn-CS" sz="2000" b="1" u="sng" dirty="0" smtClean="0">
                <a:solidFill>
                  <a:srgbClr val="C00000"/>
                </a:solidFill>
                <a:latin typeface="Times New Roman" pitchFamily="18" charset="0"/>
                <a:cs typeface="Times New Roman" pitchFamily="18" charset="0"/>
              </a:rPr>
              <a:t>kovalentna.</a:t>
            </a:r>
            <a:r>
              <a:rPr lang="en-US" sz="2000" dirty="0" smtClean="0">
                <a:solidFill>
                  <a:srgbClr val="C00000"/>
                </a:solidFill>
                <a:latin typeface="Times New Roman" pitchFamily="18" charset="0"/>
                <a:cs typeface="Times New Roman" pitchFamily="18" charset="0"/>
              </a:rPr>
              <a:t/>
            </a:r>
            <a:br>
              <a:rPr lang="en-US" sz="2000" dirty="0" smtClean="0">
                <a:solidFill>
                  <a:srgbClr val="C00000"/>
                </a:solidFill>
                <a:latin typeface="Times New Roman" pitchFamily="18" charset="0"/>
                <a:cs typeface="Times New Roman" pitchFamily="18" charset="0"/>
              </a:rPr>
            </a:br>
            <a:r>
              <a:rPr lang="sr-Latn-CS" sz="2000" dirty="0" smtClean="0">
                <a:solidFill>
                  <a:srgbClr val="C00000"/>
                </a:solidFill>
                <a:latin typeface="Times New Roman" pitchFamily="18" charset="0"/>
                <a:cs typeface="Times New Roman" pitchFamily="18" charset="0"/>
              </a:rPr>
              <a:t>	</a:t>
            </a:r>
            <a:r>
              <a:rPr lang="sr-Latn-CS" sz="2000" dirty="0" smtClean="0">
                <a:latin typeface="Times New Roman" pitchFamily="18" charset="0"/>
                <a:cs typeface="Times New Roman" pitchFamily="18" charset="0"/>
              </a:rPr>
              <a:t>Elektroni u kovalentnoj vezi su dosta čvrsto vezani  za atom pa je čist kristal Si veoma slab provodnik.</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sr-Latn-CS" sz="2000" dirty="0" smtClean="0">
                <a:latin typeface="Times New Roman" pitchFamily="18" charset="0"/>
                <a:cs typeface="Times New Roman" pitchFamily="18" charset="0"/>
              </a:rPr>
              <a:t>         </a:t>
            </a:r>
            <a:r>
              <a:rPr lang="sr-Latn-CS" sz="2000" b="1" dirty="0" smtClean="0">
                <a:latin typeface="Times New Roman" pitchFamily="18" charset="0"/>
                <a:cs typeface="Times New Roman" pitchFamily="18" charset="0"/>
              </a:rPr>
              <a:t>Svi valentni elektroni se nalaze u valentnom opsegu. Na apsolutnoj nuli provodni opseg  je prazan i Si se ponaša kao izolator. </a:t>
            </a:r>
          </a:p>
          <a:p>
            <a:r>
              <a:rPr lang="sr-Latn-CS" sz="2000" dirty="0" smtClean="0">
                <a:latin typeface="Times New Roman" pitchFamily="18" charset="0"/>
                <a:cs typeface="Times New Roman" pitchFamily="18" charset="0"/>
              </a:rPr>
              <a:t>	Na temperaturama većim od 0</a:t>
            </a:r>
            <a:r>
              <a:rPr lang="sr-Latn-CS" sz="2000" baseline="30000" dirty="0" smtClean="0">
                <a:latin typeface="Times New Roman" pitchFamily="18" charset="0"/>
                <a:cs typeface="Times New Roman" pitchFamily="18" charset="0"/>
              </a:rPr>
              <a:t>0</a:t>
            </a:r>
            <a:r>
              <a:rPr lang="sr-Latn-CS" sz="2000" dirty="0" smtClean="0">
                <a:latin typeface="Times New Roman" pitchFamily="18" charset="0"/>
                <a:cs typeface="Times New Roman" pitchFamily="18" charset="0"/>
              </a:rPr>
              <a:t>K neki elektroni će biti eksitovani, a neki od njih će preći iz valentnog u provodni opseg, pogotovu što kod poluprovodnika širina energijskog procjepa nije velika. Ovi elektroni  sada mogu da se kreću kroz kristalnu rešetku, jer nijesu čvrsto vezani za matične atome. Ovakvi elektroni se nazivaju slobodni elektroni. Oni napuštaju kovalentne veze i kreću se haotično kroz kristal.</a:t>
            </a:r>
            <a:endParaRPr lang="en-US" sz="2000" dirty="0" smtClean="0">
              <a:latin typeface="Times New Roman" pitchFamily="18" charset="0"/>
              <a:cs typeface="Times New Roman" pitchFamily="18" charset="0"/>
            </a:endParaRPr>
          </a:p>
          <a:p>
            <a:r>
              <a:rPr lang="en-US" sz="2000" dirty="0" smtClean="0">
                <a:solidFill>
                  <a:schemeClr val="bg1"/>
                </a:solidFill>
                <a:latin typeface="Times New Roman" pitchFamily="18" charset="0"/>
                <a:cs typeface="Times New Roman" pitchFamily="18" charset="0"/>
              </a:rPr>
              <a:t/>
            </a:r>
            <a:br>
              <a:rPr lang="en-US" sz="2000" dirty="0" smtClean="0">
                <a:solidFill>
                  <a:schemeClr val="bg1"/>
                </a:solidFill>
                <a:latin typeface="Times New Roman" pitchFamily="18" charset="0"/>
                <a:cs typeface="Times New Roman" pitchFamily="18" charset="0"/>
              </a:rPr>
            </a:br>
            <a:r>
              <a:rPr lang="en-US" dirty="0" smtClean="0">
                <a:solidFill>
                  <a:srgbClr val="C00000"/>
                </a:solidFill>
              </a:rPr>
              <a:t/>
            </a:r>
            <a:br>
              <a:rPr lang="en-US" dirty="0" smtClean="0">
                <a:solidFill>
                  <a:srgbClr val="C00000"/>
                </a:solidFill>
              </a:rPr>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TotalTime>
  <Words>587</Words>
  <Application>Microsoft Office PowerPoint</Application>
  <PresentationFormat>On-screen Show (4:3)</PresentationFormat>
  <Paragraphs>57</Paragraphs>
  <Slides>14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Flow</vt:lpstr>
      <vt:lpstr>Equation</vt:lpstr>
      <vt:lpstr>KRISTALNA   STRUKTURA  POLUPROVODNIKA </vt:lpstr>
      <vt:lpstr>Slide 2</vt:lpstr>
      <vt:lpstr>Slide 3</vt:lpstr>
      <vt:lpstr>Slide 4</vt:lpstr>
      <vt:lpstr>Slide 5</vt:lpstr>
      <vt:lpstr>Slide 6</vt:lpstr>
      <vt:lpstr>      KRISTALNA  STRUKTURA  I  PROVODNOST  POLUPROVODNIKA  </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KRISTALNA  STRUKTURA  I  PROVODNOST  POLUPROVODNIKA</dc:title>
  <dc:creator>Persa</dc:creator>
  <cp:lastModifiedBy>Petar</cp:lastModifiedBy>
  <cp:revision>15</cp:revision>
  <dcterms:created xsi:type="dcterms:W3CDTF">2011-08-31T12:43:28Z</dcterms:created>
  <dcterms:modified xsi:type="dcterms:W3CDTF">2021-10-03T18:30:08Z</dcterms:modified>
</cp:coreProperties>
</file>