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58BF-3942-4D01-9C83-C31919A439B6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457E6-DA0E-4652-9FF3-D61F21A117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58BF-3942-4D01-9C83-C31919A439B6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457E6-DA0E-4652-9FF3-D61F21A117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58BF-3942-4D01-9C83-C31919A439B6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457E6-DA0E-4652-9FF3-D61F21A117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58BF-3942-4D01-9C83-C31919A439B6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457E6-DA0E-4652-9FF3-D61F21A117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58BF-3942-4D01-9C83-C31919A439B6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457E6-DA0E-4652-9FF3-D61F21A117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58BF-3942-4D01-9C83-C31919A439B6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457E6-DA0E-4652-9FF3-D61F21A117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58BF-3942-4D01-9C83-C31919A439B6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457E6-DA0E-4652-9FF3-D61F21A117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58BF-3942-4D01-9C83-C31919A439B6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457E6-DA0E-4652-9FF3-D61F21A117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58BF-3942-4D01-9C83-C31919A439B6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457E6-DA0E-4652-9FF3-D61F21A117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58BF-3942-4D01-9C83-C31919A439B6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457E6-DA0E-4652-9FF3-D61F21A117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58BF-3942-4D01-9C83-C31919A439B6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76457E6-DA0E-4652-9FF3-D61F21A117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B4158BF-3942-4D01-9C83-C31919A439B6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76457E6-DA0E-4652-9FF3-D61F21A1174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CS" dirty="0" smtClean="0"/>
              <a:t>Razvoj programskih jezika kroz generacije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183880" cy="1051560"/>
          </a:xfrm>
        </p:spPr>
        <p:txBody>
          <a:bodyPr/>
          <a:lstStyle/>
          <a:p>
            <a:r>
              <a:rPr lang="sr-Latn-CS" dirty="0" smtClean="0"/>
              <a:t>1. generacija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95536" y="1997838"/>
            <a:ext cx="835292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400" dirty="0" err="1" smtClean="0"/>
              <a:t>razvija</a:t>
            </a:r>
            <a:r>
              <a:rPr lang="en-US" sz="2400" dirty="0" smtClean="0"/>
              <a:t> </a:t>
            </a:r>
            <a:r>
              <a:rPr lang="en-US" sz="2400" dirty="0"/>
              <a:t>se </a:t>
            </a:r>
            <a:r>
              <a:rPr lang="en-US" sz="2400" dirty="0" err="1"/>
              <a:t>uporedo</a:t>
            </a:r>
            <a:r>
              <a:rPr lang="en-US" sz="2400" dirty="0"/>
              <a:t> </a:t>
            </a:r>
            <a:r>
              <a:rPr lang="en-US" sz="2400" dirty="0" err="1"/>
              <a:t>sa</a:t>
            </a:r>
            <a:r>
              <a:rPr lang="en-US" sz="2400" dirty="0"/>
              <a:t> </a:t>
            </a:r>
            <a:r>
              <a:rPr lang="en-US" sz="2400" dirty="0" err="1"/>
              <a:t>prvom</a:t>
            </a:r>
            <a:r>
              <a:rPr lang="en-US" sz="2400" dirty="0"/>
              <a:t> </a:t>
            </a:r>
            <a:r>
              <a:rPr lang="en-US" sz="2400" dirty="0" err="1"/>
              <a:t>genercijom</a:t>
            </a:r>
            <a:r>
              <a:rPr lang="en-US" sz="2400" dirty="0"/>
              <a:t> </a:t>
            </a:r>
            <a:r>
              <a:rPr lang="en-US" sz="2400" dirty="0" err="1" smtClean="0"/>
              <a:t>računar</a:t>
            </a:r>
            <a:r>
              <a:rPr lang="sr-Latn-CS" sz="2400" dirty="0" smtClean="0"/>
              <a:t>a</a:t>
            </a:r>
          </a:p>
          <a:p>
            <a:endParaRPr lang="sr-Latn-CS" sz="2400" dirty="0" smtClean="0"/>
          </a:p>
          <a:p>
            <a:pPr>
              <a:buFont typeface="Wingdings" pitchFamily="2" charset="2"/>
              <a:buChar char="v"/>
            </a:pPr>
            <a:r>
              <a:rPr lang="en-US" sz="2400" dirty="0" err="1" smtClean="0"/>
              <a:t>programske</a:t>
            </a:r>
            <a:r>
              <a:rPr lang="en-US" sz="2400" dirty="0" smtClean="0"/>
              <a:t> </a:t>
            </a:r>
            <a:r>
              <a:rPr lang="en-US" sz="2400" dirty="0" err="1"/>
              <a:t>naredbe</a:t>
            </a:r>
            <a:r>
              <a:rPr lang="en-US" sz="2400" dirty="0"/>
              <a:t>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dirty="0" err="1" smtClean="0"/>
              <a:t>zada</a:t>
            </a:r>
            <a:r>
              <a:rPr lang="sr-Latn-CS" sz="2400" dirty="0" smtClean="0"/>
              <a:t>te</a:t>
            </a:r>
            <a:r>
              <a:rPr lang="en-US" sz="2400" dirty="0" smtClean="0"/>
              <a:t> </a:t>
            </a:r>
            <a:r>
              <a:rPr lang="en-US" sz="2400" dirty="0"/>
              <a:t>u </a:t>
            </a:r>
            <a:r>
              <a:rPr lang="en-US" sz="2400" dirty="0" err="1"/>
              <a:t>obliku</a:t>
            </a:r>
            <a:r>
              <a:rPr lang="en-US" sz="2400" dirty="0"/>
              <a:t> </a:t>
            </a:r>
            <a:r>
              <a:rPr lang="en-US" sz="2400" dirty="0" err="1"/>
              <a:t>brojnih</a:t>
            </a:r>
            <a:r>
              <a:rPr lang="en-US" sz="2400" dirty="0"/>
              <a:t> </a:t>
            </a:r>
            <a:r>
              <a:rPr lang="en-US" sz="2400" dirty="0" err="1"/>
              <a:t>kodova</a:t>
            </a:r>
            <a:r>
              <a:rPr lang="en-US" sz="2400" dirty="0"/>
              <a:t> (</a:t>
            </a:r>
            <a:r>
              <a:rPr lang="en-US" sz="2400" dirty="0" err="1"/>
              <a:t>mašinskog</a:t>
            </a:r>
            <a:r>
              <a:rPr lang="en-US" sz="2400" dirty="0"/>
              <a:t> </a:t>
            </a:r>
            <a:r>
              <a:rPr lang="en-US" sz="2400" dirty="0" err="1"/>
              <a:t>jezika</a:t>
            </a:r>
            <a:r>
              <a:rPr lang="en-US" sz="2400" dirty="0"/>
              <a:t>),a </a:t>
            </a:r>
            <a:r>
              <a:rPr lang="en-US" sz="2400" dirty="0" err="1"/>
              <a:t>kasnije</a:t>
            </a:r>
            <a:r>
              <a:rPr lang="en-US" sz="2400" dirty="0"/>
              <a:t> 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dirty="0" err="1"/>
              <a:t>ti</a:t>
            </a:r>
            <a:r>
              <a:rPr lang="en-US" sz="2400" dirty="0"/>
              <a:t> </a:t>
            </a:r>
            <a:r>
              <a:rPr lang="en-US" sz="2400" dirty="0" err="1"/>
              <a:t>brojni</a:t>
            </a:r>
            <a:r>
              <a:rPr lang="en-US" sz="2400" dirty="0"/>
              <a:t> </a:t>
            </a:r>
            <a:r>
              <a:rPr lang="en-US" sz="2400" dirty="0" err="1"/>
              <a:t>kodovi</a:t>
            </a:r>
            <a:r>
              <a:rPr lang="en-US" sz="2400" dirty="0"/>
              <a:t> </a:t>
            </a:r>
            <a:r>
              <a:rPr lang="en-US" sz="2400" dirty="0" err="1"/>
              <a:t>zamijenjeni</a:t>
            </a:r>
            <a:r>
              <a:rPr lang="en-US" sz="2400" dirty="0"/>
              <a:t> </a:t>
            </a:r>
            <a:r>
              <a:rPr lang="en-US" sz="2400" dirty="0" err="1"/>
              <a:t>simbolima</a:t>
            </a:r>
            <a:r>
              <a:rPr lang="en-US" sz="2400" dirty="0"/>
              <a:t>. </a:t>
            </a:r>
            <a:r>
              <a:rPr lang="en-US" sz="2400" dirty="0" err="1"/>
              <a:t>Ovi</a:t>
            </a:r>
            <a:r>
              <a:rPr lang="en-US" sz="2400" dirty="0"/>
              <a:t> </a:t>
            </a:r>
            <a:r>
              <a:rPr lang="en-US" sz="2400" dirty="0" err="1"/>
              <a:t>simbolicki</a:t>
            </a:r>
            <a:r>
              <a:rPr lang="en-US" sz="2400" dirty="0"/>
              <a:t> </a:t>
            </a:r>
            <a:r>
              <a:rPr lang="en-US" sz="2400" dirty="0" err="1"/>
              <a:t>jezici</a:t>
            </a:r>
            <a:r>
              <a:rPr lang="en-US" sz="2400" dirty="0"/>
              <a:t> </a:t>
            </a:r>
            <a:r>
              <a:rPr lang="en-US" sz="2400" dirty="0" err="1"/>
              <a:t>nazivaju</a:t>
            </a:r>
            <a:r>
              <a:rPr lang="en-US" sz="2400" dirty="0"/>
              <a:t> se ASEMBLERI. </a:t>
            </a:r>
            <a:endParaRPr lang="sr-Latn-CS" sz="2400" dirty="0" smtClean="0"/>
          </a:p>
          <a:p>
            <a:endParaRPr lang="sr-Latn-CS" sz="2400" dirty="0" smtClean="0"/>
          </a:p>
          <a:p>
            <a:pPr>
              <a:buFont typeface="Wingdings" pitchFamily="2" charset="2"/>
              <a:buChar char="v"/>
            </a:pPr>
            <a:r>
              <a:rPr lang="en-US" sz="2400" dirty="0" err="1" smtClean="0"/>
              <a:t>zaht</a:t>
            </a:r>
            <a:r>
              <a:rPr lang="sr-Latn-CS" sz="2400" dirty="0" smtClean="0"/>
              <a:t>i</a:t>
            </a:r>
            <a:r>
              <a:rPr lang="en-US" sz="2400" dirty="0" err="1" smtClean="0"/>
              <a:t>jevali</a:t>
            </a:r>
            <a:r>
              <a:rPr lang="en-US" sz="2400" dirty="0" smtClean="0"/>
              <a:t>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dirty="0" err="1"/>
              <a:t>dobro</a:t>
            </a:r>
            <a:r>
              <a:rPr lang="en-US" sz="2400" dirty="0"/>
              <a:t> </a:t>
            </a:r>
            <a:r>
              <a:rPr lang="en-US" sz="2400" dirty="0" err="1"/>
              <a:t>poznavanje</a:t>
            </a:r>
            <a:r>
              <a:rPr lang="en-US" sz="2400" dirty="0"/>
              <a:t> </a:t>
            </a:r>
            <a:r>
              <a:rPr lang="en-US" sz="2400" dirty="0" err="1"/>
              <a:t>svih</a:t>
            </a:r>
            <a:r>
              <a:rPr lang="en-US" sz="2400" dirty="0"/>
              <a:t> </a:t>
            </a:r>
            <a:r>
              <a:rPr lang="en-US" sz="2400" dirty="0" err="1"/>
              <a:t>unutrašnjih</a:t>
            </a:r>
            <a:r>
              <a:rPr lang="en-US" sz="2400" dirty="0"/>
              <a:t> </a:t>
            </a:r>
            <a:r>
              <a:rPr lang="en-US" sz="2400" dirty="0" err="1"/>
              <a:t>procesa</a:t>
            </a:r>
            <a:r>
              <a:rPr lang="en-US" sz="2400" dirty="0"/>
              <a:t> u </a:t>
            </a:r>
            <a:r>
              <a:rPr lang="en-US" sz="2400" dirty="0" err="1"/>
              <a:t>računaru</a:t>
            </a:r>
            <a:r>
              <a:rPr lang="en-US" sz="2400" dirty="0"/>
              <a:t> </a:t>
            </a:r>
            <a:br>
              <a:rPr lang="en-US" sz="2400" dirty="0"/>
            </a:b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183880" cy="763528"/>
          </a:xfrm>
        </p:spPr>
        <p:txBody>
          <a:bodyPr>
            <a:normAutofit fontScale="90000"/>
          </a:bodyPr>
          <a:lstStyle/>
          <a:p>
            <a:r>
              <a:rPr lang="sr-Latn-CS" dirty="0" smtClean="0"/>
              <a:t>2. generacija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95536" y="1484784"/>
            <a:ext cx="828092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400" dirty="0" err="1" smtClean="0"/>
              <a:t>veća</a:t>
            </a:r>
            <a:r>
              <a:rPr lang="en-US" sz="2400" dirty="0" smtClean="0"/>
              <a:t> </a:t>
            </a:r>
            <a:r>
              <a:rPr lang="en-US" sz="2400" dirty="0" err="1"/>
              <a:t>pažnja</a:t>
            </a:r>
            <a:r>
              <a:rPr lang="en-US" sz="2400" dirty="0"/>
              <a:t> se </a:t>
            </a:r>
            <a:r>
              <a:rPr lang="en-US" sz="2400" dirty="0" err="1"/>
              <a:t>posvećuje</a:t>
            </a:r>
            <a:r>
              <a:rPr lang="en-US" sz="2400" dirty="0"/>
              <a:t> </a:t>
            </a:r>
            <a:r>
              <a:rPr lang="en-US" sz="2400" dirty="0" err="1"/>
              <a:t>komunikaciji</a:t>
            </a:r>
            <a:r>
              <a:rPr lang="en-US" sz="2400" dirty="0"/>
              <a:t> </a:t>
            </a:r>
            <a:r>
              <a:rPr lang="en-US" sz="2400" dirty="0" err="1"/>
              <a:t>korisnika</a:t>
            </a:r>
            <a:r>
              <a:rPr lang="en-US" sz="2400" dirty="0"/>
              <a:t> </a:t>
            </a:r>
            <a:r>
              <a:rPr lang="en-US" sz="2400" dirty="0" err="1"/>
              <a:t>sa</a:t>
            </a:r>
            <a:r>
              <a:rPr lang="en-US" sz="2400" dirty="0"/>
              <a:t> </a:t>
            </a:r>
            <a:r>
              <a:rPr lang="en-US" sz="2400" dirty="0" err="1" smtClean="0"/>
              <a:t>računarom</a:t>
            </a:r>
            <a:r>
              <a:rPr lang="sr-Latn-CS" sz="2400" dirty="0" smtClean="0"/>
              <a:t>.</a:t>
            </a:r>
          </a:p>
          <a:p>
            <a:endParaRPr lang="sr-Latn-CS" sz="2400" dirty="0" smtClean="0"/>
          </a:p>
          <a:p>
            <a:pPr>
              <a:buFont typeface="Wingdings" pitchFamily="2" charset="2"/>
              <a:buChar char="v"/>
            </a:pPr>
            <a:r>
              <a:rPr lang="en-US" sz="2400" dirty="0" err="1" smtClean="0"/>
              <a:t>razvijeni</a:t>
            </a:r>
            <a:r>
              <a:rPr lang="en-US" sz="2400" dirty="0" smtClean="0"/>
              <a:t>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dirty="0" err="1"/>
              <a:t>jezici</a:t>
            </a:r>
            <a:r>
              <a:rPr lang="en-US" sz="2400" dirty="0"/>
              <a:t> </a:t>
            </a:r>
            <a:r>
              <a:rPr lang="en-US" sz="2400" dirty="0" err="1"/>
              <a:t>koji</a:t>
            </a:r>
            <a:r>
              <a:rPr lang="en-US" sz="2400" dirty="0"/>
              <a:t> </a:t>
            </a:r>
            <a:r>
              <a:rPr lang="en-US" sz="2400" dirty="0" err="1"/>
              <a:t>omogućavaju</a:t>
            </a:r>
            <a:r>
              <a:rPr lang="en-US" sz="2400" dirty="0"/>
              <a:t> </a:t>
            </a:r>
            <a:r>
              <a:rPr lang="en-US" sz="2400" dirty="0" err="1"/>
              <a:t>zapisivanje</a:t>
            </a:r>
            <a:r>
              <a:rPr lang="en-US" sz="2400" dirty="0"/>
              <a:t> </a:t>
            </a:r>
            <a:r>
              <a:rPr lang="en-US" sz="2400" dirty="0" err="1"/>
              <a:t>djelova</a:t>
            </a:r>
            <a:r>
              <a:rPr lang="en-US" sz="2400" dirty="0"/>
              <a:t> </a:t>
            </a:r>
            <a:r>
              <a:rPr lang="en-US" sz="2400" dirty="0" err="1"/>
              <a:t>postupka,rješavanje</a:t>
            </a:r>
            <a:r>
              <a:rPr lang="en-US" sz="2400" dirty="0"/>
              <a:t> </a:t>
            </a:r>
            <a:r>
              <a:rPr lang="en-US" sz="2400" dirty="0" err="1"/>
              <a:t>zadatka</a:t>
            </a:r>
            <a:r>
              <a:rPr lang="en-US" sz="2400" dirty="0"/>
              <a:t> </a:t>
            </a:r>
            <a:r>
              <a:rPr lang="en-US" sz="2400" dirty="0" err="1"/>
              <a:t>simbolima,a</a:t>
            </a:r>
            <a:r>
              <a:rPr lang="en-US" sz="2400" dirty="0"/>
              <a:t> </a:t>
            </a:r>
            <a:r>
              <a:rPr lang="en-US" sz="2400" dirty="0" err="1"/>
              <a:t>pri</a:t>
            </a:r>
            <a:r>
              <a:rPr lang="en-US" sz="2400" dirty="0"/>
              <a:t> tome </a:t>
            </a:r>
            <a:r>
              <a:rPr lang="en-US" sz="2400" dirty="0" err="1"/>
              <a:t>nije</a:t>
            </a:r>
            <a:r>
              <a:rPr lang="en-US" sz="2400" dirty="0"/>
              <a:t> </a:t>
            </a:r>
            <a:r>
              <a:rPr lang="en-US" sz="2400" dirty="0" err="1"/>
              <a:t>potrebno</a:t>
            </a:r>
            <a:r>
              <a:rPr lang="en-US" sz="2400" dirty="0"/>
              <a:t> </a:t>
            </a:r>
            <a:r>
              <a:rPr lang="en-US" sz="2400" dirty="0" err="1"/>
              <a:t>poznavati</a:t>
            </a:r>
            <a:r>
              <a:rPr lang="en-US" sz="2400" dirty="0"/>
              <a:t> </a:t>
            </a:r>
            <a:r>
              <a:rPr lang="en-US" sz="2400" dirty="0" err="1"/>
              <a:t>unutrašnje</a:t>
            </a:r>
            <a:r>
              <a:rPr lang="en-US" sz="2400" dirty="0"/>
              <a:t> </a:t>
            </a:r>
            <a:r>
              <a:rPr lang="en-US" sz="2400" dirty="0" err="1"/>
              <a:t>procese</a:t>
            </a:r>
            <a:r>
              <a:rPr lang="en-US" sz="2400" dirty="0"/>
              <a:t> u </a:t>
            </a:r>
            <a:r>
              <a:rPr lang="en-US" sz="2400" dirty="0" err="1" smtClean="0"/>
              <a:t>računaru</a:t>
            </a:r>
            <a:r>
              <a:rPr lang="sr-Latn-CS" sz="2400" dirty="0" smtClean="0"/>
              <a:t>.</a:t>
            </a: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5536" y="404664"/>
            <a:ext cx="835292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/>
              <a:t>Najznačajniji</a:t>
            </a:r>
            <a:r>
              <a:rPr lang="en-US" sz="2400" dirty="0"/>
              <a:t> </a:t>
            </a:r>
            <a:r>
              <a:rPr lang="en-US" sz="2400" dirty="0" err="1"/>
              <a:t>predstavnici</a:t>
            </a:r>
            <a:r>
              <a:rPr lang="en-US" sz="2400" dirty="0"/>
              <a:t> </a:t>
            </a:r>
            <a:r>
              <a:rPr lang="en-US" sz="2400" dirty="0" err="1"/>
              <a:t>ove</a:t>
            </a:r>
            <a:r>
              <a:rPr lang="en-US" sz="2400" dirty="0"/>
              <a:t> </a:t>
            </a:r>
            <a:r>
              <a:rPr lang="en-US" sz="2400" dirty="0" err="1"/>
              <a:t>generacije</a:t>
            </a:r>
            <a:r>
              <a:rPr lang="en-US" sz="2400" dirty="0"/>
              <a:t> </a:t>
            </a:r>
            <a:r>
              <a:rPr lang="en-US" sz="2400" dirty="0" err="1"/>
              <a:t>su</a:t>
            </a:r>
            <a:r>
              <a:rPr lang="en-US" sz="2400" dirty="0"/>
              <a:t>: </a:t>
            </a:r>
            <a:endParaRPr lang="sr-Latn-CS" sz="2400" dirty="0" smtClean="0"/>
          </a:p>
          <a:p>
            <a:r>
              <a:rPr lang="en-US" sz="2400" dirty="0"/>
              <a:t/>
            </a:r>
            <a:br>
              <a:rPr lang="en-US" sz="2400" dirty="0"/>
            </a:br>
            <a:r>
              <a:rPr lang="sr-Latn-CS" sz="2400" dirty="0" smtClean="0"/>
              <a:t>1.</a:t>
            </a:r>
            <a:r>
              <a:rPr lang="en-US" sz="2400" dirty="0" smtClean="0"/>
              <a:t>FORTRAN </a:t>
            </a:r>
            <a:r>
              <a:rPr lang="en-US" sz="2400" dirty="0"/>
              <a:t>(</a:t>
            </a:r>
            <a:r>
              <a:rPr lang="en-US" sz="2400" dirty="0" err="1"/>
              <a:t>FORmula</a:t>
            </a:r>
            <a:r>
              <a:rPr lang="en-US" sz="2400" dirty="0"/>
              <a:t> </a:t>
            </a:r>
            <a:r>
              <a:rPr lang="en-US" sz="2400" dirty="0" err="1"/>
              <a:t>TRANslator-prevodilac</a:t>
            </a:r>
            <a:r>
              <a:rPr lang="en-US" sz="2400" dirty="0"/>
              <a:t> formula) </a:t>
            </a:r>
            <a:br>
              <a:rPr lang="en-US" sz="2400" dirty="0"/>
            </a:br>
            <a:r>
              <a:rPr lang="sr-Latn-CS" sz="2400" dirty="0" smtClean="0"/>
              <a:t>2.</a:t>
            </a:r>
            <a:r>
              <a:rPr lang="en-US" sz="2400" dirty="0" smtClean="0"/>
              <a:t>COBOL </a:t>
            </a:r>
            <a:r>
              <a:rPr lang="en-US" sz="2400" dirty="0"/>
              <a:t>(Common Business </a:t>
            </a:r>
            <a:r>
              <a:rPr lang="en-US" sz="2400" dirty="0" err="1"/>
              <a:t>Orinted</a:t>
            </a:r>
            <a:r>
              <a:rPr lang="en-US" sz="2400" dirty="0"/>
              <a:t> Language-</a:t>
            </a:r>
            <a:r>
              <a:rPr lang="en-US" sz="2400" dirty="0" err="1"/>
              <a:t>zajednički</a:t>
            </a:r>
            <a:r>
              <a:rPr lang="en-US" sz="2400" dirty="0"/>
              <a:t> </a:t>
            </a:r>
            <a:r>
              <a:rPr lang="en-US" sz="2400" dirty="0" err="1"/>
              <a:t>poslovno</a:t>
            </a:r>
            <a:r>
              <a:rPr lang="en-US" sz="2400" dirty="0"/>
              <a:t> </a:t>
            </a:r>
            <a:r>
              <a:rPr lang="en-US" sz="2400" dirty="0" err="1"/>
              <a:t>orjentisani</a:t>
            </a:r>
            <a:r>
              <a:rPr lang="en-US" sz="2400" dirty="0"/>
              <a:t> </a:t>
            </a:r>
            <a:r>
              <a:rPr lang="en-US" sz="2400" dirty="0" err="1"/>
              <a:t>jezik</a:t>
            </a:r>
            <a:r>
              <a:rPr lang="en-US" sz="2400" dirty="0"/>
              <a:t>) </a:t>
            </a:r>
            <a:br>
              <a:rPr lang="en-US" sz="2400" dirty="0"/>
            </a:br>
            <a:r>
              <a:rPr lang="sr-Latn-CS" sz="2400" dirty="0" smtClean="0"/>
              <a:t>3.</a:t>
            </a:r>
            <a:r>
              <a:rPr lang="en-US" sz="2400" dirty="0" smtClean="0"/>
              <a:t>ALGOL </a:t>
            </a:r>
            <a:r>
              <a:rPr lang="en-US" sz="2400" dirty="0"/>
              <a:t>(</a:t>
            </a:r>
            <a:r>
              <a:rPr lang="en-US" sz="2400" dirty="0" err="1"/>
              <a:t>ALGOrithmic</a:t>
            </a:r>
            <a:r>
              <a:rPr lang="en-US" sz="2400" dirty="0"/>
              <a:t> Language-</a:t>
            </a:r>
            <a:r>
              <a:rPr lang="en-US" sz="2400" dirty="0" err="1"/>
              <a:t>algoritamski</a:t>
            </a:r>
            <a:r>
              <a:rPr lang="en-US" sz="2400" dirty="0"/>
              <a:t> </a:t>
            </a:r>
            <a:r>
              <a:rPr lang="en-US" sz="2400" dirty="0" err="1"/>
              <a:t>jezik</a:t>
            </a:r>
            <a:r>
              <a:rPr lang="en-US" sz="2400" dirty="0"/>
              <a:t>) </a:t>
            </a:r>
            <a:br>
              <a:rPr lang="en-US" sz="2400" dirty="0"/>
            </a:br>
            <a:endParaRPr lang="sr-Latn-CS" sz="2400" dirty="0" smtClean="0"/>
          </a:p>
          <a:p>
            <a:r>
              <a:rPr lang="sr-Latn-CS" sz="2400" dirty="0"/>
              <a:t>-</a:t>
            </a:r>
            <a:r>
              <a:rPr lang="en-US" sz="2400" dirty="0" smtClean="0"/>
              <a:t>FORTRAN </a:t>
            </a:r>
            <a:r>
              <a:rPr lang="en-US" sz="2400" dirty="0"/>
              <a:t>je </a:t>
            </a:r>
            <a:r>
              <a:rPr lang="en-US" sz="2400" dirty="0" err="1"/>
              <a:t>pogodan</a:t>
            </a:r>
            <a:r>
              <a:rPr lang="en-US" sz="2400" dirty="0"/>
              <a:t>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matematičke</a:t>
            </a:r>
            <a:r>
              <a:rPr lang="en-US" sz="2400" dirty="0"/>
              <a:t> </a:t>
            </a:r>
            <a:r>
              <a:rPr lang="en-US" sz="2400" dirty="0" err="1"/>
              <a:t>proračune</a:t>
            </a:r>
            <a:r>
              <a:rPr lang="en-US" sz="2400" dirty="0"/>
              <a:t>. </a:t>
            </a:r>
            <a:br>
              <a:rPr lang="en-US" sz="2400" dirty="0"/>
            </a:br>
            <a:r>
              <a:rPr lang="sr-Latn-CS" sz="2400" dirty="0" smtClean="0"/>
              <a:t>-</a:t>
            </a:r>
            <a:r>
              <a:rPr lang="en-US" sz="2400" dirty="0" smtClean="0"/>
              <a:t>COBOL </a:t>
            </a:r>
            <a:r>
              <a:rPr lang="en-US" sz="2400" dirty="0"/>
              <a:t>je </a:t>
            </a:r>
            <a:r>
              <a:rPr lang="en-US" sz="2400" dirty="0" err="1"/>
              <a:t>orjentisan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manipulisanje</a:t>
            </a:r>
            <a:r>
              <a:rPr lang="en-US" sz="2400" dirty="0"/>
              <a:t> </a:t>
            </a:r>
            <a:r>
              <a:rPr lang="en-US" sz="2400" dirty="0" err="1"/>
              <a:t>sa</a:t>
            </a:r>
            <a:r>
              <a:rPr lang="en-US" sz="2400" dirty="0"/>
              <a:t> </a:t>
            </a:r>
            <a:r>
              <a:rPr lang="en-US" sz="2400" dirty="0" err="1"/>
              <a:t>velikim</a:t>
            </a:r>
            <a:r>
              <a:rPr lang="en-US" sz="2400" dirty="0"/>
              <a:t> </a:t>
            </a:r>
            <a:r>
              <a:rPr lang="en-US" sz="2400" dirty="0" err="1"/>
              <a:t>skupovima</a:t>
            </a:r>
            <a:r>
              <a:rPr lang="en-US" sz="2400" dirty="0"/>
              <a:t> </a:t>
            </a:r>
            <a:r>
              <a:rPr lang="en-US" sz="2400" dirty="0" err="1"/>
              <a:t>podataka</a:t>
            </a:r>
            <a:r>
              <a:rPr lang="en-US" sz="2400" dirty="0"/>
              <a:t> </a:t>
            </a:r>
            <a:br>
              <a:rPr lang="en-US" sz="2400" dirty="0"/>
            </a:br>
            <a:r>
              <a:rPr lang="sr-Latn-CS" sz="2400" dirty="0" smtClean="0"/>
              <a:t>-</a:t>
            </a:r>
            <a:r>
              <a:rPr lang="en-US" sz="2400" dirty="0" smtClean="0"/>
              <a:t>ALGOL </a:t>
            </a:r>
            <a:r>
              <a:rPr lang="en-US" sz="2400" dirty="0"/>
              <a:t>je </a:t>
            </a:r>
            <a:r>
              <a:rPr lang="en-US" sz="2400" dirty="0" err="1"/>
              <a:t>poslužio</a:t>
            </a:r>
            <a:r>
              <a:rPr lang="en-US" sz="2400" dirty="0"/>
              <a:t>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teorijska</a:t>
            </a:r>
            <a:r>
              <a:rPr lang="en-US" sz="2400" dirty="0"/>
              <a:t> </a:t>
            </a:r>
            <a:r>
              <a:rPr lang="en-US" sz="2400" dirty="0" err="1"/>
              <a:t>istarživanja</a:t>
            </a:r>
            <a:r>
              <a:rPr lang="en-US" sz="2400" dirty="0"/>
              <a:t> u </a:t>
            </a:r>
            <a:r>
              <a:rPr lang="en-US" sz="2400" dirty="0" err="1"/>
              <a:t>oblasti</a:t>
            </a:r>
            <a:r>
              <a:rPr lang="en-US" sz="2400" dirty="0"/>
              <a:t> </a:t>
            </a:r>
            <a:r>
              <a:rPr lang="en-US" sz="2400" dirty="0" err="1"/>
              <a:t>programskih</a:t>
            </a:r>
            <a:r>
              <a:rPr lang="en-US" sz="2400" dirty="0"/>
              <a:t> </a:t>
            </a:r>
            <a:r>
              <a:rPr lang="en-US" sz="2400" dirty="0" err="1"/>
              <a:t>jezika</a:t>
            </a:r>
            <a:r>
              <a:rPr lang="en-US" sz="2400" dirty="0"/>
              <a:t> </a:t>
            </a:r>
            <a:br>
              <a:rPr lang="en-US" sz="2400" dirty="0"/>
            </a:b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doprinio</a:t>
            </a:r>
            <a:r>
              <a:rPr lang="en-US" sz="2400" dirty="0"/>
              <a:t> </a:t>
            </a:r>
            <a:r>
              <a:rPr lang="en-US" sz="2400" dirty="0" err="1"/>
              <a:t>razvoju</a:t>
            </a:r>
            <a:r>
              <a:rPr lang="en-US" sz="2400" dirty="0"/>
              <a:t> </a:t>
            </a:r>
            <a:r>
              <a:rPr lang="en-US" sz="2400" dirty="0" err="1"/>
              <a:t>sledećih</a:t>
            </a:r>
            <a:r>
              <a:rPr lang="en-US" sz="2400" dirty="0"/>
              <a:t> </a:t>
            </a:r>
            <a:r>
              <a:rPr lang="en-US" sz="2400" dirty="0" err="1"/>
              <a:t>generacija</a:t>
            </a:r>
            <a:r>
              <a:rPr lang="en-US" sz="2400" dirty="0"/>
              <a:t> </a:t>
            </a:r>
            <a:r>
              <a:rPr lang="en-US" sz="2400" dirty="0" err="1"/>
              <a:t>programskih</a:t>
            </a:r>
            <a:r>
              <a:rPr lang="en-US" sz="2400" dirty="0"/>
              <a:t> </a:t>
            </a:r>
            <a:r>
              <a:rPr lang="en-US" sz="2400" dirty="0" err="1"/>
              <a:t>jezika</a:t>
            </a:r>
            <a:r>
              <a:rPr lang="en-US" sz="2400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183880" cy="807950"/>
          </a:xfrm>
        </p:spPr>
        <p:txBody>
          <a:bodyPr/>
          <a:lstStyle/>
          <a:p>
            <a:r>
              <a:rPr lang="sr-Latn-CS" dirty="0" smtClean="0"/>
              <a:t>3. generacija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95536" y="1268760"/>
            <a:ext cx="835292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400" dirty="0" err="1" smtClean="0"/>
              <a:t>pojava</a:t>
            </a:r>
            <a:r>
              <a:rPr lang="en-US" sz="2400" dirty="0" smtClean="0"/>
              <a:t> </a:t>
            </a:r>
            <a:r>
              <a:rPr lang="en-US" sz="2400" dirty="0" err="1"/>
              <a:t>interaktivnog</a:t>
            </a:r>
            <a:r>
              <a:rPr lang="en-US" sz="2400" dirty="0"/>
              <a:t> </a:t>
            </a:r>
            <a:r>
              <a:rPr lang="en-US" sz="2400" dirty="0" err="1"/>
              <a:t>rada,rad</a:t>
            </a:r>
            <a:r>
              <a:rPr lang="en-US" sz="2400" dirty="0"/>
              <a:t> </a:t>
            </a:r>
            <a:r>
              <a:rPr lang="en-US" sz="2400" dirty="0" err="1"/>
              <a:t>sa</a:t>
            </a:r>
            <a:r>
              <a:rPr lang="en-US" sz="2400" dirty="0"/>
              <a:t> </a:t>
            </a:r>
            <a:r>
              <a:rPr lang="en-US" sz="2400" dirty="0" err="1"/>
              <a:t>grafikom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bazom</a:t>
            </a:r>
            <a:r>
              <a:rPr lang="en-US" sz="2400" dirty="0"/>
              <a:t> </a:t>
            </a:r>
            <a:r>
              <a:rPr lang="en-US" sz="2400" dirty="0" err="1"/>
              <a:t>podataka</a:t>
            </a:r>
            <a:r>
              <a:rPr lang="en-US" sz="2400" dirty="0"/>
              <a:t> </a:t>
            </a:r>
            <a:endParaRPr lang="sr-Latn-CS" sz="2400" dirty="0" smtClean="0"/>
          </a:p>
          <a:p>
            <a:endParaRPr lang="sr-Latn-CS" sz="2400" dirty="0" smtClean="0"/>
          </a:p>
          <a:p>
            <a:pPr>
              <a:buFont typeface="Wingdings" pitchFamily="2" charset="2"/>
              <a:buChar char="v"/>
            </a:pPr>
            <a:r>
              <a:rPr lang="en-US" sz="2400" dirty="0" err="1" smtClean="0"/>
              <a:t>javljaju</a:t>
            </a:r>
            <a:r>
              <a:rPr lang="en-US" sz="2400" dirty="0" smtClean="0"/>
              <a:t> </a:t>
            </a:r>
            <a:r>
              <a:rPr lang="en-US" sz="2400" dirty="0"/>
              <a:t>se </a:t>
            </a:r>
            <a:r>
              <a:rPr lang="en-US" sz="2400" dirty="0" err="1"/>
              <a:t>jezici</a:t>
            </a:r>
            <a:r>
              <a:rPr lang="en-US" sz="2400" dirty="0"/>
              <a:t>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programiranje</a:t>
            </a:r>
            <a:r>
              <a:rPr lang="en-US" sz="2400" dirty="0"/>
              <a:t> </a:t>
            </a:r>
            <a:r>
              <a:rPr lang="en-US" sz="2400" dirty="0" err="1"/>
              <a:t>procesa</a:t>
            </a:r>
            <a:r>
              <a:rPr lang="en-US" sz="2400" dirty="0"/>
              <a:t> u </a:t>
            </a:r>
            <a:r>
              <a:rPr lang="en-US" sz="2400" dirty="0" err="1"/>
              <a:t>računaru</a:t>
            </a:r>
            <a:r>
              <a:rPr lang="en-US" sz="2400" dirty="0"/>
              <a:t> -C</a:t>
            </a:r>
            <a:br>
              <a:rPr lang="en-US" sz="2400" dirty="0"/>
            </a:br>
            <a:endParaRPr lang="sr-Latn-CS" sz="2400" dirty="0" smtClean="0"/>
          </a:p>
          <a:p>
            <a:pPr>
              <a:buFont typeface="Wingdings" pitchFamily="2" charset="2"/>
              <a:buChar char="v"/>
            </a:pPr>
            <a:r>
              <a:rPr lang="en-US" sz="2400" dirty="0" err="1" smtClean="0"/>
              <a:t>jezici</a:t>
            </a:r>
            <a:r>
              <a:rPr lang="en-US" sz="2400" dirty="0" smtClean="0"/>
              <a:t>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strukturirano</a:t>
            </a:r>
            <a:r>
              <a:rPr lang="en-US" sz="2400" dirty="0"/>
              <a:t> </a:t>
            </a:r>
            <a:r>
              <a:rPr lang="en-US" sz="2400" dirty="0" err="1"/>
              <a:t>ponavljanje</a:t>
            </a:r>
            <a:r>
              <a:rPr lang="en-US" sz="2400" dirty="0"/>
              <a:t>-PASCAL</a:t>
            </a:r>
            <a:br>
              <a:rPr lang="en-US" sz="2400" dirty="0"/>
            </a:br>
            <a:endParaRPr lang="sr-Latn-CS" sz="2400" dirty="0" smtClean="0"/>
          </a:p>
          <a:p>
            <a:pPr>
              <a:buFont typeface="Wingdings" pitchFamily="2" charset="2"/>
              <a:buChar char="v"/>
            </a:pPr>
            <a:r>
              <a:rPr lang="en-US" sz="2400" dirty="0" err="1" smtClean="0"/>
              <a:t>zadržavju</a:t>
            </a:r>
            <a:r>
              <a:rPr lang="en-US" sz="2400" dirty="0" smtClean="0"/>
              <a:t> </a:t>
            </a:r>
            <a:r>
              <a:rPr lang="en-US" sz="2400" dirty="0"/>
              <a:t>se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neki</a:t>
            </a:r>
            <a:r>
              <a:rPr lang="en-US" sz="2400" dirty="0"/>
              <a:t> </a:t>
            </a:r>
            <a:r>
              <a:rPr lang="en-US" sz="2400" dirty="0" err="1"/>
              <a:t>jezici</a:t>
            </a:r>
            <a:r>
              <a:rPr lang="en-US" sz="2400" dirty="0"/>
              <a:t> </a:t>
            </a:r>
            <a:r>
              <a:rPr lang="en-US" sz="2400" dirty="0" err="1"/>
              <a:t>druge</a:t>
            </a:r>
            <a:r>
              <a:rPr lang="en-US" sz="2400" dirty="0"/>
              <a:t> </a:t>
            </a:r>
            <a:r>
              <a:rPr lang="en-US" sz="2400" dirty="0" err="1"/>
              <a:t>generacije</a:t>
            </a:r>
            <a:r>
              <a:rPr lang="en-US" sz="2400" dirty="0"/>
              <a:t> </a:t>
            </a:r>
            <a:r>
              <a:rPr lang="en-US" sz="2400" dirty="0" err="1"/>
              <a:t>kao</a:t>
            </a:r>
            <a:r>
              <a:rPr lang="en-US" sz="2400" dirty="0"/>
              <a:t> FORTRAN I </a:t>
            </a:r>
            <a:r>
              <a:rPr lang="en-US" sz="2400" dirty="0" smtClean="0"/>
              <a:t>COBOL</a:t>
            </a:r>
            <a:r>
              <a:rPr lang="sr-Latn-CS" sz="2400" dirty="0" smtClean="0"/>
              <a:t> </a:t>
            </a:r>
            <a:r>
              <a:rPr lang="en-US" sz="2400" dirty="0" err="1" smtClean="0"/>
              <a:t>ali</a:t>
            </a:r>
            <a:r>
              <a:rPr lang="en-US" sz="2400" dirty="0" smtClean="0"/>
              <a:t> </a:t>
            </a:r>
            <a:r>
              <a:rPr lang="en-US" sz="2400" dirty="0"/>
              <a:t>u </a:t>
            </a:r>
            <a:r>
              <a:rPr lang="en-US" sz="2400" dirty="0" err="1"/>
              <a:t>verzijama</a:t>
            </a:r>
            <a:r>
              <a:rPr lang="en-US" sz="2400" dirty="0"/>
              <a:t> </a:t>
            </a:r>
            <a:r>
              <a:rPr lang="en-US" sz="2400" dirty="0" err="1"/>
              <a:t>prilagođenim</a:t>
            </a:r>
            <a:r>
              <a:rPr lang="en-US" sz="2400" dirty="0"/>
              <a:t> </a:t>
            </a:r>
            <a:r>
              <a:rPr lang="en-US" sz="2400" dirty="0" err="1"/>
              <a:t>novim</a:t>
            </a:r>
            <a:r>
              <a:rPr lang="en-US" sz="2400" dirty="0"/>
              <a:t> </a:t>
            </a:r>
            <a:r>
              <a:rPr lang="en-US" sz="2400" dirty="0" err="1"/>
              <a:t>dostignućima</a:t>
            </a:r>
            <a:r>
              <a:rPr lang="en-US" sz="2400" dirty="0"/>
              <a:t> u </a:t>
            </a:r>
            <a:r>
              <a:rPr lang="en-US" sz="2400" dirty="0" err="1"/>
              <a:t>razvoju</a:t>
            </a:r>
            <a:r>
              <a:rPr lang="en-US" sz="2400" dirty="0"/>
              <a:t> </a:t>
            </a:r>
            <a:r>
              <a:rPr lang="en-US" sz="2400" dirty="0" err="1"/>
              <a:t>računara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programskih</a:t>
            </a:r>
            <a:r>
              <a:rPr lang="en-US" sz="2400" dirty="0"/>
              <a:t> </a:t>
            </a:r>
            <a:r>
              <a:rPr lang="en-US" sz="2400" dirty="0" err="1"/>
              <a:t>jezika</a:t>
            </a:r>
            <a:r>
              <a:rPr lang="en-US" sz="2400" dirty="0"/>
              <a:t>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9552" y="1412776"/>
            <a:ext cx="835292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2400" dirty="0" smtClean="0"/>
              <a:t>	</a:t>
            </a:r>
            <a:r>
              <a:rPr lang="en-US" sz="2400" dirty="0" err="1" smtClean="0"/>
              <a:t>Zajednička</a:t>
            </a:r>
            <a:r>
              <a:rPr lang="en-US" sz="2400" dirty="0" smtClean="0"/>
              <a:t> </a:t>
            </a:r>
            <a:r>
              <a:rPr lang="en-US" sz="2400" dirty="0" err="1"/>
              <a:t>karakteristika</a:t>
            </a:r>
            <a:r>
              <a:rPr lang="en-US" sz="2400" dirty="0"/>
              <a:t> </a:t>
            </a:r>
            <a:r>
              <a:rPr lang="en-US" sz="2400" dirty="0" err="1"/>
              <a:t>prve</a:t>
            </a:r>
            <a:r>
              <a:rPr lang="en-US" sz="2400" dirty="0"/>
              <a:t> tri </a:t>
            </a:r>
            <a:r>
              <a:rPr lang="en-US" sz="2400" dirty="0" err="1"/>
              <a:t>generacije</a:t>
            </a:r>
            <a:r>
              <a:rPr lang="en-US" sz="2400" dirty="0"/>
              <a:t> </a:t>
            </a:r>
            <a:r>
              <a:rPr lang="en-US" sz="2400" dirty="0" err="1"/>
              <a:t>programskih</a:t>
            </a:r>
            <a:r>
              <a:rPr lang="en-US" sz="2400" dirty="0"/>
              <a:t> </a:t>
            </a:r>
            <a:r>
              <a:rPr lang="en-US" sz="2400" dirty="0" err="1"/>
              <a:t>jezika</a:t>
            </a:r>
            <a:r>
              <a:rPr lang="en-US" sz="2400" dirty="0"/>
              <a:t> je </a:t>
            </a:r>
            <a:r>
              <a:rPr lang="en-US" sz="2400" dirty="0" err="1"/>
              <a:t>da</a:t>
            </a:r>
            <a:r>
              <a:rPr lang="en-US" sz="2400" dirty="0"/>
              <a:t> </a:t>
            </a:r>
            <a:r>
              <a:rPr lang="en-US" sz="2400" dirty="0" err="1"/>
              <a:t>korisnik</a:t>
            </a:r>
            <a:r>
              <a:rPr lang="en-US" sz="2400" dirty="0"/>
              <a:t> </a:t>
            </a:r>
            <a:r>
              <a:rPr lang="en-US" sz="2400" dirty="0" err="1"/>
              <a:t>mora</a:t>
            </a:r>
            <a:r>
              <a:rPr lang="en-US" sz="2400" dirty="0"/>
              <a:t> </a:t>
            </a:r>
            <a:r>
              <a:rPr lang="en-US" sz="2400" dirty="0" err="1"/>
              <a:t>opisati</a:t>
            </a:r>
            <a:r>
              <a:rPr lang="en-US" sz="2400" dirty="0"/>
              <a:t> </a:t>
            </a:r>
            <a:r>
              <a:rPr lang="en-US" sz="2400" dirty="0" err="1"/>
              <a:t>tačno</a:t>
            </a:r>
            <a:r>
              <a:rPr lang="en-US" sz="2400" dirty="0"/>
              <a:t> </a:t>
            </a:r>
            <a:r>
              <a:rPr lang="en-US" sz="2400" dirty="0" err="1"/>
              <a:t>kako</a:t>
            </a:r>
            <a:r>
              <a:rPr lang="en-US" sz="2400" dirty="0"/>
              <a:t> </a:t>
            </a:r>
            <a:r>
              <a:rPr lang="en-US" sz="2400" dirty="0" err="1"/>
              <a:t>da</a:t>
            </a:r>
            <a:r>
              <a:rPr lang="en-US" sz="2400" dirty="0"/>
              <a:t> </a:t>
            </a:r>
            <a:r>
              <a:rPr lang="en-US" sz="2400" dirty="0" err="1"/>
              <a:t>dođe</a:t>
            </a:r>
            <a:r>
              <a:rPr lang="en-US" sz="2400" dirty="0"/>
              <a:t> do </a:t>
            </a:r>
            <a:r>
              <a:rPr lang="en-US" sz="2400" dirty="0" err="1"/>
              <a:t>rješenja</a:t>
            </a:r>
            <a:r>
              <a:rPr lang="en-US" sz="2400" dirty="0"/>
              <a:t> </a:t>
            </a:r>
            <a:r>
              <a:rPr lang="en-US" sz="2400" dirty="0" err="1"/>
              <a:t>određenog</a:t>
            </a:r>
            <a:r>
              <a:rPr lang="en-US" sz="2400" dirty="0"/>
              <a:t> </a:t>
            </a:r>
            <a:r>
              <a:rPr lang="en-US" sz="2400" dirty="0" err="1"/>
              <a:t>problema</a:t>
            </a:r>
            <a:r>
              <a:rPr lang="en-US" sz="2400" dirty="0" smtClean="0"/>
              <a:t>.</a:t>
            </a:r>
            <a:endParaRPr lang="sr-Latn-CS" sz="2400" dirty="0" smtClean="0"/>
          </a:p>
          <a:p>
            <a:endParaRPr lang="sr-Latn-CS" sz="2400" dirty="0"/>
          </a:p>
          <a:p>
            <a:r>
              <a:rPr lang="sr-Latn-CS" sz="2400" dirty="0" smtClean="0"/>
              <a:t>	</a:t>
            </a:r>
            <a:r>
              <a:rPr lang="en-US" sz="2400" dirty="0" err="1" smtClean="0"/>
              <a:t>Zbog</a:t>
            </a:r>
            <a:r>
              <a:rPr lang="en-US" sz="2400" dirty="0" smtClean="0"/>
              <a:t> </a:t>
            </a:r>
            <a:r>
              <a:rPr lang="en-US" sz="2400" dirty="0"/>
              <a:t>toga se </a:t>
            </a:r>
            <a:r>
              <a:rPr lang="en-US" sz="2400" dirty="0" err="1"/>
              <a:t>svi</a:t>
            </a:r>
            <a:r>
              <a:rPr lang="en-US" sz="2400" dirty="0"/>
              <a:t> </a:t>
            </a:r>
            <a:r>
              <a:rPr lang="en-US" sz="2400" dirty="0" err="1"/>
              <a:t>ovi</a:t>
            </a:r>
            <a:r>
              <a:rPr lang="en-US" sz="2400" dirty="0"/>
              <a:t> </a:t>
            </a:r>
            <a:r>
              <a:rPr lang="en-US" sz="2400" dirty="0" err="1"/>
              <a:t>jezici</a:t>
            </a:r>
            <a:r>
              <a:rPr lang="en-US" sz="2400" dirty="0"/>
              <a:t> </a:t>
            </a:r>
            <a:r>
              <a:rPr lang="en-US" sz="2400" dirty="0" err="1"/>
              <a:t>svrstavaju</a:t>
            </a:r>
            <a:r>
              <a:rPr lang="en-US" sz="2400" dirty="0"/>
              <a:t> u </a:t>
            </a:r>
            <a:r>
              <a:rPr lang="en-US" sz="2400" dirty="0" err="1"/>
              <a:t>tzv.grupu</a:t>
            </a:r>
            <a:r>
              <a:rPr lang="en-US" sz="2400" dirty="0"/>
              <a:t> PROCEDURALNIH </a:t>
            </a:r>
            <a:r>
              <a:rPr lang="en-US" sz="2400" dirty="0" err="1"/>
              <a:t>JEZIKA,odnosno,jezika</a:t>
            </a:r>
            <a:r>
              <a:rPr lang="en-US" sz="2400" dirty="0"/>
              <a:t> u </a:t>
            </a:r>
            <a:r>
              <a:rPr lang="en-US" sz="2400" dirty="0" err="1"/>
              <a:t>kojima</a:t>
            </a:r>
            <a:r>
              <a:rPr lang="en-US" sz="2400" dirty="0"/>
              <a:t> je </a:t>
            </a:r>
            <a:r>
              <a:rPr lang="en-US" sz="2400" dirty="0" err="1"/>
              <a:t>potrebno</a:t>
            </a:r>
            <a:r>
              <a:rPr lang="en-US" sz="2400" dirty="0"/>
              <a:t> </a:t>
            </a:r>
            <a:r>
              <a:rPr lang="en-US" sz="2400" dirty="0" err="1"/>
              <a:t>definisati</a:t>
            </a:r>
            <a:r>
              <a:rPr lang="en-US" sz="2400" dirty="0"/>
              <a:t> </a:t>
            </a:r>
            <a:r>
              <a:rPr lang="en-US" sz="2400" dirty="0" err="1"/>
              <a:t>čitavu</a:t>
            </a:r>
            <a:r>
              <a:rPr lang="en-US" sz="2400" dirty="0"/>
              <a:t> </a:t>
            </a:r>
            <a:r>
              <a:rPr lang="en-US" sz="2400" dirty="0" err="1"/>
              <a:t>proceduru</a:t>
            </a:r>
            <a:r>
              <a:rPr lang="en-US" sz="2400" dirty="0"/>
              <a:t> </a:t>
            </a:r>
            <a:r>
              <a:rPr lang="en-US" sz="2400" dirty="0" err="1"/>
              <a:t>dolaženja</a:t>
            </a:r>
            <a:r>
              <a:rPr lang="en-US" sz="2400" dirty="0"/>
              <a:t> do </a:t>
            </a:r>
            <a:r>
              <a:rPr lang="en-US" sz="2400" dirty="0" err="1"/>
              <a:t>odgovarajućeg</a:t>
            </a:r>
            <a:r>
              <a:rPr lang="en-US" sz="2400" dirty="0"/>
              <a:t> </a:t>
            </a:r>
            <a:r>
              <a:rPr lang="en-US" sz="2400" dirty="0" err="1"/>
              <a:t>rješenja</a:t>
            </a:r>
            <a:r>
              <a:rPr lang="en-US" sz="2400" dirty="0"/>
              <a:t>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183880" cy="663934"/>
          </a:xfrm>
        </p:spPr>
        <p:txBody>
          <a:bodyPr>
            <a:normAutofit fontScale="90000"/>
          </a:bodyPr>
          <a:lstStyle/>
          <a:p>
            <a:r>
              <a:rPr lang="sr-Latn-CS" dirty="0" smtClean="0"/>
              <a:t>4. generacija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95536" y="1196752"/>
            <a:ext cx="835292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000" dirty="0" err="1" smtClean="0"/>
              <a:t>korisnik</a:t>
            </a:r>
            <a:r>
              <a:rPr lang="en-US" sz="2000" dirty="0" smtClean="0"/>
              <a:t> </a:t>
            </a:r>
            <a:r>
              <a:rPr lang="en-US" sz="2000" dirty="0" err="1"/>
              <a:t>utvrđuje</a:t>
            </a:r>
            <a:r>
              <a:rPr lang="en-US" sz="2000" dirty="0"/>
              <a:t> </a:t>
            </a:r>
            <a:r>
              <a:rPr lang="en-US" sz="2000" dirty="0" err="1"/>
              <a:t>šta</a:t>
            </a:r>
            <a:r>
              <a:rPr lang="en-US" sz="2000" dirty="0"/>
              <a:t> </a:t>
            </a:r>
            <a:r>
              <a:rPr lang="en-US" sz="2000" dirty="0" err="1"/>
              <a:t>traži</a:t>
            </a:r>
            <a:r>
              <a:rPr lang="en-US" sz="2000" dirty="0"/>
              <a:t> </a:t>
            </a:r>
            <a:r>
              <a:rPr lang="en-US" sz="2000" dirty="0" err="1"/>
              <a:t>od</a:t>
            </a:r>
            <a:r>
              <a:rPr lang="en-US" sz="2000" dirty="0"/>
              <a:t> </a:t>
            </a:r>
            <a:r>
              <a:rPr lang="en-US" sz="2000" dirty="0" err="1"/>
              <a:t>računara</a:t>
            </a:r>
            <a:r>
              <a:rPr lang="en-US" sz="2000" dirty="0"/>
              <a:t> ,a </a:t>
            </a:r>
            <a:r>
              <a:rPr lang="en-US" sz="2000" dirty="0" err="1"/>
              <a:t>programski</a:t>
            </a:r>
            <a:r>
              <a:rPr lang="en-US" sz="2000" dirty="0"/>
              <a:t> </a:t>
            </a:r>
            <a:r>
              <a:rPr lang="en-US" sz="2000" dirty="0" err="1"/>
              <a:t>sistem</a:t>
            </a:r>
            <a:r>
              <a:rPr lang="en-US" sz="2000" dirty="0"/>
              <a:t> </a:t>
            </a:r>
            <a:r>
              <a:rPr lang="en-US" sz="2000" dirty="0" err="1"/>
              <a:t>sam</a:t>
            </a:r>
            <a:r>
              <a:rPr lang="en-US" sz="2000" dirty="0"/>
              <a:t> </a:t>
            </a:r>
            <a:r>
              <a:rPr lang="en-US" sz="2000" dirty="0" err="1"/>
              <a:t>pronalazi</a:t>
            </a:r>
            <a:r>
              <a:rPr lang="en-US" sz="2000" dirty="0"/>
              <a:t> </a:t>
            </a:r>
            <a:r>
              <a:rPr lang="en-US" sz="2000" dirty="0" err="1"/>
              <a:t>način</a:t>
            </a:r>
            <a:r>
              <a:rPr lang="en-US" sz="2000" dirty="0"/>
              <a:t> </a:t>
            </a:r>
            <a:r>
              <a:rPr lang="en-US" sz="2000" dirty="0" err="1"/>
              <a:t>da</a:t>
            </a:r>
            <a:r>
              <a:rPr lang="en-US" sz="2000" dirty="0"/>
              <a:t> </a:t>
            </a:r>
            <a:r>
              <a:rPr lang="en-US" sz="2000" dirty="0" err="1"/>
              <a:t>korisniku</a:t>
            </a:r>
            <a:r>
              <a:rPr lang="en-US" sz="2000" dirty="0"/>
              <a:t> </a:t>
            </a:r>
            <a:r>
              <a:rPr lang="en-US" sz="2000" dirty="0" err="1"/>
              <a:t>dá</a:t>
            </a:r>
            <a:r>
              <a:rPr lang="en-US" sz="2000" dirty="0"/>
              <a:t> </a:t>
            </a:r>
            <a:r>
              <a:rPr lang="en-US" sz="2000" dirty="0" err="1"/>
              <a:t>zadovoljavajući</a:t>
            </a:r>
            <a:r>
              <a:rPr lang="en-US" sz="2000" dirty="0"/>
              <a:t> </a:t>
            </a:r>
            <a:r>
              <a:rPr lang="en-US" sz="2000" dirty="0" err="1" smtClean="0"/>
              <a:t>odgovor</a:t>
            </a:r>
            <a:r>
              <a:rPr lang="sr-Latn-CS" sz="2000" dirty="0" smtClean="0"/>
              <a:t>.</a:t>
            </a:r>
          </a:p>
          <a:p>
            <a:endParaRPr lang="sr-Latn-CS" sz="2000" dirty="0" smtClean="0"/>
          </a:p>
          <a:p>
            <a:pPr>
              <a:buFont typeface="Wingdings" pitchFamily="2" charset="2"/>
              <a:buChar char="v"/>
            </a:pPr>
            <a:r>
              <a:rPr lang="en-US" sz="2000" dirty="0" smtClean="0"/>
              <a:t> </a:t>
            </a:r>
            <a:r>
              <a:rPr lang="en-US" sz="2000" dirty="0" err="1" smtClean="0"/>
              <a:t>razvija</a:t>
            </a:r>
            <a:r>
              <a:rPr lang="en-US" sz="2000" dirty="0" smtClean="0"/>
              <a:t> </a:t>
            </a:r>
            <a:r>
              <a:rPr lang="en-US" sz="2000" dirty="0"/>
              <a:t>se </a:t>
            </a:r>
            <a:r>
              <a:rPr lang="en-US" sz="2000" dirty="0" err="1"/>
              <a:t>klasa</a:t>
            </a:r>
            <a:r>
              <a:rPr lang="en-US" sz="2000" dirty="0"/>
              <a:t> </a:t>
            </a:r>
            <a:r>
              <a:rPr lang="en-US" sz="2000" dirty="0" err="1"/>
              <a:t>interaktivnih</a:t>
            </a:r>
            <a:r>
              <a:rPr lang="en-US" sz="2000" dirty="0"/>
              <a:t> </a:t>
            </a:r>
            <a:r>
              <a:rPr lang="en-US" sz="2000" dirty="0" err="1"/>
              <a:t>programskih</a:t>
            </a:r>
            <a:r>
              <a:rPr lang="en-US" sz="2000" dirty="0"/>
              <a:t> </a:t>
            </a:r>
            <a:r>
              <a:rPr lang="en-US" sz="2000" dirty="0" err="1"/>
              <a:t>jezika</a:t>
            </a:r>
            <a:r>
              <a:rPr lang="en-US" sz="2000" dirty="0"/>
              <a:t> </a:t>
            </a:r>
            <a:r>
              <a:rPr lang="en-US" sz="2000" dirty="0" err="1"/>
              <a:t>koji</a:t>
            </a:r>
            <a:r>
              <a:rPr lang="en-US" sz="2000" dirty="0"/>
              <a:t> </a:t>
            </a:r>
            <a:r>
              <a:rPr lang="en-US" sz="2000" dirty="0" err="1"/>
              <a:t>omogućavaju</a:t>
            </a:r>
            <a:r>
              <a:rPr lang="en-US" sz="2000" dirty="0"/>
              <a:t> </a:t>
            </a:r>
            <a:r>
              <a:rPr lang="en-US" sz="2000" dirty="0" err="1"/>
              <a:t>stalnu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 </a:t>
            </a:r>
            <a:r>
              <a:rPr lang="en-US" sz="2000" dirty="0" err="1"/>
              <a:t>direktnu</a:t>
            </a:r>
            <a:r>
              <a:rPr lang="en-US" sz="2000" dirty="0"/>
              <a:t> </a:t>
            </a:r>
            <a:r>
              <a:rPr lang="en-US" sz="2000" dirty="0" err="1"/>
              <a:t>komunikaciju</a:t>
            </a:r>
            <a:r>
              <a:rPr lang="en-US" sz="2000" dirty="0"/>
              <a:t>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 smtClean="0"/>
              <a:t>računarom</a:t>
            </a:r>
            <a:r>
              <a:rPr lang="sr-Latn-CS" sz="2000" dirty="0" smtClean="0"/>
              <a:t>.</a:t>
            </a:r>
          </a:p>
          <a:p>
            <a:endParaRPr lang="sr-Latn-CS" sz="2000" dirty="0" smtClean="0"/>
          </a:p>
          <a:p>
            <a:pPr>
              <a:buFont typeface="Wingdings" pitchFamily="2" charset="2"/>
              <a:buChar char="v"/>
            </a:pPr>
            <a:r>
              <a:rPr lang="en-US" sz="2000" dirty="0" err="1" smtClean="0"/>
              <a:t>jezici</a:t>
            </a:r>
            <a:r>
              <a:rPr lang="en-US" sz="2000" dirty="0" smtClean="0"/>
              <a:t> </a:t>
            </a: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dirty="0" err="1"/>
              <a:t>manipulisanje</a:t>
            </a:r>
            <a:r>
              <a:rPr lang="en-US" sz="2000" dirty="0"/>
              <a:t> </a:t>
            </a:r>
            <a:r>
              <a:rPr lang="en-US" sz="2000" dirty="0" err="1"/>
              <a:t>bazama</a:t>
            </a:r>
            <a:r>
              <a:rPr lang="en-US" sz="2000" dirty="0"/>
              <a:t> </a:t>
            </a:r>
            <a:r>
              <a:rPr lang="en-US" sz="2000" dirty="0" err="1"/>
              <a:t>podataka</a:t>
            </a:r>
            <a:r>
              <a:rPr lang="en-US" sz="2000" dirty="0"/>
              <a:t> –</a:t>
            </a:r>
            <a:r>
              <a:rPr lang="en-US" sz="2000" dirty="0" smtClean="0"/>
              <a:t>SQL</a:t>
            </a:r>
            <a:r>
              <a:rPr lang="sr-Latn-CS" sz="2000" dirty="0" smtClean="0"/>
              <a:t>.</a:t>
            </a:r>
          </a:p>
          <a:p>
            <a:endParaRPr lang="sr-Latn-CS" sz="2000" dirty="0" smtClean="0"/>
          </a:p>
          <a:p>
            <a:r>
              <a:rPr lang="sr-Latn-CS" sz="2000" dirty="0" smtClean="0"/>
              <a:t>O</a:t>
            </a:r>
            <a:r>
              <a:rPr lang="en-US" sz="2000" dirty="0" smtClean="0"/>
              <a:t>vi </a:t>
            </a:r>
            <a:r>
              <a:rPr lang="en-US" sz="2000" dirty="0" err="1"/>
              <a:t>jezici</a:t>
            </a:r>
            <a:r>
              <a:rPr lang="en-US" sz="2000" dirty="0"/>
              <a:t> se </a:t>
            </a:r>
            <a:r>
              <a:rPr lang="en-US" sz="2000" dirty="0" err="1"/>
              <a:t>često</a:t>
            </a:r>
            <a:r>
              <a:rPr lang="en-US" sz="2000" dirty="0"/>
              <a:t> </a:t>
            </a:r>
            <a:r>
              <a:rPr lang="en-US" sz="2000" dirty="0" err="1"/>
              <a:t>nazivaju</a:t>
            </a:r>
            <a:r>
              <a:rPr lang="en-US" sz="2000" dirty="0"/>
              <a:t> </a:t>
            </a:r>
            <a:r>
              <a:rPr lang="en-US" sz="2000" b="1" i="1" dirty="0" err="1"/>
              <a:t>upitni</a:t>
            </a:r>
            <a:r>
              <a:rPr lang="en-US" sz="2000" b="1" i="1" dirty="0"/>
              <a:t> </a:t>
            </a:r>
            <a:r>
              <a:rPr lang="en-US" sz="2000" b="1" i="1" dirty="0" err="1" smtClean="0"/>
              <a:t>jezici</a:t>
            </a:r>
            <a:r>
              <a:rPr lang="sr-Latn-CS" sz="2000" dirty="0" smtClean="0"/>
              <a:t>.</a:t>
            </a:r>
          </a:p>
          <a:p>
            <a:endParaRPr lang="sr-Latn-CS" sz="2000" dirty="0" smtClean="0"/>
          </a:p>
          <a:p>
            <a:pPr>
              <a:buFont typeface="Wingdings" pitchFamily="2" charset="2"/>
              <a:buChar char="v"/>
            </a:pPr>
            <a:r>
              <a:rPr lang="en-US" sz="2000" dirty="0" err="1" smtClean="0"/>
              <a:t>razvoj</a:t>
            </a:r>
            <a:r>
              <a:rPr lang="en-US" sz="2000" dirty="0" smtClean="0"/>
              <a:t> </a:t>
            </a:r>
            <a:r>
              <a:rPr lang="en-US" sz="2000" dirty="0" err="1"/>
              <a:t>jezika</a:t>
            </a:r>
            <a:r>
              <a:rPr lang="en-US" sz="2000" dirty="0"/>
              <a:t> </a:t>
            </a:r>
            <a:r>
              <a:rPr lang="en-US" sz="2000" dirty="0" err="1"/>
              <a:t>ove</a:t>
            </a:r>
            <a:r>
              <a:rPr lang="en-US" sz="2000" dirty="0"/>
              <a:t> </a:t>
            </a:r>
            <a:r>
              <a:rPr lang="en-US" sz="2000" dirty="0" err="1"/>
              <a:t>generacije</a:t>
            </a:r>
            <a:r>
              <a:rPr lang="en-US" sz="2000" dirty="0"/>
              <a:t> </a:t>
            </a:r>
            <a:r>
              <a:rPr lang="en-US" sz="2000" dirty="0" err="1"/>
              <a:t>ide</a:t>
            </a:r>
            <a:r>
              <a:rPr lang="en-US" sz="2000" dirty="0"/>
              <a:t> u </a:t>
            </a:r>
            <a:r>
              <a:rPr lang="en-US" sz="2000" dirty="0" err="1"/>
              <a:t>pravcu</a:t>
            </a:r>
            <a:r>
              <a:rPr lang="en-US" sz="2000" dirty="0"/>
              <a:t> </a:t>
            </a:r>
            <a:r>
              <a:rPr lang="en-US" sz="2000" dirty="0" err="1"/>
              <a:t>formiranja</a:t>
            </a:r>
            <a:r>
              <a:rPr lang="en-US" sz="2000" dirty="0"/>
              <a:t> </a:t>
            </a:r>
            <a:r>
              <a:rPr lang="en-US" sz="2000" dirty="0" err="1"/>
              <a:t>programskih</a:t>
            </a:r>
            <a:r>
              <a:rPr lang="en-US" sz="2000" dirty="0"/>
              <a:t> </a:t>
            </a:r>
            <a:r>
              <a:rPr lang="en-US" sz="2000" dirty="0" err="1"/>
              <a:t>sistema</a:t>
            </a:r>
            <a:r>
              <a:rPr lang="en-US" sz="2000" dirty="0"/>
              <a:t> </a:t>
            </a:r>
            <a:r>
              <a:rPr lang="en-US" sz="2000" dirty="0" err="1"/>
              <a:t>koji</a:t>
            </a:r>
            <a:r>
              <a:rPr lang="en-US" sz="2000" dirty="0"/>
              <a:t>  </a:t>
            </a:r>
            <a:r>
              <a:rPr lang="en-US" sz="2000" dirty="0" err="1"/>
              <a:t>mogu</a:t>
            </a:r>
            <a:r>
              <a:rPr lang="en-US" sz="2000" dirty="0"/>
              <a:t> </a:t>
            </a:r>
            <a:r>
              <a:rPr lang="en-US" sz="2000" dirty="0" err="1"/>
              <a:t>pružiti</a:t>
            </a:r>
            <a:r>
              <a:rPr lang="en-US" sz="2000" dirty="0"/>
              <a:t> </a:t>
            </a:r>
            <a:r>
              <a:rPr lang="en-US" sz="2000" dirty="0" err="1"/>
              <a:t>niz</a:t>
            </a:r>
            <a:r>
              <a:rPr lang="en-US" sz="2000" dirty="0"/>
              <a:t> </a:t>
            </a:r>
            <a:r>
              <a:rPr lang="en-US" sz="2000" dirty="0" err="1"/>
              <a:t>alternativnih</a:t>
            </a:r>
            <a:r>
              <a:rPr lang="en-US" sz="2000" dirty="0"/>
              <a:t> </a:t>
            </a:r>
            <a:r>
              <a:rPr lang="en-US" sz="2000" dirty="0" err="1"/>
              <a:t>rješenja,u</a:t>
            </a:r>
            <a:r>
              <a:rPr lang="en-US" sz="2000" dirty="0"/>
              <a:t> </a:t>
            </a:r>
            <a:r>
              <a:rPr lang="en-US" sz="2000" dirty="0" err="1"/>
              <a:t>zavisnosti</a:t>
            </a:r>
            <a:r>
              <a:rPr lang="en-US" sz="2000" dirty="0"/>
              <a:t> </a:t>
            </a:r>
            <a:r>
              <a:rPr lang="en-US" sz="2000" dirty="0" err="1"/>
              <a:t>od</a:t>
            </a:r>
            <a:r>
              <a:rPr lang="en-US" sz="2000" dirty="0"/>
              <a:t> </a:t>
            </a:r>
            <a:r>
              <a:rPr lang="en-US" sz="2000" dirty="0" err="1"/>
              <a:t>ulaznih</a:t>
            </a:r>
            <a:r>
              <a:rPr lang="en-US" sz="2000" dirty="0"/>
              <a:t> </a:t>
            </a:r>
            <a:r>
              <a:rPr lang="en-US" sz="2000" dirty="0" err="1" smtClean="0"/>
              <a:t>podataka</a:t>
            </a:r>
            <a:r>
              <a:rPr lang="sr-Latn-CS" sz="2000" dirty="0" smtClean="0"/>
              <a:t>.</a:t>
            </a:r>
          </a:p>
          <a:p>
            <a:endParaRPr lang="sr-Latn-CS" sz="2000" dirty="0" smtClean="0"/>
          </a:p>
          <a:p>
            <a:pPr>
              <a:buFont typeface="Wingdings" pitchFamily="2" charset="2"/>
              <a:buChar char="v"/>
            </a:pPr>
            <a:r>
              <a:rPr lang="en-US" sz="2000" dirty="0" err="1" smtClean="0"/>
              <a:t>ovakvi</a:t>
            </a:r>
            <a:r>
              <a:rPr lang="en-US" sz="2000" dirty="0" smtClean="0"/>
              <a:t> </a:t>
            </a:r>
            <a:r>
              <a:rPr lang="en-US" sz="2000" dirty="0" err="1"/>
              <a:t>programski</a:t>
            </a:r>
            <a:r>
              <a:rPr lang="en-US" sz="2000" dirty="0"/>
              <a:t> </a:t>
            </a:r>
            <a:r>
              <a:rPr lang="en-US" sz="2000" dirty="0" err="1"/>
              <a:t>sitemi</a:t>
            </a:r>
            <a:r>
              <a:rPr lang="en-US" sz="2000" dirty="0"/>
              <a:t> se </a:t>
            </a:r>
            <a:r>
              <a:rPr lang="en-US" sz="2000" dirty="0" err="1"/>
              <a:t>nazivaju</a:t>
            </a:r>
            <a:r>
              <a:rPr lang="en-US" sz="2000" dirty="0"/>
              <a:t> </a:t>
            </a:r>
            <a:r>
              <a:rPr lang="en-US" sz="2000" i="1" dirty="0" err="1"/>
              <a:t>ekspertni</a:t>
            </a:r>
            <a:r>
              <a:rPr lang="en-US" sz="2000" i="1" dirty="0"/>
              <a:t> </a:t>
            </a:r>
            <a:r>
              <a:rPr lang="en-US" sz="2000" i="1" dirty="0" err="1"/>
              <a:t>sistemi</a:t>
            </a:r>
            <a:r>
              <a:rPr lang="en-US" sz="2000" dirty="0"/>
              <a:t/>
            </a:r>
            <a:br>
              <a:rPr lang="en-US" sz="2000" dirty="0"/>
            </a:b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663934"/>
          </a:xfrm>
        </p:spPr>
        <p:txBody>
          <a:bodyPr>
            <a:normAutofit fontScale="90000"/>
          </a:bodyPr>
          <a:lstStyle/>
          <a:p>
            <a:r>
              <a:rPr lang="sr-Latn-CS" dirty="0" smtClean="0"/>
              <a:t>Upitni-neproceduralni jezici</a:t>
            </a:r>
            <a:endParaRPr lang="en-US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95536" y="1099483"/>
            <a:ext cx="8352928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>
                <a:tab pos="457200" algn="l"/>
              </a:tabLst>
            </a:pPr>
            <a:r>
              <a:rPr kumimoji="0" lang="sr-Latn-C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Ovi jezici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sadrže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konstrukcije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preko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kojih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 se 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samo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specifi</a:t>
            </a:r>
            <a:r>
              <a:rPr kumimoji="0" lang="sr-Latn-C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cira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uslovi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koje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treba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da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zadovolji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 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željeni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rezultat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, a ne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i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procedura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pomoću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koje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 se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dobija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taj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rezultat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.</a:t>
            </a:r>
            <a:endParaRPr kumimoji="0" lang="sr-Latn-CS" sz="2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ea typeface="Arial Unicode MS" pitchFamily="34" charset="-128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 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>
                <a:tab pos="457200" algn="l"/>
              </a:tabLst>
            </a:pP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Optimizacija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upita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 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je 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nalaženje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najpogodnije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 procedure 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za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realizaciju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neproceduralnog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 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iskaza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. 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Optimizacija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upita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koristi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podatke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: 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opis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strukture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,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pravila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integriteta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,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prava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pristupa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i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 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definiciju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indeksa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.</a:t>
            </a:r>
            <a:endParaRPr kumimoji="0" lang="sr-Latn-CS" sz="2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ea typeface="Arial Unicode MS" pitchFamily="34" charset="-128"/>
              <a:cs typeface="Tahom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457200" algn="l"/>
              </a:tabLst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SQL 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(Structured Query Language) -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standardni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upitni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 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jezik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za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  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relacione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baze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podataka</a:t>
            </a:r>
            <a:r>
              <a:rPr kumimoji="0" lang="sr-Latn-C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ea typeface="Arial Unicode MS" pitchFamily="34" charset="-128"/>
              <a:cs typeface="Tahom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457200" algn="l"/>
              </a:tabLst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OQL 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(Object Query Language)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 -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standardni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upitni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jezik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za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objektne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baze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 </a:t>
            </a:r>
            <a:r>
              <a:rPr kumimoji="0" lang="en-US" sz="2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Tahoma" pitchFamily="34" charset="0"/>
              </a:rPr>
              <a:t>podataka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</TotalTime>
  <Words>287</Words>
  <Application>Microsoft Office PowerPoint</Application>
  <PresentationFormat>On-screen Show (4:3)</PresentationFormat>
  <Paragraphs>43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Flow</vt:lpstr>
      <vt:lpstr>Razvoj programskih jezika kroz generacije</vt:lpstr>
      <vt:lpstr>1. generacija</vt:lpstr>
      <vt:lpstr>2. generacija</vt:lpstr>
      <vt:lpstr>Slide 4</vt:lpstr>
      <vt:lpstr>3. generacija</vt:lpstr>
      <vt:lpstr>Slide 6</vt:lpstr>
      <vt:lpstr>4. generacija</vt:lpstr>
      <vt:lpstr>Upitni-neproceduralni jezici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Razvoj programskih jezika kroz generacije</dc:title>
  <dc:creator>XP</dc:creator>
  <cp:lastModifiedBy>Dragica</cp:lastModifiedBy>
  <cp:revision>3</cp:revision>
  <dcterms:created xsi:type="dcterms:W3CDTF">2011-11-27T11:12:15Z</dcterms:created>
  <dcterms:modified xsi:type="dcterms:W3CDTF">2020-04-05T08:28:08Z</dcterms:modified>
</cp:coreProperties>
</file>