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3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7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0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756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11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7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00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81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1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1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2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2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4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2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8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3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2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74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windows os logo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2789" y="1527175"/>
            <a:ext cx="3239055" cy="354965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1668" y="1215496"/>
            <a:ext cx="5367866" cy="2387600"/>
          </a:xfrm>
        </p:spPr>
        <p:txBody>
          <a:bodyPr>
            <a:normAutofit/>
          </a:bodyPr>
          <a:lstStyle/>
          <a:p>
            <a:r>
              <a:rPr lang="en-US" sz="4400" b="1"/>
              <a:t>RAD SA OPERATIVNIM SISTEMOM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92665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</a:t>
            </a:r>
            <a:r>
              <a:rPr lang="sr-Latn-ME" dirty="0"/>
              <a:t>šenje OS u memoriju računara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740496"/>
          </a:xfrm>
        </p:spPr>
        <p:txBody>
          <a:bodyPr>
            <a:normAutofit lnSpcReduction="10000"/>
          </a:bodyPr>
          <a:lstStyle/>
          <a:p>
            <a:r>
              <a:rPr lang="sr-Latn-ME" dirty="0"/>
              <a:t>OS se unosi u memoriju računara prilikom njegovog uključivanja.</a:t>
            </a:r>
          </a:p>
          <a:p>
            <a:r>
              <a:rPr lang="sr-Latn-ME" dirty="0"/>
              <a:t>Proces unošenja OS u memoriju naziva se podizanje OS – butovanje.</a:t>
            </a:r>
          </a:p>
          <a:p>
            <a:r>
              <a:rPr lang="sr-Latn-ME" dirty="0"/>
              <a:t>Ponovno unošenje OS (ako je računar već uključen) može se uraditi pritiskom: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dirty="0">
                <a:solidFill>
                  <a:schemeClr val="accent3"/>
                </a:solidFill>
              </a:rPr>
              <a:t>CTRL+ALT+DEL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dirty="0"/>
              <a:t>na </a:t>
            </a:r>
            <a:r>
              <a:rPr lang="sr-Latn-ME" dirty="0">
                <a:solidFill>
                  <a:schemeClr val="accent3"/>
                </a:solidFill>
              </a:rPr>
              <a:t>RESET</a:t>
            </a:r>
            <a:r>
              <a:rPr lang="sr-Latn-ME" dirty="0"/>
              <a:t> dugme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dirty="0">
                <a:solidFill>
                  <a:schemeClr val="accent3"/>
                </a:solidFill>
              </a:rPr>
              <a:t>prekidač za uključivanje računara</a:t>
            </a:r>
            <a:r>
              <a:rPr lang="sr-Latn-ME" dirty="0"/>
              <a:t> bar 5 sekundi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skola.pavlepejak.in.rs/slike/021/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106" y="4608858"/>
            <a:ext cx="19240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4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</a:t>
            </a:r>
            <a:r>
              <a:rPr lang="sr-Latn-ME" dirty="0"/>
              <a:t>šenje OS u memoriju računara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Računar prvo izvršava skup programa – BIOS (ROM memorija).</a:t>
            </a:r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sr-Latn-ME" dirty="0"/>
              <a:t>                                                   </a:t>
            </a:r>
          </a:p>
          <a:p>
            <a:pPr marL="0" indent="0">
              <a:buNone/>
            </a:pPr>
            <a:r>
              <a:rPr lang="sr-Latn-ME" dirty="0"/>
              <a:t>                                                    testiranje hardvera (ispravnost 					        memorije, perifernih jednica i ostalih                </a:t>
            </a:r>
          </a:p>
          <a:p>
            <a:pPr marL="0" indent="0">
              <a:buNone/>
            </a:pPr>
            <a:r>
              <a:rPr lang="sr-Latn-ME" dirty="0"/>
              <a:t>                                                    hardverskih komponenti računara)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297285" y="3964031"/>
            <a:ext cx="2941983" cy="147099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BIOS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5331653" y="3207435"/>
            <a:ext cx="5617282" cy="3094892"/>
          </a:xfrm>
          <a:prstGeom prst="ellipse">
            <a:avLst/>
          </a:prstGeom>
          <a:noFill/>
          <a:ln w="57150">
            <a:solidFill>
              <a:srgbClr val="A83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4239268" y="4698609"/>
            <a:ext cx="1092385" cy="918"/>
          </a:xfrm>
          <a:prstGeom prst="line">
            <a:avLst/>
          </a:prstGeom>
          <a:ln w="38100">
            <a:solidFill>
              <a:srgbClr val="A8300A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64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Zadavanje komandi operativnom sistemu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Posle</a:t>
            </a:r>
            <a:r>
              <a:rPr lang="en-US" altLang="en-US" dirty="0"/>
              <a:t> </a:t>
            </a:r>
            <a:r>
              <a:rPr lang="en-US" altLang="en-US" dirty="0" err="1"/>
              <a:t>učitavanja</a:t>
            </a:r>
            <a:r>
              <a:rPr lang="en-US" altLang="en-US" dirty="0"/>
              <a:t> </a:t>
            </a:r>
            <a:r>
              <a:rPr lang="en-US" altLang="en-US" dirty="0" err="1"/>
              <a:t>operativnog</a:t>
            </a:r>
            <a:r>
              <a:rPr lang="en-US" altLang="en-US" dirty="0"/>
              <a:t> </a:t>
            </a:r>
            <a:r>
              <a:rPr lang="en-US" altLang="en-US" dirty="0" err="1"/>
              <a:t>sistema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ekranu</a:t>
            </a:r>
            <a:r>
              <a:rPr lang="en-US" altLang="en-US" dirty="0"/>
              <a:t> ,u </a:t>
            </a:r>
            <a:r>
              <a:rPr lang="en-US" altLang="en-US" dirty="0" err="1"/>
              <a:t>zavisnosti</a:t>
            </a:r>
            <a:r>
              <a:rPr lang="en-US" altLang="en-US" dirty="0"/>
              <a:t> od toga da li </a:t>
            </a:r>
            <a:r>
              <a:rPr lang="en-US" altLang="en-US" dirty="0" err="1"/>
              <a:t>je</a:t>
            </a:r>
            <a:r>
              <a:rPr lang="en-US" altLang="en-US" dirty="0"/>
              <a:t> </a:t>
            </a:r>
            <a:r>
              <a:rPr lang="en-US" altLang="en-US" dirty="0" err="1"/>
              <a:t>operativni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KOMANDNOG ILI GRAFIČKOG </a:t>
            </a:r>
            <a:r>
              <a:rPr lang="en-US" altLang="en-US" dirty="0" err="1"/>
              <a:t>tipa</a:t>
            </a:r>
            <a:r>
              <a:rPr lang="en-US" altLang="en-US" dirty="0"/>
              <a:t> </a:t>
            </a:r>
            <a:r>
              <a:rPr lang="en-US" altLang="en-US" dirty="0" err="1"/>
              <a:t>pojavi</a:t>
            </a:r>
            <a:r>
              <a:rPr lang="sr-Latn-ME" altLang="en-US" dirty="0"/>
              <a:t>će se</a:t>
            </a:r>
            <a:r>
              <a:rPr lang="en-US" altLang="en-US" dirty="0"/>
              <a:t>:</a:t>
            </a:r>
            <a:r>
              <a:rPr lang="sr-Latn-ME" altLang="en-US" dirty="0"/>
              <a:t> </a:t>
            </a:r>
            <a:r>
              <a:rPr lang="en-US" altLang="en-US" dirty="0"/>
              <a:t>SISTEMSKI PROMPT ILI GRAFIČKO RADNO UKRUŽENJE</a:t>
            </a:r>
            <a:r>
              <a:rPr lang="sr-Latn-ME" altLang="en-US" dirty="0"/>
              <a:t>.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3074" name="Picture 2" descr="Image result for system promp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52" y="4927240"/>
            <a:ext cx="4404023" cy="142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perating system desktop windows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6" y="4050693"/>
            <a:ext cx="3990975" cy="23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mmand prompt are you sure y/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44" b="2"/>
          <a:stretch/>
        </p:blipFill>
        <p:spPr bwMode="auto"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ME" dirty="0"/>
              <a:t>Sistemski prompt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SISTEMSKI PROMPT </a:t>
            </a:r>
            <a:r>
              <a:rPr lang="en-US" altLang="en-US" dirty="0" err="1"/>
              <a:t>je</a:t>
            </a:r>
            <a:r>
              <a:rPr lang="en-US" altLang="en-US" dirty="0"/>
              <a:t> </a:t>
            </a:r>
            <a:r>
              <a:rPr lang="en-US" altLang="en-US" dirty="0" err="1"/>
              <a:t>znak</a:t>
            </a:r>
            <a:r>
              <a:rPr lang="en-US" altLang="en-US" dirty="0"/>
              <a:t> </a:t>
            </a:r>
            <a:r>
              <a:rPr lang="en-US" altLang="en-US" dirty="0" err="1"/>
              <a:t>koji</a:t>
            </a:r>
            <a:r>
              <a:rPr lang="en-US" altLang="en-US" dirty="0"/>
              <a:t> </a:t>
            </a:r>
            <a:r>
              <a:rPr lang="en-US" altLang="en-US" dirty="0" err="1"/>
              <a:t>operativni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ispisuje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ekranu</a:t>
            </a:r>
            <a:r>
              <a:rPr lang="en-US" altLang="en-US" dirty="0"/>
              <a:t>,</a:t>
            </a:r>
            <a:r>
              <a:rPr lang="sr-Latn-ME" altLang="en-US" dirty="0"/>
              <a:t> </a:t>
            </a:r>
            <a:r>
              <a:rPr lang="en-US" altLang="en-US" dirty="0" err="1"/>
              <a:t>kada</a:t>
            </a:r>
            <a:r>
              <a:rPr lang="en-US" altLang="en-US" dirty="0"/>
              <a:t> </a:t>
            </a:r>
            <a:r>
              <a:rPr lang="en-US" altLang="en-US" dirty="0" err="1"/>
              <a:t>je</a:t>
            </a:r>
            <a:r>
              <a:rPr lang="en-US" altLang="en-US" dirty="0"/>
              <a:t> </a:t>
            </a:r>
            <a:r>
              <a:rPr lang="en-US" altLang="en-US" dirty="0" err="1"/>
              <a:t>spreman</a:t>
            </a:r>
            <a:r>
              <a:rPr lang="en-US" altLang="en-US" dirty="0"/>
              <a:t> da </a:t>
            </a:r>
            <a:r>
              <a:rPr lang="en-US" altLang="en-US" dirty="0" err="1"/>
              <a:t>prihvati</a:t>
            </a:r>
            <a:r>
              <a:rPr lang="en-US" altLang="en-US" dirty="0"/>
              <a:t> </a:t>
            </a:r>
            <a:r>
              <a:rPr lang="en-US" altLang="en-US" dirty="0" err="1"/>
              <a:t>komandu</a:t>
            </a:r>
            <a:r>
              <a:rPr lang="en-US" altLang="en-US" dirty="0"/>
              <a:t>.</a:t>
            </a:r>
            <a:r>
              <a:rPr lang="sr-Latn-ME" altLang="en-US" dirty="0"/>
              <a:t> U slučaju da je OS potrebna dodatna informacija, prompt se može pojaviti i u obliku teksta sa ponuđenim odgovorom.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9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SISTEMSKI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143070"/>
          </a:xfrm>
        </p:spPr>
        <p:txBody>
          <a:bodyPr/>
          <a:lstStyle/>
          <a:p>
            <a:r>
              <a:rPr lang="sr-Latn-ME" dirty="0"/>
              <a:t>Komanda zadata operativnom sistemu ima sledeću strukturu:</a:t>
            </a:r>
          </a:p>
          <a:p>
            <a:pPr marL="0" indent="0">
              <a:buNone/>
            </a:pPr>
            <a:r>
              <a:rPr lang="sr-Latn-ME" dirty="0"/>
              <a:t>	</a:t>
            </a:r>
            <a:r>
              <a:rPr lang="sr-Latn-ME" dirty="0">
                <a:solidFill>
                  <a:schemeClr val="accent3">
                    <a:lumMod val="50000"/>
                  </a:schemeClr>
                </a:solidFill>
              </a:rPr>
              <a:t>               </a:t>
            </a:r>
            <a:r>
              <a:rPr lang="sr-Latn-ME" b="1" dirty="0">
                <a:solidFill>
                  <a:schemeClr val="accent3">
                    <a:lumMod val="50000"/>
                  </a:schemeClr>
                </a:solidFill>
              </a:rPr>
              <a:t>ključna-riječ</a:t>
            </a:r>
            <a:r>
              <a:rPr lang="sr-Latn-ME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Latn-ME" i="1" dirty="0">
                <a:solidFill>
                  <a:schemeClr val="accent3">
                    <a:lumMod val="50000"/>
                  </a:schemeClr>
                </a:solidFill>
              </a:rPr>
              <a:t>parametri</a:t>
            </a:r>
            <a:r>
              <a:rPr lang="sr-Latn-ME" dirty="0">
                <a:solidFill>
                  <a:schemeClr val="accent3">
                    <a:lumMod val="50000"/>
                  </a:schemeClr>
                </a:solidFill>
              </a:rPr>
              <a:t>  /opcije</a:t>
            </a:r>
          </a:p>
        </p:txBody>
      </p:sp>
      <p:sp>
        <p:nvSpPr>
          <p:cNvPr id="4" name="Thought Bubble: Cloud 3"/>
          <p:cNvSpPr/>
          <p:nvPr/>
        </p:nvSpPr>
        <p:spPr>
          <a:xfrm flipH="1" flipV="1">
            <a:off x="172279" y="3690730"/>
            <a:ext cx="2968487" cy="2213113"/>
          </a:xfrm>
          <a:prstGeom prst="cloudCallout">
            <a:avLst>
              <a:gd name="adj1" fmla="val -69047"/>
              <a:gd name="adj2" fmla="val 61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5131" y="4386034"/>
            <a:ext cx="2146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Riječ od nekoliko slova, označava šta OS treba da uradi</a:t>
            </a:r>
            <a:endParaRPr lang="en-US" dirty="0"/>
          </a:p>
        </p:txBody>
      </p:sp>
      <p:sp>
        <p:nvSpPr>
          <p:cNvPr id="6" name="Thought Bubble: Cloud 5"/>
          <p:cNvSpPr/>
          <p:nvPr/>
        </p:nvSpPr>
        <p:spPr>
          <a:xfrm flipH="1" flipV="1">
            <a:off x="3717237" y="4262510"/>
            <a:ext cx="2968487" cy="2180491"/>
          </a:xfrm>
          <a:prstGeom prst="cloudCallout">
            <a:avLst>
              <a:gd name="adj1" fmla="val -14775"/>
              <a:gd name="adj2" fmla="val 9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0091" y="4657702"/>
            <a:ext cx="2146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Ukazuju nad čim se komanda izvršava (ime datoteke, jedinice itd.)</a:t>
            </a:r>
            <a:endParaRPr lang="en-US" dirty="0"/>
          </a:p>
        </p:txBody>
      </p:sp>
      <p:sp>
        <p:nvSpPr>
          <p:cNvPr id="8" name="Thought Bubble: Cloud 7"/>
          <p:cNvSpPr/>
          <p:nvPr/>
        </p:nvSpPr>
        <p:spPr>
          <a:xfrm flipH="1" flipV="1">
            <a:off x="7460977" y="3690730"/>
            <a:ext cx="2968487" cy="2180491"/>
          </a:xfrm>
          <a:prstGeom prst="cloudCallout">
            <a:avLst>
              <a:gd name="adj1" fmla="val 51297"/>
              <a:gd name="adj2" fmla="val 66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83831" y="4061353"/>
            <a:ext cx="2146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Dodatno ukazuje na način izvršavanja komande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6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elete folder"/>
          <p:cNvPicPr>
            <a:picLocks noChangeAspect="1" noChangeArrowheads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1411" y="2531166"/>
            <a:ext cx="3494597" cy="2986291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GRAFIČKA OKRUŽENJA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4579" y="2249486"/>
            <a:ext cx="6012832" cy="4005539"/>
          </a:xfrm>
        </p:spPr>
        <p:txBody>
          <a:bodyPr>
            <a:normAutofit fontScale="92500" lnSpcReduction="20000"/>
          </a:bodyPr>
          <a:lstStyle/>
          <a:p>
            <a:r>
              <a:rPr lang="sr-Latn-ME" dirty="0"/>
              <a:t>Komande se zadaju po principu pokazivanja. </a:t>
            </a:r>
          </a:p>
          <a:p>
            <a:r>
              <a:rPr lang="sr-Latn-ME" dirty="0"/>
              <a:t>Prvo se označi parametar komande, a zatim se zada komanda pokazivanjem na sličicu ili izborom iz padajućeg menija.</a:t>
            </a:r>
          </a:p>
          <a:p>
            <a:r>
              <a:rPr lang="en-US" altLang="en-US" dirty="0" err="1"/>
              <a:t>Osnovni</a:t>
            </a:r>
            <a:r>
              <a:rPr lang="en-US" altLang="en-US" dirty="0"/>
              <a:t> element </a:t>
            </a:r>
            <a:r>
              <a:rPr lang="en-US" altLang="en-US" dirty="0" err="1"/>
              <a:t>multiprogramskih</a:t>
            </a:r>
            <a:r>
              <a:rPr lang="en-US" altLang="en-US" dirty="0"/>
              <a:t> </a:t>
            </a:r>
            <a:r>
              <a:rPr lang="en-US" altLang="en-US" dirty="0" err="1"/>
              <a:t>grafičkih</a:t>
            </a:r>
            <a:r>
              <a:rPr lang="en-US" altLang="en-US" dirty="0"/>
              <a:t> </a:t>
            </a:r>
            <a:r>
              <a:rPr lang="en-US" altLang="en-US" dirty="0" err="1"/>
              <a:t>okruženje</a:t>
            </a:r>
            <a:r>
              <a:rPr lang="en-US" altLang="en-US" dirty="0"/>
              <a:t> </a:t>
            </a:r>
            <a:r>
              <a:rPr lang="en-US" altLang="en-US" dirty="0" err="1"/>
              <a:t>je</a:t>
            </a:r>
            <a:r>
              <a:rPr lang="en-US" altLang="en-US" dirty="0"/>
              <a:t> PROZOR.</a:t>
            </a:r>
            <a:endParaRPr lang="sr-Latn-ME" altLang="en-US" dirty="0"/>
          </a:p>
          <a:p>
            <a:r>
              <a:rPr lang="en-US" altLang="en-US" dirty="0" err="1"/>
              <a:t>Operativni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deli </a:t>
            </a:r>
            <a:r>
              <a:rPr lang="en-US" altLang="en-US" dirty="0" err="1"/>
              <a:t>ekran</a:t>
            </a:r>
            <a:r>
              <a:rPr lang="en-US" altLang="en-US" dirty="0"/>
              <a:t> u </a:t>
            </a:r>
            <a:r>
              <a:rPr lang="en-US" altLang="en-US" dirty="0" err="1"/>
              <a:t>uokvirene</a:t>
            </a:r>
            <a:r>
              <a:rPr lang="en-US" altLang="en-US" dirty="0"/>
              <a:t> </a:t>
            </a:r>
            <a:r>
              <a:rPr lang="en-US" altLang="en-US" dirty="0" err="1"/>
              <a:t>prozore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u </a:t>
            </a:r>
            <a:r>
              <a:rPr lang="en-US" altLang="en-US" dirty="0" err="1"/>
              <a:t>svakom</a:t>
            </a:r>
            <a:r>
              <a:rPr lang="en-US" altLang="en-US" dirty="0"/>
              <a:t> </a:t>
            </a:r>
            <a:r>
              <a:rPr lang="en-US" altLang="en-US" dirty="0" err="1"/>
              <a:t>prozoru</a:t>
            </a:r>
            <a:r>
              <a:rPr lang="en-US" altLang="en-US" dirty="0"/>
              <a:t> </a:t>
            </a:r>
            <a:r>
              <a:rPr lang="en-US" altLang="en-US" dirty="0" err="1"/>
              <a:t>može</a:t>
            </a:r>
            <a:r>
              <a:rPr lang="en-US" altLang="en-US" dirty="0"/>
              <a:t> da se </a:t>
            </a:r>
            <a:r>
              <a:rPr lang="en-US" altLang="en-US" dirty="0" err="1"/>
              <a:t>izvršava</a:t>
            </a:r>
            <a:r>
              <a:rPr lang="en-US" altLang="en-US" dirty="0"/>
              <a:t> </a:t>
            </a:r>
            <a:r>
              <a:rPr lang="en-US" altLang="en-US" dirty="0" err="1"/>
              <a:t>neki</a:t>
            </a:r>
            <a:r>
              <a:rPr lang="en-US" altLang="en-US" dirty="0"/>
              <a:t>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2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kola.pavlepejak.in.rs/slike/021/iskljucivanj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1411" y="2834419"/>
            <a:ext cx="4689234" cy="2379786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sr-Latn-ME"/>
              <a:t>ISKLJUČIVANJE RAČUNARA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 fontScale="92500"/>
          </a:bodyPr>
          <a:lstStyle/>
          <a:p>
            <a:r>
              <a:rPr lang="sr-Latn-ME"/>
              <a:t>OS mora da završi rad sa određenim sistemskim programima, zatvori datoteke i pripremi se za isključenje napajanja, s toga nije dovoljno jednostavno isključiti napajanje, već je potrebno zadati komandu za isključenje.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18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57</TotalTime>
  <Words>289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</vt:lpstr>
      <vt:lpstr>Trebuchet MS</vt:lpstr>
      <vt:lpstr>Wingdings</vt:lpstr>
      <vt:lpstr>Circuit</vt:lpstr>
      <vt:lpstr>RAD SA OPERATIVNIM SISTEMOM</vt:lpstr>
      <vt:lpstr>Unošenje OS u memoriju računara</vt:lpstr>
      <vt:lpstr>Unošenje OS u memoriju računara</vt:lpstr>
      <vt:lpstr>Zadavanje komandi operativnom sistemu</vt:lpstr>
      <vt:lpstr>Sistemski prompt</vt:lpstr>
      <vt:lpstr>SISTEMSKI PROMPT</vt:lpstr>
      <vt:lpstr>GRAFIČKA OKRUŽENJA</vt:lpstr>
      <vt:lpstr>ISKLJUČIVANJE RAČUNARA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 SA OPERATIVNIM SISTEMOM</dc:title>
  <dc:creator>marija z</dc:creator>
  <cp:lastModifiedBy>marija z</cp:lastModifiedBy>
  <cp:revision>2</cp:revision>
  <dcterms:created xsi:type="dcterms:W3CDTF">2016-10-11T05:58:58Z</dcterms:created>
  <dcterms:modified xsi:type="dcterms:W3CDTF">2016-10-11T06:56:25Z</dcterms:modified>
</cp:coreProperties>
</file>