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4"/>
  </p:notesMasterIdLst>
  <p:handoutMasterIdLst>
    <p:handoutMasterId r:id="rId15"/>
  </p:handoutMasterIdLst>
  <p:sldIdLst>
    <p:sldId id="256" r:id="rId4"/>
    <p:sldId id="268" r:id="rId5"/>
    <p:sldId id="261" r:id="rId6"/>
    <p:sldId id="299" r:id="rId7"/>
    <p:sldId id="266" r:id="rId8"/>
    <p:sldId id="300" r:id="rId9"/>
    <p:sldId id="301" r:id="rId10"/>
    <p:sldId id="302" r:id="rId11"/>
    <p:sldId id="307" r:id="rId12"/>
    <p:sldId id="262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EB8"/>
    <a:srgbClr val="FFFFFF"/>
    <a:srgbClr val="F2A4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6" autoAdjust="0"/>
    <p:restoredTop sz="94628" autoAdjust="0"/>
  </p:normalViewPr>
  <p:slideViewPr>
    <p:cSldViewPr>
      <p:cViewPr varScale="1">
        <p:scale>
          <a:sx n="92" d="100"/>
          <a:sy n="92" d="100"/>
        </p:scale>
        <p:origin x="822" y="72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INFORMATIKA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83EA6-21A4-42C6-B00C-BECDFA0857A7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E972-FEBD-4AF4-95C5-D7E5EC223C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88445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INFORMATIKA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CDFB6-191F-4268-B1D5-A89C4F08EAC0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4FA6-37C4-461B-935A-4C4CA43B4F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6965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hf sldNum="0"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hf sldNum="0" hdr="0" ftr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979712" y="296543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sr-Latn-ME" kern="0">
                <a:solidFill>
                  <a:srgbClr val="FFFFFF"/>
                </a:solidFill>
                <a:latin typeface="Impact" panose="020B0806030902050204" pitchFamily="34" charset="0"/>
              </a:rPr>
              <a:t>JU ETŠ „VASO ALIGRUDIĆ“, Podgorica</a:t>
            </a:r>
            <a:endParaRPr lang="sr-Latn-ME" kern="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52020" y="4371950"/>
            <a:ext cx="392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PREDMETNI NASTAVNIK: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</a:rPr>
              <a:t>SPASOJE PAPI</a:t>
            </a:r>
            <a:r>
              <a:rPr lang="sr-Latn-ME" sz="1600" b="1" dirty="0" smtClean="0">
                <a:solidFill>
                  <a:schemeClr val="bg1"/>
                </a:solidFill>
              </a:rPr>
              <a:t>Ć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080" t="36694" r="8684" b="23350"/>
          <a:stretch/>
        </p:blipFill>
        <p:spPr>
          <a:xfrm>
            <a:off x="3135550" y="1131591"/>
            <a:ext cx="5540906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sr-Latn-ME" altLang="ko-KR" sz="5000" dirty="0" smtClean="0">
                <a:solidFill>
                  <a:srgbClr val="32AEB8"/>
                </a:solidFill>
                <a:latin typeface="Impact" panose="020B0806030902050204" pitchFamily="34" charset="0"/>
              </a:rPr>
              <a:t>HVALA NA PAŽNJI</a:t>
            </a:r>
            <a:endParaRPr lang="ko-KR" altLang="en-US" sz="5000" dirty="0">
              <a:solidFill>
                <a:srgbClr val="32AEB8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67544" y="62753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dirty="0" smtClean="0">
                <a:solidFill>
                  <a:srgbClr val="002060"/>
                </a:solidFill>
              </a:rPr>
              <a:t>Pod </a:t>
            </a:r>
            <a:r>
              <a:rPr lang="en-US" dirty="0" err="1" smtClean="0">
                <a:solidFill>
                  <a:srgbClr val="002060"/>
                </a:solidFill>
              </a:rPr>
              <a:t>podrazum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evanim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podešavanjima</a:t>
            </a:r>
            <a:r>
              <a:rPr lang="en-US" dirty="0">
                <a:solidFill>
                  <a:srgbClr val="002060"/>
                </a:solidFill>
              </a:rPr>
              <a:t> Windows </a:t>
            </a:r>
            <a:r>
              <a:rPr lang="en-US" dirty="0" err="1">
                <a:solidFill>
                  <a:srgbClr val="002060"/>
                </a:solidFill>
              </a:rPr>
              <a:t>krije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određene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endParaRPr lang="sr-Latn-ME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en-US" dirty="0" smtClean="0">
                <a:solidFill>
                  <a:srgbClr val="002060"/>
                </a:solidFill>
              </a:rPr>
              <a:t>Windows </a:t>
            </a:r>
            <a:r>
              <a:rPr lang="en-US" dirty="0" err="1">
                <a:solidFill>
                  <a:srgbClr val="002060"/>
                </a:solidFill>
              </a:rPr>
              <a:t>Explorera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My </a:t>
            </a:r>
            <a:r>
              <a:rPr lang="en-US" dirty="0" err="1">
                <a:solidFill>
                  <a:srgbClr val="002060"/>
                </a:solidFill>
              </a:rPr>
              <a:t>Computera</a:t>
            </a:r>
            <a:r>
              <a:rPr lang="en-US" dirty="0">
                <a:solidFill>
                  <a:srgbClr val="002060"/>
                </a:solidFill>
              </a:rPr>
              <a:t>. Ova </a:t>
            </a:r>
            <a:r>
              <a:rPr lang="en-US" dirty="0" err="1">
                <a:solidFill>
                  <a:srgbClr val="002060"/>
                </a:solidFill>
              </a:rPr>
              <a:t>podešavanja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postoje</a:t>
            </a:r>
            <a:r>
              <a:rPr lang="en-US" dirty="0">
                <a:solidFill>
                  <a:srgbClr val="002060"/>
                </a:solidFill>
              </a:rPr>
              <a:t> da bi se </a:t>
            </a:r>
            <a:r>
              <a:rPr lang="en-US" dirty="0" err="1">
                <a:solidFill>
                  <a:srgbClr val="002060"/>
                </a:solidFill>
              </a:rPr>
              <a:t>fajlovi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najčešće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sistemski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zaštitili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odnosno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korisnici</a:t>
            </a:r>
            <a:r>
              <a:rPr lang="en-US" dirty="0">
                <a:solidFill>
                  <a:srgbClr val="002060"/>
                </a:solidFill>
              </a:rPr>
              <a:t> ne bi </a:t>
            </a:r>
            <a:r>
              <a:rPr lang="en-US" dirty="0" err="1">
                <a:solidFill>
                  <a:srgbClr val="002060"/>
                </a:solidFill>
              </a:rPr>
              <a:t>slučajno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izm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enili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sr-Latn-ME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en-US" dirty="0" err="1" smtClean="0">
                <a:solidFill>
                  <a:srgbClr val="002060"/>
                </a:solidFill>
              </a:rPr>
              <a:t>izbrisali</a:t>
            </a:r>
            <a:r>
              <a:rPr lang="en-US" dirty="0">
                <a:solidFill>
                  <a:srgbClr val="002060"/>
                </a:solidFill>
              </a:rPr>
              <a:t>. </a:t>
            </a:r>
            <a:r>
              <a:rPr lang="en-US" dirty="0" err="1">
                <a:solidFill>
                  <a:srgbClr val="002060"/>
                </a:solidFill>
              </a:rPr>
              <a:t>Nažalost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malveri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najčešće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kriju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isti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način</a:t>
            </a:r>
            <a:r>
              <a:rPr lang="en-US" dirty="0">
                <a:solidFill>
                  <a:srgbClr val="002060"/>
                </a:solidFill>
              </a:rPr>
              <a:t>, pa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je </a:t>
            </a:r>
            <a:r>
              <a:rPr lang="en-US" dirty="0" err="1">
                <a:solidFill>
                  <a:srgbClr val="002060"/>
                </a:solidFill>
              </a:rPr>
              <a:t>zbog</a:t>
            </a:r>
            <a:r>
              <a:rPr lang="en-US" dirty="0">
                <a:solidFill>
                  <a:srgbClr val="002060"/>
                </a:solidFill>
              </a:rPr>
              <a:t> toga </a:t>
            </a:r>
            <a:r>
              <a:rPr lang="en-US" dirty="0" err="1">
                <a:solidFill>
                  <a:srgbClr val="002060"/>
                </a:solidFill>
              </a:rPr>
              <a:t>teško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pronaći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očistiti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endParaRPr lang="sr-Latn-ME" dirty="0" smtClean="0">
              <a:solidFill>
                <a:srgbClr val="002060"/>
              </a:solidFill>
            </a:endParaRPr>
          </a:p>
          <a:p>
            <a:pPr algn="just" fontAlgn="base"/>
            <a:r>
              <a:rPr lang="en-US" dirty="0" smtClean="0">
                <a:solidFill>
                  <a:srgbClr val="002060"/>
                </a:solidFill>
              </a:rPr>
              <a:t>U </a:t>
            </a:r>
            <a:r>
              <a:rPr lang="en-US" dirty="0" err="1">
                <a:solidFill>
                  <a:srgbClr val="002060"/>
                </a:solidFill>
              </a:rPr>
              <a:t>zavisnosti</a:t>
            </a:r>
            <a:r>
              <a:rPr lang="en-US" dirty="0">
                <a:solidFill>
                  <a:srgbClr val="002060"/>
                </a:solidFill>
              </a:rPr>
              <a:t> od </a:t>
            </a:r>
            <a:r>
              <a:rPr lang="en-US" dirty="0" err="1">
                <a:solidFill>
                  <a:srgbClr val="002060"/>
                </a:solidFill>
              </a:rPr>
              <a:t>verzije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Windowsa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koju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imate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pratite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opisane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korake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moći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ćete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vidite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skrivene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ih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izbrišete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ili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zam</a:t>
            </a:r>
            <a:r>
              <a:rPr lang="sr-Latn-ME" dirty="0" smtClean="0">
                <a:solidFill>
                  <a:srgbClr val="002060"/>
                </a:solidFill>
              </a:rPr>
              <a:t>ij</a:t>
            </a:r>
            <a:r>
              <a:rPr lang="en-US" dirty="0" err="1" smtClean="0">
                <a:solidFill>
                  <a:srgbClr val="002060"/>
                </a:solidFill>
              </a:rPr>
              <a:t>enite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672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483768" y="267494"/>
            <a:ext cx="5327742" cy="805523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120330" y="2163705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08820" y="3051804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97310" y="393990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0330" y="401777"/>
            <a:ext cx="454801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base"/>
            <a:r>
              <a:rPr lang="en-US" b="1" cap="all" dirty="0">
                <a:solidFill>
                  <a:srgbClr val="002060"/>
                </a:solidFill>
              </a:rPr>
              <a:t>WINDOWS 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1154708"/>
            <a:ext cx="63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Start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ekran</a:t>
            </a:r>
            <a:r>
              <a:rPr lang="en-US" dirty="0">
                <a:solidFill>
                  <a:srgbClr val="002060"/>
                </a:solidFill>
              </a:rPr>
              <a:t>, </a:t>
            </a:r>
            <a:endParaRPr lang="sr-Latn-ME" dirty="0" smtClean="0">
              <a:solidFill>
                <a:srgbClr val="002060"/>
              </a:solidFill>
            </a:endParaRPr>
          </a:p>
          <a:p>
            <a:r>
              <a:rPr lang="en-US" dirty="0" err="1" smtClean="0">
                <a:solidFill>
                  <a:srgbClr val="002060"/>
                </a:solidFill>
              </a:rPr>
              <a:t>zatim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File Explorer</a:t>
            </a:r>
            <a:r>
              <a:rPr lang="en-US" dirty="0">
                <a:solidFill>
                  <a:srgbClr val="002060"/>
                </a:solidFill>
              </a:rPr>
              <a:t>.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tart-File_Explor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639" y="1154708"/>
            <a:ext cx="1152978" cy="377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ew-Op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3598"/>
            <a:ext cx="5666705" cy="346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11760" y="411510"/>
            <a:ext cx="5666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View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zatim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izaberit</a:t>
            </a:r>
            <a:r>
              <a:rPr lang="sr-Latn-ME" dirty="0" smtClean="0">
                <a:solidFill>
                  <a:srgbClr val="002060"/>
                </a:solidFill>
              </a:rPr>
              <a:t>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Options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889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ame 16"/>
          <p:cNvSpPr/>
          <p:nvPr/>
        </p:nvSpPr>
        <p:spPr>
          <a:xfrm>
            <a:off x="215516" y="177378"/>
            <a:ext cx="8712968" cy="4788744"/>
          </a:xfrm>
          <a:prstGeom prst="frame">
            <a:avLst>
              <a:gd name="adj1" fmla="val 89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651775" y="0"/>
            <a:ext cx="2016224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537" y="724502"/>
            <a:ext cx="1054699" cy="36944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568" y="55552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2060"/>
                </a:solidFill>
              </a:rPr>
              <a:t>Kada</a:t>
            </a:r>
            <a:r>
              <a:rPr lang="en-US" dirty="0">
                <a:solidFill>
                  <a:srgbClr val="002060"/>
                </a:solidFill>
              </a:rPr>
              <a:t> se folder </a:t>
            </a:r>
            <a:r>
              <a:rPr lang="en-US" b="1" dirty="0">
                <a:solidFill>
                  <a:srgbClr val="002060"/>
                </a:solidFill>
              </a:rPr>
              <a:t>Options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otvori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tab </a:t>
            </a:r>
            <a:r>
              <a:rPr lang="en-US" b="1" dirty="0">
                <a:solidFill>
                  <a:srgbClr val="002060"/>
                </a:solidFill>
              </a:rPr>
              <a:t>View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074" name="Picture 2" descr="Options-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629" y="977611"/>
            <a:ext cx="3165177" cy="393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5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39752" y="411510"/>
            <a:ext cx="64807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err="1">
                <a:solidFill>
                  <a:srgbClr val="002060"/>
                </a:solidFill>
              </a:rPr>
              <a:t>Kod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opcije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</a:rPr>
              <a:t>Hidden files and folders</a:t>
            </a:r>
            <a:r>
              <a:rPr lang="en-US" sz="1700" dirty="0">
                <a:solidFill>
                  <a:srgbClr val="002060"/>
                </a:solidFill>
              </a:rPr>
              <a:t>, </a:t>
            </a:r>
            <a:r>
              <a:rPr lang="en-US" sz="1700" dirty="0" err="1">
                <a:solidFill>
                  <a:srgbClr val="002060"/>
                </a:solidFill>
              </a:rPr>
              <a:t>kliknite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dirty="0" err="1">
                <a:solidFill>
                  <a:srgbClr val="002060"/>
                </a:solidFill>
              </a:rPr>
              <a:t>na</a:t>
            </a:r>
            <a:r>
              <a:rPr lang="en-US" sz="1700" dirty="0">
                <a:solidFill>
                  <a:srgbClr val="002060"/>
                </a:solidFill>
              </a:rPr>
              <a:t> </a:t>
            </a:r>
            <a:r>
              <a:rPr lang="en-US" sz="1700" b="1" dirty="0">
                <a:solidFill>
                  <a:srgbClr val="002060"/>
                </a:solidFill>
              </a:rPr>
              <a:t>Show hidden </a:t>
            </a:r>
            <a:r>
              <a:rPr lang="en-US" sz="1700" b="1" dirty="0" smtClean="0">
                <a:solidFill>
                  <a:srgbClr val="002060"/>
                </a:solidFill>
              </a:rPr>
              <a:t>   files</a:t>
            </a:r>
            <a:r>
              <a:rPr lang="en-US" sz="1700" b="1" dirty="0">
                <a:solidFill>
                  <a:srgbClr val="002060"/>
                </a:solidFill>
              </a:rPr>
              <a:t>, folders, or </a:t>
            </a:r>
            <a:r>
              <a:rPr lang="en-US" sz="1700" b="1" dirty="0" smtClean="0">
                <a:solidFill>
                  <a:srgbClr val="002060"/>
                </a:solidFill>
              </a:rPr>
              <a:t>drives</a:t>
            </a:r>
            <a:r>
              <a:rPr lang="sr-Latn-ME" sz="1700" b="1" dirty="0" smtClean="0">
                <a:solidFill>
                  <a:srgbClr val="002060"/>
                </a:solidFill>
              </a:rPr>
              <a:t>.</a:t>
            </a:r>
            <a:endParaRPr lang="en-US" sz="1700" b="1" dirty="0">
              <a:solidFill>
                <a:srgbClr val="002060"/>
              </a:solidFill>
            </a:endParaRPr>
          </a:p>
        </p:txBody>
      </p:sp>
      <p:pic>
        <p:nvPicPr>
          <p:cNvPr id="4098" name="Picture 2" descr="Show hidden 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027063"/>
            <a:ext cx="3206502" cy="398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1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950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 smtClean="0">
                <a:solidFill>
                  <a:srgbClr val="002060"/>
                </a:solidFill>
              </a:rPr>
              <a:t>Odčekirajte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kućicu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Hide extensions for known file types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dirty="0" err="1">
                <a:solidFill>
                  <a:srgbClr val="002060"/>
                </a:solidFill>
              </a:rPr>
              <a:t>Odčekirajte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kućicu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Hide protected operating system files (Recommended)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5122" name="Picture 2" descr="Hide extensions, hide protected fi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5833"/>
            <a:ext cx="3182565" cy="395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83968" y="1419622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dirty="0" err="1">
                <a:solidFill>
                  <a:srgbClr val="002060"/>
                </a:solidFill>
              </a:rPr>
              <a:t>Kliknite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Apply</a:t>
            </a:r>
            <a:r>
              <a:rPr lang="en-US" dirty="0">
                <a:solidFill>
                  <a:srgbClr val="002060"/>
                </a:solidFill>
              </a:rPr>
              <a:t> pa </a:t>
            </a:r>
            <a:r>
              <a:rPr lang="en-US" dirty="0" err="1">
                <a:solidFill>
                  <a:srgbClr val="002060"/>
                </a:solidFill>
              </a:rPr>
              <a:t>na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OK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dirty="0" err="1">
                <a:solidFill>
                  <a:srgbClr val="002060"/>
                </a:solidFill>
              </a:rPr>
              <a:t>Sada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možete</a:t>
            </a:r>
            <a:r>
              <a:rPr lang="en-US" dirty="0">
                <a:solidFill>
                  <a:srgbClr val="002060"/>
                </a:solidFill>
              </a:rPr>
              <a:t> da </a:t>
            </a:r>
            <a:r>
              <a:rPr lang="en-US" dirty="0" err="1">
                <a:solidFill>
                  <a:srgbClr val="002060"/>
                </a:solidFill>
              </a:rPr>
              <a:t>vidite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sve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skrivene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fajlove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514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11510"/>
            <a:ext cx="7056784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500" b="1" cap="all" dirty="0">
                <a:solidFill>
                  <a:srgbClr val="002060"/>
                </a:solidFill>
              </a:rPr>
              <a:t>WINDOWS </a:t>
            </a:r>
            <a:r>
              <a:rPr lang="en-US" sz="2500" b="1" cap="all" dirty="0" smtClean="0">
                <a:solidFill>
                  <a:srgbClr val="002060"/>
                </a:solidFill>
              </a:rPr>
              <a:t>7</a:t>
            </a:r>
            <a:endParaRPr lang="sr-Latn-ME" sz="2500" b="1" cap="all" dirty="0" smtClean="0">
              <a:solidFill>
                <a:srgbClr val="002060"/>
              </a:solidFill>
            </a:endParaRPr>
          </a:p>
          <a:p>
            <a:pPr fontAlgn="base"/>
            <a:endParaRPr lang="sr-Latn-ME" sz="1400" b="1" cap="all" dirty="0">
              <a:solidFill>
                <a:srgbClr val="002060"/>
              </a:solidFill>
            </a:endParaRPr>
          </a:p>
          <a:p>
            <a:pPr fontAlgn="base"/>
            <a:endParaRPr lang="en-US" sz="1400" b="1" cap="all" dirty="0">
              <a:solidFill>
                <a:srgbClr val="002060"/>
              </a:solidFill>
            </a:endParaRP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Zatvorite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sve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programe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Start</a:t>
            </a:r>
            <a:r>
              <a:rPr lang="en-US" sz="1400" dirty="0">
                <a:solidFill>
                  <a:srgbClr val="002060"/>
                </a:solidFill>
              </a:rPr>
              <a:t> u </a:t>
            </a:r>
            <a:r>
              <a:rPr lang="en-US" sz="1400" dirty="0" err="1">
                <a:solidFill>
                  <a:srgbClr val="002060"/>
                </a:solidFill>
              </a:rPr>
              <a:t>donjem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l</a:t>
            </a:r>
            <a:r>
              <a:rPr lang="sr-Latn-ME" sz="1400" dirty="0" smtClean="0">
                <a:solidFill>
                  <a:srgbClr val="002060"/>
                </a:solidFill>
              </a:rPr>
              <a:t>ij</a:t>
            </a:r>
            <a:r>
              <a:rPr lang="en-US" sz="1400" dirty="0" err="1" smtClean="0">
                <a:solidFill>
                  <a:srgbClr val="002060"/>
                </a:solidFill>
              </a:rPr>
              <a:t>evom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uglu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Control Panel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Appearance and Personalization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>
                <a:solidFill>
                  <a:srgbClr val="002060"/>
                </a:solidFill>
              </a:rPr>
              <a:t>U </a:t>
            </a:r>
            <a:r>
              <a:rPr lang="en-US" sz="1400" dirty="0" err="1">
                <a:solidFill>
                  <a:srgbClr val="002060"/>
                </a:solidFill>
              </a:rPr>
              <a:t>kategoriji</a:t>
            </a:r>
            <a:r>
              <a:rPr lang="en-US" sz="1400" dirty="0">
                <a:solidFill>
                  <a:srgbClr val="002060"/>
                </a:solidFill>
              </a:rPr>
              <a:t> Folder Options, </a:t>
            </a:r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Show Hidden Files or Folders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Kod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opcije</a:t>
            </a:r>
            <a:r>
              <a:rPr lang="en-US" sz="1400" dirty="0">
                <a:solidFill>
                  <a:srgbClr val="002060"/>
                </a:solidFill>
              </a:rPr>
              <a:t> Hidden files and folders, </a:t>
            </a:r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Show hidden files, folders, or drives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Odčekirajte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kućicu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Hide extensions for known file types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Odčekirajte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kućicu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Hide protected operating </a:t>
            </a:r>
            <a:r>
              <a:rPr lang="sr-Latn-ME" sz="1400" b="1" dirty="0">
                <a:solidFill>
                  <a:srgbClr val="002060"/>
                </a:solidFill>
              </a:rPr>
              <a:t> </a:t>
            </a:r>
            <a:r>
              <a:rPr lang="en-US" sz="1400" b="1" dirty="0" smtClean="0">
                <a:solidFill>
                  <a:srgbClr val="002060"/>
                </a:solidFill>
              </a:rPr>
              <a:t>system </a:t>
            </a:r>
            <a:r>
              <a:rPr lang="en-US" sz="1400" b="1" dirty="0">
                <a:solidFill>
                  <a:srgbClr val="002060"/>
                </a:solidFill>
              </a:rPr>
              <a:t>files (Recommended)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Apply</a:t>
            </a:r>
            <a:r>
              <a:rPr lang="en-US" sz="1400" dirty="0">
                <a:solidFill>
                  <a:srgbClr val="002060"/>
                </a:solidFill>
              </a:rPr>
              <a:t> pa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OK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Sada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možete</a:t>
            </a:r>
            <a:r>
              <a:rPr lang="en-US" sz="1400" dirty="0">
                <a:solidFill>
                  <a:srgbClr val="002060"/>
                </a:solidFill>
              </a:rPr>
              <a:t> da </a:t>
            </a:r>
            <a:r>
              <a:rPr lang="en-US" sz="1400" dirty="0" err="1">
                <a:solidFill>
                  <a:srgbClr val="002060"/>
                </a:solidFill>
              </a:rPr>
              <a:t>vidite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sve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skrivene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 smtClean="0">
                <a:solidFill>
                  <a:srgbClr val="002060"/>
                </a:solidFill>
              </a:rPr>
              <a:t>fajlove</a:t>
            </a:r>
            <a:r>
              <a:rPr lang="sr-Latn-ME" sz="1400" dirty="0">
                <a:solidFill>
                  <a:srgbClr val="002060"/>
                </a:solidFill>
              </a:rPr>
              <a:t>,</a:t>
            </a:r>
            <a:endParaRPr lang="en-US" sz="14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23236">
            <a:off x="6233109" y="1167328"/>
            <a:ext cx="2234365" cy="33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1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11510"/>
            <a:ext cx="698477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500" b="1" cap="all" dirty="0">
                <a:solidFill>
                  <a:srgbClr val="002060"/>
                </a:solidFill>
              </a:rPr>
              <a:t>WINDOWS </a:t>
            </a:r>
            <a:r>
              <a:rPr lang="sr-Latn-ME" sz="2500" b="1" cap="all" dirty="0">
                <a:solidFill>
                  <a:srgbClr val="002060"/>
                </a:solidFill>
              </a:rPr>
              <a:t>8</a:t>
            </a:r>
            <a:endParaRPr lang="sr-Latn-ME" sz="2500" b="1" cap="all" dirty="0" smtClean="0">
              <a:solidFill>
                <a:srgbClr val="002060"/>
              </a:solidFill>
            </a:endParaRPr>
          </a:p>
          <a:p>
            <a:pPr fontAlgn="base"/>
            <a:endParaRPr lang="sr-Latn-ME" sz="1400" b="1" cap="all" dirty="0">
              <a:solidFill>
                <a:srgbClr val="002060"/>
              </a:solidFill>
            </a:endParaRP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Start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ekran</a:t>
            </a:r>
            <a:r>
              <a:rPr lang="en-US" sz="1400" dirty="0">
                <a:solidFill>
                  <a:srgbClr val="002060"/>
                </a:solidFill>
              </a:rPr>
              <a:t> u </a:t>
            </a:r>
            <a:r>
              <a:rPr lang="en-US" sz="1400" dirty="0" err="1">
                <a:solidFill>
                  <a:srgbClr val="002060"/>
                </a:solidFill>
              </a:rPr>
              <a:t>donjem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smtClean="0">
                <a:solidFill>
                  <a:srgbClr val="002060"/>
                </a:solidFill>
              </a:rPr>
              <a:t>l</a:t>
            </a:r>
            <a:r>
              <a:rPr lang="sr-Latn-ME" sz="1400" dirty="0" smtClean="0">
                <a:solidFill>
                  <a:srgbClr val="002060"/>
                </a:solidFill>
              </a:rPr>
              <a:t>ij</a:t>
            </a:r>
            <a:r>
              <a:rPr lang="en-US" sz="1400" dirty="0" err="1" smtClean="0">
                <a:solidFill>
                  <a:srgbClr val="002060"/>
                </a:solidFill>
              </a:rPr>
              <a:t>evom</a:t>
            </a:r>
            <a:r>
              <a:rPr lang="en-US" sz="1400" dirty="0" smtClean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uglu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otvorite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Control Panel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Skrolujte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dok</a:t>
            </a:r>
            <a:r>
              <a:rPr lang="en-US" sz="1400" dirty="0">
                <a:solidFill>
                  <a:srgbClr val="002060"/>
                </a:solidFill>
              </a:rPr>
              <a:t> ne </a:t>
            </a:r>
            <a:r>
              <a:rPr lang="en-US" sz="1400" dirty="0" err="1">
                <a:solidFill>
                  <a:srgbClr val="002060"/>
                </a:solidFill>
              </a:rPr>
              <a:t>pronađete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opciju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More Settings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Appearance and Personalization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>
                <a:solidFill>
                  <a:srgbClr val="002060"/>
                </a:solidFill>
              </a:rPr>
              <a:t>U </a:t>
            </a:r>
            <a:r>
              <a:rPr lang="en-US" sz="1400" dirty="0" err="1">
                <a:solidFill>
                  <a:srgbClr val="002060"/>
                </a:solidFill>
              </a:rPr>
              <a:t>kategoriji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Folder Options</a:t>
            </a:r>
            <a:r>
              <a:rPr lang="en-US" sz="1400" dirty="0">
                <a:solidFill>
                  <a:srgbClr val="002060"/>
                </a:solidFill>
              </a:rPr>
              <a:t>, </a:t>
            </a:r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Show Hidden Files or Folders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Kod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opcije</a:t>
            </a:r>
            <a:r>
              <a:rPr lang="en-US" sz="1400" dirty="0">
                <a:solidFill>
                  <a:srgbClr val="002060"/>
                </a:solidFill>
              </a:rPr>
              <a:t> Hidden files and folders, </a:t>
            </a:r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Show hidden files, folders, or drives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Odčekirajte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kućicu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Hide extensions for known file types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Odčekirajte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kućicu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Hide protected operating system files (Recommended).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Kliknite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Apply</a:t>
            </a:r>
            <a:r>
              <a:rPr lang="en-US" sz="1400" dirty="0">
                <a:solidFill>
                  <a:srgbClr val="002060"/>
                </a:solidFill>
              </a:rPr>
              <a:t> pa </a:t>
            </a:r>
            <a:r>
              <a:rPr lang="en-US" sz="1400" dirty="0" err="1">
                <a:solidFill>
                  <a:srgbClr val="002060"/>
                </a:solidFill>
              </a:rPr>
              <a:t>na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OK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sz="1400" dirty="0" err="1">
                <a:solidFill>
                  <a:srgbClr val="002060"/>
                </a:solidFill>
              </a:rPr>
              <a:t>Sada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možete</a:t>
            </a:r>
            <a:r>
              <a:rPr lang="en-US" sz="1400" dirty="0">
                <a:solidFill>
                  <a:srgbClr val="002060"/>
                </a:solidFill>
              </a:rPr>
              <a:t> da </a:t>
            </a:r>
            <a:r>
              <a:rPr lang="en-US" sz="1400" dirty="0" err="1">
                <a:solidFill>
                  <a:srgbClr val="002060"/>
                </a:solidFill>
              </a:rPr>
              <a:t>vidite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sve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skrivene</a:t>
            </a:r>
            <a:r>
              <a:rPr lang="en-US" sz="1400" dirty="0">
                <a:solidFill>
                  <a:srgbClr val="002060"/>
                </a:solidFill>
              </a:rPr>
              <a:t> </a:t>
            </a:r>
            <a:r>
              <a:rPr lang="en-US" sz="1400" dirty="0" err="1">
                <a:solidFill>
                  <a:srgbClr val="002060"/>
                </a:solidFill>
              </a:rPr>
              <a:t>fajlove</a:t>
            </a:r>
            <a:r>
              <a:rPr lang="en-US" sz="1400" dirty="0">
                <a:solidFill>
                  <a:srgbClr val="002060"/>
                </a:solidFill>
              </a:rPr>
              <a:t>.</a:t>
            </a:r>
          </a:p>
          <a:p>
            <a:pPr fontAlgn="base"/>
            <a:endParaRPr lang="en-US" sz="1400" b="1" cap="all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23236">
            <a:off x="6112622" y="1167327"/>
            <a:ext cx="2234365" cy="337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7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380</Words>
  <Application>Microsoft Office PowerPoint</Application>
  <PresentationFormat>On-screen Show (16:9)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맑은 고딕</vt:lpstr>
      <vt:lpstr>Arial</vt:lpstr>
      <vt:lpstr>Arial Unicode MS</vt:lpstr>
      <vt:lpstr>Calibri</vt:lpstr>
      <vt:lpstr>Impact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98</cp:revision>
  <dcterms:created xsi:type="dcterms:W3CDTF">2016-12-05T23:26:54Z</dcterms:created>
  <dcterms:modified xsi:type="dcterms:W3CDTF">2019-10-13T20:23:15Z</dcterms:modified>
</cp:coreProperties>
</file>