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1" r:id="rId2"/>
    <p:sldId id="290" r:id="rId3"/>
    <p:sldId id="291" r:id="rId4"/>
    <p:sldId id="292" r:id="rId5"/>
    <p:sldId id="293" r:id="rId6"/>
    <p:sldId id="295" r:id="rId7"/>
    <p:sldId id="296" r:id="rId8"/>
    <p:sldId id="298" r:id="rId9"/>
    <p:sldId id="299" r:id="rId10"/>
    <p:sldId id="300" r:id="rId11"/>
  </p:sldIdLst>
  <p:sldSz cx="9144000" cy="5143500" type="screen16x9"/>
  <p:notesSz cx="6815138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EA857A"/>
    <a:srgbClr val="62A2DC"/>
    <a:srgbClr val="1C4D7A"/>
    <a:srgbClr val="1E5384"/>
    <a:srgbClr val="626678"/>
    <a:srgbClr val="A20078"/>
    <a:srgbClr val="990099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7" autoAdjust="0"/>
    <p:restoredTop sz="94660"/>
  </p:normalViewPr>
  <p:slideViewPr>
    <p:cSldViewPr>
      <p:cViewPr varScale="1">
        <p:scale>
          <a:sx n="83" d="100"/>
          <a:sy n="83" d="100"/>
        </p:scale>
        <p:origin x="-60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49F80E1-A873-41BE-89A8-CBD27FEE61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4" y="4724203"/>
            <a:ext cx="545211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2858C25-F84D-4124-8FF9-E518B4D7630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4376737"/>
            <a:ext cx="5867400" cy="586979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13373"/>
            <a:ext cx="9167813" cy="276344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971550"/>
            <a:ext cx="6324600" cy="10287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057400"/>
            <a:ext cx="6400800" cy="2857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4" y="4617244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4857751"/>
            <a:ext cx="14478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4857751"/>
            <a:ext cx="1600200" cy="183356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4857751"/>
            <a:ext cx="1524000" cy="183356"/>
          </a:xfrm>
        </p:spPr>
        <p:txBody>
          <a:bodyPr/>
          <a:lstStyle>
            <a:lvl1pPr algn="ctr">
              <a:defRPr/>
            </a:lvl1pPr>
          </a:lstStyle>
          <a:p>
            <a:fld id="{95A517CB-E137-4296-A817-E46343DE25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000250"/>
            <a:ext cx="7315200" cy="57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820341"/>
            <a:ext cx="10096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F445-C589-49F9-8AB3-632F4DC4C9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253"/>
            <a:ext cx="2057400" cy="4623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253"/>
            <a:ext cx="6019800" cy="4623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F342-7A70-4F94-84FB-BD90FF8E1F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2BEE4CC4-5593-4659-8B95-C97956E295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85850"/>
            <a:ext cx="8229600" cy="36576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D9ECFF17-5240-431E-B5C0-1968DBD08C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861A-4276-4412-9DE4-DA63A78A7E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A621-D2C0-4DCB-ADF0-89294794B5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5EE-E7A8-4B52-998E-7C6A3DAB74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9C60-3D6A-4181-8F13-53A4608F3B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D25F-47BA-4FC9-818F-3FCC698C8E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535B-ACD8-4B80-9096-BC5151F5B5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0F2C-0235-4067-BA9E-07C5C2C526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DB2D-04D7-4DDC-BB5A-0468A15F41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08585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857751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11582B3A-F956-4662-AB56-42F02D87B3D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399" y="796529"/>
            <a:ext cx="7313613" cy="5476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0254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7000892" y="4600592"/>
            <a:ext cx="1928826" cy="400050"/>
          </a:xfrm>
        </p:spPr>
        <p:txBody>
          <a:bodyPr/>
          <a:lstStyle/>
          <a:p>
            <a:r>
              <a:rPr lang="sr-Latn-M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C4D7A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briola" pitchFamily="82" charset="0"/>
              </a:rPr>
              <a:t>Violeta  Rašković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C4D7A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abriola" pitchFamily="82" charset="0"/>
            </a:endParaRPr>
          </a:p>
          <a:p>
            <a:endParaRPr lang="en-US" sz="2400" dirty="0">
              <a:solidFill>
                <a:srgbClr val="1C4D7A"/>
              </a:solidFill>
            </a:endParaRPr>
          </a:p>
        </p:txBody>
      </p:sp>
      <p:pic>
        <p:nvPicPr>
          <p:cNvPr id="2150" name="Picture 102" descr="C:\Users\Win 7\Desktop\Untitled - Copy.png"/>
          <p:cNvPicPr>
            <a:picLocks noChangeAspect="1" noChangeArrowheads="1"/>
          </p:cNvPicPr>
          <p:nvPr/>
        </p:nvPicPr>
        <p:blipFill>
          <a:blip r:embed="rId2"/>
          <a:srcRect l="50921" t="34797" r="21901" b="37283"/>
          <a:stretch>
            <a:fillRect/>
          </a:stretch>
        </p:blipFill>
        <p:spPr bwMode="auto">
          <a:xfrm>
            <a:off x="4357686" y="4673029"/>
            <a:ext cx="1143008" cy="274985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white">
          <a:xfrm>
            <a:off x="857224" y="1357304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  <a:defRPr/>
            </a:pP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osnov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računarstva</a:t>
            </a:r>
            <a:endParaRPr kumimoji="0" lang="sr-Latn-ME" sz="4600" b="1" i="0" u="none" strike="noStrike" kern="0" cap="none" spc="0" normalizeH="0" baseline="0" noProof="1" smtClean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18" y="1643056"/>
            <a:ext cx="785818" cy="19082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>
              <a:rot lat="0" lon="19800000" rev="0"/>
            </a:camera>
            <a:lightRig rig="threePt" dir="t"/>
          </a:scene3d>
          <a:sp3d prstMaterial="dkEdge"/>
        </p:spPr>
        <p:txBody>
          <a:bodyPr wrap="square" lIns="91440" tIns="45720" rIns="91440" bIns="45720">
            <a:spAutoFit/>
            <a:scene3d>
              <a:camera prst="perspectiveContrastingRightFacing">
                <a:rot lat="0" lon="19800000" rev="0"/>
              </a:camera>
              <a:lightRig rig="threePt" dir="t"/>
            </a:scene3d>
            <a:sp3d>
              <a:bevelT w="31750" h="114300"/>
              <a:bevelB w="25400" h="82550"/>
            </a:sp3d>
          </a:bodyPr>
          <a:lstStyle/>
          <a:p>
            <a:pPr algn="ctr"/>
            <a:r>
              <a:rPr lang="sr-Latn-ME" sz="118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BE90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</a:t>
            </a:r>
            <a:endParaRPr lang="en-US" sz="118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BE90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8" name="Picture 4" descr="C:\Users\Win 7\Desktop\Untitled3.png"/>
          <p:cNvPicPr>
            <a:picLocks noChangeAspect="1" noChangeArrowheads="1"/>
          </p:cNvPicPr>
          <p:nvPr/>
        </p:nvPicPr>
        <p:blipFill>
          <a:blip r:embed="rId3"/>
          <a:srcRect l="66138" t="13632" r="18120" b="33106"/>
          <a:stretch>
            <a:fillRect/>
          </a:stretch>
        </p:blipFill>
        <p:spPr bwMode="auto">
          <a:xfrm rot="3660000">
            <a:off x="7165266" y="1541004"/>
            <a:ext cx="838248" cy="1359713"/>
          </a:xfrm>
          <a:prstGeom prst="rect">
            <a:avLst/>
          </a:prstGeom>
          <a:noFill/>
        </p:spPr>
      </p:pic>
      <p:pic>
        <p:nvPicPr>
          <p:cNvPr id="1026" name="Picture 2" descr="C:\Users\Win 7\Desktop\Untitled2.png"/>
          <p:cNvPicPr>
            <a:picLocks noChangeAspect="1" noChangeArrowheads="1"/>
          </p:cNvPicPr>
          <p:nvPr/>
        </p:nvPicPr>
        <p:blipFill>
          <a:blip r:embed="rId4"/>
          <a:srcRect t="8924" r="2222" b="8924"/>
          <a:stretch>
            <a:fillRect/>
          </a:stretch>
        </p:blipFill>
        <p:spPr bwMode="auto">
          <a:xfrm flipH="1">
            <a:off x="7311851" y="794133"/>
            <a:ext cx="1108727" cy="1391832"/>
          </a:xfrm>
          <a:prstGeom prst="rect">
            <a:avLst/>
          </a:prstGeom>
          <a:noFill/>
        </p:spPr>
      </p:pic>
      <p:pic>
        <p:nvPicPr>
          <p:cNvPr id="1029" name="Picture 5" descr="C:\Users\Win 7\Desktop\Untitled - Copy.png"/>
          <p:cNvPicPr>
            <a:picLocks noChangeAspect="1" noChangeArrowheads="1"/>
          </p:cNvPicPr>
          <p:nvPr/>
        </p:nvPicPr>
        <p:blipFill>
          <a:blip r:embed="rId5"/>
          <a:srcRect l="-3184"/>
          <a:stretch>
            <a:fillRect/>
          </a:stretch>
        </p:blipFill>
        <p:spPr bwMode="auto">
          <a:xfrm>
            <a:off x="6643701" y="2357436"/>
            <a:ext cx="2485200" cy="886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75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1857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imamo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elemenata koje treba binarno kodirati, tada je minimalan potreban broj binarnih pozicija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 kodnim riječima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 = log </a:t>
            </a:r>
            <a:r>
              <a:rPr lang="vi-VN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n</a:t>
            </a:r>
            <a:endParaRPr lang="sr-Latn-M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imamo skup od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elemenata, koliki je minimalan potreban broj binarnih pozicija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 kodnim riječima? 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n=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 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 = log</a:t>
            </a:r>
            <a:r>
              <a:rPr lang="vi-VN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3,32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binarne cifre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78652"/>
            <a:ext cx="8715436" cy="37240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Većina prirodnih pojava je </a:t>
            </a:r>
            <a:r>
              <a:rPr lang="vi-VN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kontinualnog karaktera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Mijenjaju se u vremenu bez naglih  skokova (temperatura, pritisak, svjetlost itd.).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Elektronski uređaji čije se ulazne i izlazne veličine mijenjaju kontinualno u vremenu tj. po analogiji s promjenama prirodnih (kontinualnih) pojava nazivaju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analogni uređaji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se neka veličina  mijenja skokovito sa jedne vrijednosti na drugu onda je to </a:t>
            </a:r>
            <a:r>
              <a:rPr lang="vi-VN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diskretna veličina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34" y="185739"/>
            <a:ext cx="8143932" cy="671499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sr-Latn-CS" sz="36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Binarno kodiranje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6135"/>
            <a:ext cx="8715436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Uređaji koji rade sa diskretnim signalima nazivaju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digitalni uređaji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Diskretni signali su obično dati u obliku diskretnih naponskih nivoa. Oni su manje osjetljivi na šum i smetnje nego analogni signali, zbog čega se mogu prenositi na daljinu mnogo pouzdanije.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Način predstavljanja podataka u računaru i van njega diktira priroda elektronskih kola i drugih komponenti koje se koriste za realizaciju računara. Obično se koriste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elektronska kola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koja imaju dva različita stabilna stanja pomoću kojih se mogu predstaviti cifre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Zbog toga se ova kola nazivaju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bit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nary digi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 – binarna cifra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Osnovna jedinica za količinu informacije je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bit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                                          Veća jedinica je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bajt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bajt =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 ima 8 bita.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Veće jedinice su: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kB(kilo bajt)=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bajta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MB(mega bajt)=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kB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GB(giga bajt)=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MB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TB(tera bajt)=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GB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vi-VN" sz="22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5550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Svako stanje može da se uporedi sa sijalicom, kod koje bi stanje kada je ugašena bilo označeno sa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“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”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(stanje kada u kolu nema struje), a stanje kada je upaljena sa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“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”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(stanje kada u kolu ima struje).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Kako se ova dva stanja mogu primijeniti na konkretnom primjeru?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42" y="2081218"/>
            <a:ext cx="2314602" cy="127635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30" y="2071693"/>
            <a:ext cx="2438400" cy="128587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Pretpostavimo da dva učenika ulaze u istu učionicu, jedan u prijepodnevnoj smjeni a drugi u poslije podnevoj smjeni.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Treba da se dogovore da poslije škole idu na utakmicu, s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tim da učenik iz prijepodnevne smjene to potvrdi tako što će po završetku časova upaliti određenu sijalicu u učionici.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Učenik iz poslijepodnevne smjene provjerava da li je sijalica upaljena. Ako jeste, pomoću sij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lice mu je prenijeta poruka da se poslije škole ide na utakmicu.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ovaj način pomoću sijalice može da se prenese samo informacija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ili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dvije sijalice postoje sljedeće mogućnosti: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1604" y="928676"/>
          <a:ext cx="6886448" cy="39290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29024"/>
                <a:gridCol w="1425424"/>
                <a:gridCol w="2032000"/>
              </a:tblGrid>
              <a:tr h="982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Da ob</a:t>
                      </a:r>
                      <a:r>
                        <a:rPr lang="sr-Latn-ME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en-US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je budu ugašene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Da bude upaljena prva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Da bude upaljena druga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Da budu upaljenje ob</a:t>
                      </a:r>
                      <a:r>
                        <a:rPr lang="sr-Latn-ME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en-US" sz="22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142990"/>
            <a:ext cx="431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142990"/>
            <a:ext cx="431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3122"/>
            <a:ext cx="431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100395"/>
            <a:ext cx="431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3122"/>
            <a:ext cx="41021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0814" y="4071948"/>
            <a:ext cx="41021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434" y="4071948"/>
            <a:ext cx="41021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0814" y="3100395"/>
            <a:ext cx="41021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339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Zaključak: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dvije sijalice postoje četiri kombinacije, pa prema tome i mogućnost za prenos četiri informacije. Koje će to četiri informacije biti stvar je dogovora. Na primjer,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ne ide se nigdje poslije škole,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– ide se poslije škole u bioskop,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– ide se poslije škole u pozorište i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– ide se poslije škole na utakmicu.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90794"/>
            <a:ext cx="8715436" cy="37240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predstavljanje podataka i informacija u računaru koristi se azbuka od dva elementa poznata pod nazivom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binarna azbuka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Elementi binarne azbuke, odnosno binarnog brojnog sistema su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Kodiranje podataka elementima binarne azbuke naziva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binarno kodiranje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a odgovarajući kod -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binarni kod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Obično se koristi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minimalno binarno kodiranje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Tada se u kodnim riječima koristi minimalan broj binarnih pozicija potrebnih za kodiranje svih elemenata.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0TGp_climb_dark">
  <a:themeElements>
    <a:clrScheme name="Office Them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317</TotalTime>
  <Words>581</Words>
  <Application>Microsoft Office PowerPoint</Application>
  <PresentationFormat>On-screen Show (16:9)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590TGp_climb_dark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računarstva</dc:title>
  <dc:creator>violeta</dc:creator>
  <cp:lastModifiedBy>Win 7</cp:lastModifiedBy>
  <cp:revision>65</cp:revision>
  <dcterms:created xsi:type="dcterms:W3CDTF">2016-09-17T00:47:55Z</dcterms:created>
  <dcterms:modified xsi:type="dcterms:W3CDTF">2018-11-08T01:14:46Z</dcterms:modified>
</cp:coreProperties>
</file>