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301" r:id="rId2"/>
    <p:sldId id="290" r:id="rId3"/>
    <p:sldId id="291" r:id="rId4"/>
    <p:sldId id="292" r:id="rId5"/>
    <p:sldId id="293" r:id="rId6"/>
    <p:sldId id="295" r:id="rId7"/>
    <p:sldId id="296" r:id="rId8"/>
    <p:sldId id="298" r:id="rId9"/>
    <p:sldId id="299" r:id="rId10"/>
    <p:sldId id="300" r:id="rId11"/>
  </p:sldIdLst>
  <p:sldSz cx="9144000" cy="5143500" type="screen16x9"/>
  <p:notesSz cx="6815138" cy="9945688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00FF"/>
    <a:srgbClr val="EA857A"/>
    <a:srgbClr val="62A2DC"/>
    <a:srgbClr val="1C4D7A"/>
    <a:srgbClr val="1E5384"/>
    <a:srgbClr val="626678"/>
    <a:srgbClr val="A20078"/>
    <a:srgbClr val="990099"/>
    <a:srgbClr val="00808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6327" autoAdjust="0"/>
    <p:restoredTop sz="94660"/>
  </p:normalViewPr>
  <p:slideViewPr>
    <p:cSldViewPr>
      <p:cViewPr varScale="1">
        <p:scale>
          <a:sx n="83" d="100"/>
          <a:sy n="83" d="100"/>
        </p:scale>
        <p:origin x="-600" y="-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53226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endParaRPr lang="en-US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60335" y="1"/>
            <a:ext cx="2953226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en-US" dirty="0"/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6678"/>
            <a:ext cx="2953226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endParaRPr lang="en-US" dirty="0"/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60335" y="9446678"/>
            <a:ext cx="2953226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fld id="{C49F80E1-A873-41BE-89A8-CBD27FEE61AE}" type="slidenum">
              <a:rPr lang="en-US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53226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endParaRPr lang="en-US" dirty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60335" y="1"/>
            <a:ext cx="2953226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en-US" dirty="0"/>
          </a:p>
        </p:txBody>
      </p:sp>
      <p:sp>
        <p:nvSpPr>
          <p:cNvPr id="460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663" y="746125"/>
            <a:ext cx="662940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60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514" y="4724203"/>
            <a:ext cx="5452110" cy="4475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6678"/>
            <a:ext cx="2953226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endParaRPr lang="en-US" dirty="0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0335" y="9446678"/>
            <a:ext cx="2953226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fld id="{A2858C25-F84D-4124-8FF9-E518B4D76301}" type="slidenum">
              <a:rPr lang="en-US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7" descr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gray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3341" name="Rectangle 269"/>
          <p:cNvSpPr>
            <a:spLocks noChangeArrowheads="1"/>
          </p:cNvSpPr>
          <p:nvPr/>
        </p:nvSpPr>
        <p:spPr bwMode="hidden">
          <a:xfrm>
            <a:off x="1828800" y="4376737"/>
            <a:ext cx="5867400" cy="586979"/>
          </a:xfrm>
          <a:prstGeom prst="rect">
            <a:avLst/>
          </a:prstGeom>
          <a:gradFill rotWithShape="1">
            <a:gsLst>
              <a:gs pos="0">
                <a:srgbClr val="000000">
                  <a:alpha val="39999"/>
                </a:srgbClr>
              </a:gs>
              <a:gs pos="100000">
                <a:srgbClr val="000000">
                  <a:gamma/>
                  <a:shade val="0"/>
                  <a:invGamma/>
                  <a:alpha val="0"/>
                </a:srgb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3340" name="Picture 268" descr="Picture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2213373"/>
            <a:ext cx="9167813" cy="2763440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304800" y="971550"/>
            <a:ext cx="6324600" cy="1028700"/>
          </a:xfrm>
        </p:spPr>
        <p:txBody>
          <a:bodyPr/>
          <a:lstStyle>
            <a:lvl1pPr>
              <a:defRPr sz="5000" i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304800" y="2057400"/>
            <a:ext cx="6400800" cy="285750"/>
          </a:xfrm>
        </p:spPr>
        <p:txBody>
          <a:bodyPr/>
          <a:lstStyle>
            <a:lvl1pPr marL="0" indent="0">
              <a:buFontTx/>
              <a:buNone/>
              <a:defRPr sz="20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277" name="Text Box 205"/>
          <p:cNvSpPr txBox="1">
            <a:spLocks noChangeArrowheads="1"/>
          </p:cNvSpPr>
          <p:nvPr/>
        </p:nvSpPr>
        <p:spPr bwMode="gray">
          <a:xfrm>
            <a:off x="4265614" y="4617244"/>
            <a:ext cx="1314784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200" b="0" dirty="0">
                <a:latin typeface="Arial Black" pitchFamily="34" charset="0"/>
              </a:rPr>
              <a:t>L/O/G/O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2362200" y="4857751"/>
            <a:ext cx="1447800" cy="183356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7391400" y="4857751"/>
            <a:ext cx="1600200" cy="183356"/>
          </a:xfr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5638800" y="4857751"/>
            <a:ext cx="1524000" cy="183356"/>
          </a:xfrm>
        </p:spPr>
        <p:txBody>
          <a:bodyPr/>
          <a:lstStyle>
            <a:lvl1pPr algn="ctr">
              <a:defRPr/>
            </a:lvl1pPr>
          </a:lstStyle>
          <a:p>
            <a:fld id="{95A517CB-E137-4296-A817-E46343DE25B1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3403" name="Rectangle 331"/>
          <p:cNvSpPr>
            <a:spLocks noChangeArrowheads="1"/>
          </p:cNvSpPr>
          <p:nvPr/>
        </p:nvSpPr>
        <p:spPr bwMode="hidden">
          <a:xfrm>
            <a:off x="76200" y="2000250"/>
            <a:ext cx="7315200" cy="5715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3405" name="Picture 333" descr="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00913" y="820341"/>
            <a:ext cx="1009650" cy="1504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E1F445-C589-49F9-8AB3-632F4DC4C945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253"/>
            <a:ext cx="2057400" cy="462319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253"/>
            <a:ext cx="6019800" cy="462319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5DF342-7A70-4F94-84FB-BD90FF8E1F44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0254"/>
            <a:ext cx="7848600" cy="8001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085850"/>
            <a:ext cx="40386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5850"/>
            <a:ext cx="40386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857751"/>
            <a:ext cx="2133600" cy="183356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857751"/>
            <a:ext cx="2895600" cy="183356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857751"/>
            <a:ext cx="2133600" cy="183356"/>
          </a:xfrm>
        </p:spPr>
        <p:txBody>
          <a:bodyPr/>
          <a:lstStyle>
            <a:lvl1pPr>
              <a:defRPr/>
            </a:lvl1pPr>
          </a:lstStyle>
          <a:p>
            <a:fld id="{2BEE4CC4-5593-4659-8B95-C97956E2951B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0254"/>
            <a:ext cx="7848600" cy="8001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085850"/>
            <a:ext cx="8229600" cy="3657600"/>
          </a:xfrm>
        </p:spPr>
        <p:txBody>
          <a:bodyPr/>
          <a:lstStyle/>
          <a:p>
            <a:r>
              <a:rPr lang="en-US" dirty="0" smtClean="0"/>
              <a:t>Click icon to add chart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857751"/>
            <a:ext cx="2133600" cy="183356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857751"/>
            <a:ext cx="2895600" cy="183356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857751"/>
            <a:ext cx="2133600" cy="183356"/>
          </a:xfrm>
        </p:spPr>
        <p:txBody>
          <a:bodyPr/>
          <a:lstStyle>
            <a:lvl1pPr>
              <a:defRPr/>
            </a:lvl1pPr>
          </a:lstStyle>
          <a:p>
            <a:fld id="{D9ECFF17-5240-431E-B5C0-1968DBD08CB6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5D861A-4276-4412-9DE4-DA63A78A7EE7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BEA621-D2C0-4DCB-ADF0-89294794B51E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85850"/>
            <a:ext cx="40386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5850"/>
            <a:ext cx="40386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A745EE-E7A8-4B52-998E-7C6A3DAB745F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2A9C60-3D6A-4181-8F13-53A4608F3B11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65D25F-47BA-4FC9-818F-3FCC698C8E8A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A6535B-ACD8-4B80-9096-BC5151F5B57E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2E0F2C-0235-4067-BA9E-07C5C2C526DF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59DB2D-04D7-4DDC-BB5A-0468A15F4188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0" name="Picture 16" descr="10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hidden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black">
          <a:xfrm>
            <a:off x="457200" y="1085850"/>
            <a:ext cx="82296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black">
          <a:xfrm>
            <a:off x="457200" y="4857751"/>
            <a:ext cx="2133600" cy="183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3124200" y="4857751"/>
            <a:ext cx="2895600" cy="183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black">
          <a:xfrm>
            <a:off x="6553200" y="4857751"/>
            <a:ext cx="2133600" cy="183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rgbClr val="FFFFFF"/>
                </a:solidFill>
              </a:defRPr>
            </a:lvl1pPr>
          </a:lstStyle>
          <a:p>
            <a:fld id="{11582B3A-F956-4662-AB56-42F02D87B3D4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black">
          <a:xfrm>
            <a:off x="-25399" y="796529"/>
            <a:ext cx="7313613" cy="54769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120254"/>
            <a:ext cx="78486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rgbClr val="FFFFFF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FFFFFF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FFFFFF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7" name="Rectangle 39"/>
          <p:cNvSpPr>
            <a:spLocks noGrp="1" noChangeArrowheads="1"/>
          </p:cNvSpPr>
          <p:nvPr>
            <p:ph type="subTitle" idx="1"/>
          </p:nvPr>
        </p:nvSpPr>
        <p:spPr>
          <a:xfrm>
            <a:off x="7000892" y="4600592"/>
            <a:ext cx="1928826" cy="400050"/>
          </a:xfrm>
        </p:spPr>
        <p:txBody>
          <a:bodyPr/>
          <a:lstStyle/>
          <a:p>
            <a:r>
              <a:rPr lang="sr-Latn-ME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1C4D7A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Gabriola" pitchFamily="82" charset="0"/>
              </a:rPr>
              <a:t>Violeta  Rašković</a:t>
            </a:r>
            <a:endParaRPr lang="en-US" sz="2400" b="1" spc="50" dirty="0" smtClean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1C4D7A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Gabriola" pitchFamily="82" charset="0"/>
            </a:endParaRPr>
          </a:p>
          <a:p>
            <a:endParaRPr lang="en-US" sz="2400" dirty="0">
              <a:solidFill>
                <a:srgbClr val="1C4D7A"/>
              </a:solidFill>
            </a:endParaRPr>
          </a:p>
        </p:txBody>
      </p:sp>
      <p:pic>
        <p:nvPicPr>
          <p:cNvPr id="2150" name="Picture 102" descr="C:\Users\Win 7\Desktop\Untitled - Copy.png"/>
          <p:cNvPicPr>
            <a:picLocks noChangeAspect="1" noChangeArrowheads="1"/>
          </p:cNvPicPr>
          <p:nvPr/>
        </p:nvPicPr>
        <p:blipFill>
          <a:blip r:embed="rId2"/>
          <a:srcRect l="50921" t="34797" r="21901" b="37283"/>
          <a:stretch>
            <a:fillRect/>
          </a:stretch>
        </p:blipFill>
        <p:spPr bwMode="auto">
          <a:xfrm>
            <a:off x="4357686" y="4673029"/>
            <a:ext cx="1143008" cy="274985"/>
          </a:xfrm>
          <a:prstGeom prst="rect">
            <a:avLst/>
          </a:prstGeom>
          <a:noFill/>
        </p:spPr>
      </p:pic>
      <p:sp>
        <p:nvSpPr>
          <p:cNvPr id="11" name="Rectangle 5"/>
          <p:cNvSpPr txBox="1">
            <a:spLocks noChangeArrowheads="1"/>
          </p:cNvSpPr>
          <p:nvPr/>
        </p:nvSpPr>
        <p:spPr bwMode="white">
          <a:xfrm>
            <a:off x="857224" y="1357304"/>
            <a:ext cx="571504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spcAft>
                <a:spcPts val="1800"/>
              </a:spcAft>
              <a:defRPr/>
            </a:pPr>
            <a:r>
              <a:rPr lang="en-US" sz="4600" kern="0" noProof="1" smtClean="0">
                <a:solidFill>
                  <a:srgbClr val="62A2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j-ea"/>
                <a:cs typeface="+mj-cs"/>
              </a:rPr>
              <a:t>osnov</a:t>
            </a:r>
            <a:r>
              <a:rPr lang="sr-Latn-ME" sz="4600" kern="0" noProof="1" smtClean="0">
                <a:solidFill>
                  <a:srgbClr val="62A2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j-ea"/>
                <a:cs typeface="+mj-cs"/>
              </a:rPr>
              <a:t>e</a:t>
            </a:r>
            <a:r>
              <a:rPr lang="en-US" sz="4600" kern="0" noProof="1" smtClean="0">
                <a:solidFill>
                  <a:srgbClr val="62A2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j-ea"/>
                <a:cs typeface="+mj-cs"/>
              </a:rPr>
              <a:t> </a:t>
            </a:r>
            <a:r>
              <a:rPr lang="sr-Latn-ME" sz="4600" kern="0" noProof="1" smtClean="0">
                <a:solidFill>
                  <a:srgbClr val="62A2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j-ea"/>
                <a:cs typeface="+mj-cs"/>
              </a:rPr>
              <a:t> </a:t>
            </a:r>
            <a:r>
              <a:rPr lang="en-US" sz="4600" kern="0" noProof="1" smtClean="0">
                <a:solidFill>
                  <a:srgbClr val="62A2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j-ea"/>
                <a:cs typeface="+mj-cs"/>
              </a:rPr>
              <a:t>računarstva</a:t>
            </a:r>
            <a:endParaRPr kumimoji="0" lang="sr-Latn-ME" sz="4600" b="1" i="0" u="none" strike="noStrike" kern="0" cap="none" spc="0" normalizeH="0" baseline="0" noProof="1" smtClean="0">
              <a:ln>
                <a:noFill/>
              </a:ln>
              <a:solidFill>
                <a:srgbClr val="62A2DC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57818" y="1643056"/>
            <a:ext cx="785818" cy="1908215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perspectiveContrastingRightFacing">
              <a:rot lat="0" lon="19800000" rev="0"/>
            </a:camera>
            <a:lightRig rig="threePt" dir="t"/>
          </a:scene3d>
          <a:sp3d prstMaterial="dkEdge"/>
        </p:spPr>
        <p:txBody>
          <a:bodyPr wrap="square" lIns="91440" tIns="45720" rIns="91440" bIns="45720">
            <a:spAutoFit/>
            <a:scene3d>
              <a:camera prst="perspectiveContrastingRightFacing">
                <a:rot lat="0" lon="19800000" rev="0"/>
              </a:camera>
              <a:lightRig rig="threePt" dir="t"/>
            </a:scene3d>
            <a:sp3d>
              <a:bevelT w="31750" h="114300"/>
              <a:bevelB w="25400" h="82550"/>
            </a:sp3d>
          </a:bodyPr>
          <a:lstStyle/>
          <a:p>
            <a:pPr algn="ctr"/>
            <a:r>
              <a:rPr lang="sr-Latn-ME" sz="11800" b="1" cap="none" spc="100" dirty="0" smtClean="0">
                <a:ln w="18000">
                  <a:solidFill>
                    <a:srgbClr val="FFC000"/>
                  </a:solidFill>
                  <a:prstDash val="solid"/>
                </a:ln>
                <a:solidFill>
                  <a:srgbClr val="FBE903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4</a:t>
            </a:r>
            <a:endParaRPr lang="en-US" sz="11800" b="1" cap="none" spc="100" dirty="0">
              <a:ln w="18000">
                <a:solidFill>
                  <a:srgbClr val="FFC000"/>
                </a:solidFill>
                <a:prstDash val="solid"/>
              </a:ln>
              <a:solidFill>
                <a:srgbClr val="FBE903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pic>
        <p:nvPicPr>
          <p:cNvPr id="1028" name="Picture 4" descr="C:\Users\Win 7\Desktop\Untitled3.png"/>
          <p:cNvPicPr>
            <a:picLocks noChangeAspect="1" noChangeArrowheads="1"/>
          </p:cNvPicPr>
          <p:nvPr/>
        </p:nvPicPr>
        <p:blipFill>
          <a:blip r:embed="rId3"/>
          <a:srcRect l="66138" t="13632" r="18120" b="33106"/>
          <a:stretch>
            <a:fillRect/>
          </a:stretch>
        </p:blipFill>
        <p:spPr bwMode="auto">
          <a:xfrm rot="3660000">
            <a:off x="7165266" y="1541004"/>
            <a:ext cx="838248" cy="1359713"/>
          </a:xfrm>
          <a:prstGeom prst="rect">
            <a:avLst/>
          </a:prstGeom>
          <a:noFill/>
        </p:spPr>
      </p:pic>
      <p:pic>
        <p:nvPicPr>
          <p:cNvPr id="1026" name="Picture 2" descr="C:\Users\Win 7\Desktop\Untitled2.png"/>
          <p:cNvPicPr>
            <a:picLocks noChangeAspect="1" noChangeArrowheads="1"/>
          </p:cNvPicPr>
          <p:nvPr/>
        </p:nvPicPr>
        <p:blipFill>
          <a:blip r:embed="rId4"/>
          <a:srcRect t="8924" r="2222" b="8924"/>
          <a:stretch>
            <a:fillRect/>
          </a:stretch>
        </p:blipFill>
        <p:spPr bwMode="auto">
          <a:xfrm flipH="1">
            <a:off x="7311851" y="794133"/>
            <a:ext cx="1108727" cy="1391832"/>
          </a:xfrm>
          <a:prstGeom prst="rect">
            <a:avLst/>
          </a:prstGeom>
          <a:noFill/>
        </p:spPr>
      </p:pic>
      <p:pic>
        <p:nvPicPr>
          <p:cNvPr id="1029" name="Picture 5" descr="C:\Users\Win 7\Desktop\Untitled - Copy.png"/>
          <p:cNvPicPr>
            <a:picLocks noChangeAspect="1" noChangeArrowheads="1"/>
          </p:cNvPicPr>
          <p:nvPr/>
        </p:nvPicPr>
        <p:blipFill>
          <a:blip r:embed="rId5"/>
          <a:srcRect l="-3184"/>
          <a:stretch>
            <a:fillRect/>
          </a:stretch>
        </p:blipFill>
        <p:spPr bwMode="auto">
          <a:xfrm>
            <a:off x="6643701" y="2357436"/>
            <a:ext cx="2485200" cy="8862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37543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359710"/>
            <a:ext cx="8715436" cy="418576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Ako imamo 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elemenata koje treba binarno kodirati, tada je minimalan potreban broj binarnih pozicija 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u kodnim riječima</a:t>
            </a: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sr-Latn-ME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			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 = log </a:t>
            </a:r>
            <a:r>
              <a:rPr lang="vi-VN" baseline="-25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n</a:t>
            </a:r>
            <a:endParaRPr lang="sr-Latn-ME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Primjer:</a:t>
            </a: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Ako imamo skup od 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elemenata, koliki je minimalan potreban broj binarnih pozicija 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u kodnim riječima? </a:t>
            </a: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n=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 </a:t>
            </a: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 = log</a:t>
            </a:r>
            <a:r>
              <a:rPr lang="vi-VN" baseline="-25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= 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3,32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= 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binarne cifre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10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978652"/>
            <a:ext cx="8715436" cy="372409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Većina prirodnih pojava je </a:t>
            </a:r>
            <a:r>
              <a:rPr lang="vi-VN" u="sng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kontinualnog karaktera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 Mijenjaju se u vremenu bez naglih  skokova (temperatura, pritisak, svjetlost itd.). 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Elektronski uređaji čije se ulazne i izlazne veličine mijenjaju kontinualno u vremenu tj. po analogiji s promjenama prirodnih (kontinualnih) pojava nazivaju se 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analogni uređaji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 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Ako se neka veličina  mijenja skokovito sa jedne vrijednosti na drugu onda je to </a:t>
            </a:r>
            <a:r>
              <a:rPr lang="vi-VN" u="sng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diskretna veličina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500034" y="185739"/>
            <a:ext cx="8143932" cy="671499"/>
          </a:xfrm>
          <a:prstGeom prst="rect">
            <a:avLst/>
          </a:prstGeom>
        </p:spPr>
        <p:txBody>
          <a:bodyPr/>
          <a:lstStyle/>
          <a:p>
            <a:pPr lvl="0" algn="ctr">
              <a:defRPr/>
            </a:pPr>
            <a:r>
              <a:rPr lang="sr-Latn-CS" sz="3600" kern="0" dirty="0" smtClean="0">
                <a:solidFill>
                  <a:srgbClr val="62A2DC"/>
                </a:solidFill>
                <a:latin typeface="Constantia" pitchFamily="18" charset="0"/>
                <a:ea typeface="+mj-ea"/>
                <a:cs typeface="+mj-cs"/>
              </a:rPr>
              <a:t>Binarno kodiranje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2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396135"/>
            <a:ext cx="8715436" cy="430887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Uređaji koji rade sa diskretnim signalima nazivaju se 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digitalni uređaji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 Diskretni signali su obično dati u obliku diskretnih naponskih nivoa. Oni su manje osjetljivi na šum i smetnje nego analogni signali, zbog čega se mogu prenositi na daljinu mnogo pouzdanije.</a:t>
            </a: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Način predstavljanja podataka u računaru i van njega diktira priroda elektronskih kola i drugih komponenti koje se koriste za realizaciju računara. Obično se koriste 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elektronska kola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koja imaju dva različita stabilna stanja pomoću kojih se mogu predstaviti cifre 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i 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 Zbog toga se ova kola nazivaju 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bit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( 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bi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nary digi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t – binarna cifra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3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359710"/>
            <a:ext cx="8715436" cy="461664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Osnovna jedinica za količinu informacije je 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bit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</a:t>
            </a: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                                                  Veća jedinica je 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bajt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 </a:t>
            </a: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                                                  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bajt = 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 ima 8 bita.</a:t>
            </a: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Veće jedinice su:</a:t>
            </a:r>
          </a:p>
          <a:p>
            <a:pPr indent="457200" algn="just"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kB(kilo bajt)= 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1024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bajta</a:t>
            </a:r>
          </a:p>
          <a:p>
            <a:pPr indent="457200" algn="just"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MB(mega bajt)= 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1024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kB</a:t>
            </a:r>
          </a:p>
          <a:p>
            <a:pPr indent="457200" algn="just"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GB(giga bajt)= 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1024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MB</a:t>
            </a:r>
          </a:p>
          <a:p>
            <a:pPr indent="457200" algn="just"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TB(tera bajt)= 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1024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GB</a:t>
            </a: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endParaRPr lang="vi-VN" sz="2200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4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359710"/>
            <a:ext cx="8715436" cy="455509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Svako stanje može da se uporedi sa sijalicom, kod koje bi stanje kada je ugašena bilo označeno sa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“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”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(stanje kada u kolu nema struje), a stanje kada je upaljena sa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“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”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(stanje kada u kolu ima struje).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endParaRPr lang="vi-VN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Primjer:</a:t>
            </a: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Kako se ova dva stanja mogu primijeniti na konkretnom primjeru?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5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0142" y="2081218"/>
            <a:ext cx="2314602" cy="1276350"/>
          </a:xfrm>
          <a:prstGeom prst="rect">
            <a:avLst/>
          </a:prstGeom>
          <a:solidFill>
            <a:srgbClr val="FF0000"/>
          </a:solidFill>
          <a:ln w="1905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33930" y="2071693"/>
            <a:ext cx="2438400" cy="1285875"/>
          </a:xfrm>
          <a:prstGeom prst="rect">
            <a:avLst/>
          </a:prstGeom>
          <a:solidFill>
            <a:srgbClr val="FF0000"/>
          </a:solidFill>
          <a:ln w="1905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359710"/>
            <a:ext cx="8715436" cy="461664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Pretpostavimo da dva učenika ulaze u istu učionicu, jedan u prijepodnevnoj smjeni a drugi u poslije podnevoj smjeni. 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Treba da se dogovore da poslije škole idu na utakmicu, s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tim da učenik iz prijepodnevne smjene to potvrdi tako što će po završetku časova upaliti određenu sijalicu u učionici. 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Učenik iz poslijepodnevne smjene provjerava da li je sijalica upaljena. Ako jeste, pomoću sij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lice mu je prenijeta poruka da se poslije škole ide na utakmicu. 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Na ovaj način pomoću sijalice može da se prenese samo informacija 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DA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ili 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NE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6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359710"/>
            <a:ext cx="8715436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Sa dvije sijalice postoje sljedeće mogućnosti: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7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71604" y="928676"/>
          <a:ext cx="6886448" cy="3929092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3429024"/>
                <a:gridCol w="1425424"/>
                <a:gridCol w="2032000"/>
              </a:tblGrid>
              <a:tr h="98227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200" b="1" kern="1200" dirty="0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Da ob</a:t>
                      </a:r>
                      <a:r>
                        <a:rPr lang="sr-Latn-ME" sz="2200" b="1" kern="1200" dirty="0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i</a:t>
                      </a:r>
                      <a:r>
                        <a:rPr lang="en-US" sz="2200" b="1" kern="1200" dirty="0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je budu ugašene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kern="1200" dirty="0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>
                        <a:latin typeface="Constanti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8227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200" b="1" kern="1200" dirty="0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Da bude upaljena prva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kern="1200" dirty="0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>
                        <a:latin typeface="Constanti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8227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200" b="1" kern="1200" dirty="0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Da bude upaljena druga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kern="1200" dirty="0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>
                        <a:latin typeface="Constanti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8227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200" b="1" kern="1200" dirty="0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Da budu upaljenje ob</a:t>
                      </a:r>
                      <a:r>
                        <a:rPr lang="sr-Latn-ME" sz="2200" b="1" kern="1200" dirty="0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i</a:t>
                      </a:r>
                      <a:r>
                        <a:rPr lang="en-US" sz="2200" b="1" kern="1200" dirty="0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nstantia" pitchFamily="18" charset="0"/>
                          <a:ea typeface="+mn-ea"/>
                          <a:cs typeface="Times New Roman" pitchFamily="18" charset="0"/>
                        </a:rPr>
                        <a:t>je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kern="1200" dirty="0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>
                        <a:latin typeface="Constanti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5" name="Picture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16" y="1142990"/>
            <a:ext cx="43180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72396" y="1142990"/>
            <a:ext cx="43180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72396" y="2143122"/>
            <a:ext cx="43180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16" y="3100395"/>
            <a:ext cx="43180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16" y="2143122"/>
            <a:ext cx="41021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90814" y="4071948"/>
            <a:ext cx="41021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434" y="4071948"/>
            <a:ext cx="41021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90814" y="3100395"/>
            <a:ext cx="41021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359710"/>
            <a:ext cx="8715436" cy="433965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Zaključak:</a:t>
            </a: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Sa dvije sijalice postoje četiri kombinacije, pa prema tome i mogućnost za prenos četiri informacije. Koje će to četiri informacije biti stvar je dogovora. Na primjer, 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- ne ide se nigdje poslije škole, 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01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– ide se poslije škole u bioskop, 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– ide se poslije škole u pozorište i 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– ide se poslije škole na utakmicu.</a:t>
            </a: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endParaRPr lang="vi-VN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8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990794"/>
            <a:ext cx="8715436" cy="372409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Za predstavljanje podataka i informacija u računaru koristi se azbuka od dva elementa poznata pod nazivom 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binarna azbuka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 Elementi binarne azbuke, odnosno binarnog brojnog sistema su 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i 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</a:t>
            </a: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Kodiranje podataka elementima binarne azbuke naziva se 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binarno kodiranje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 a odgovarajući kod - 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binarni kod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</a:t>
            </a: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Obično se koristi 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minimalno binarno kodiranje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 Tada se u kodnim riječima koristi minimalan broj binarnih pozicija potrebnih za kodiranje svih elemenata.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9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90TGp_climb_dark">
  <a:themeElements>
    <a:clrScheme name="Office Theme 2">
      <a:dk1>
        <a:srgbClr val="5F5F5F"/>
      </a:dk1>
      <a:lt1>
        <a:srgbClr val="FFFFFF"/>
      </a:lt1>
      <a:dk2>
        <a:srgbClr val="232751"/>
      </a:dk2>
      <a:lt2>
        <a:srgbClr val="CCFFCC"/>
      </a:lt2>
      <a:accent1>
        <a:srgbClr val="62A2DC"/>
      </a:accent1>
      <a:accent2>
        <a:srgbClr val="E29B54"/>
      </a:accent2>
      <a:accent3>
        <a:srgbClr val="ACACB3"/>
      </a:accent3>
      <a:accent4>
        <a:srgbClr val="DADADA"/>
      </a:accent4>
      <a:accent5>
        <a:srgbClr val="B7CEEB"/>
      </a:accent5>
      <a:accent6>
        <a:srgbClr val="CD8C4B"/>
      </a:accent6>
      <a:hlink>
        <a:srgbClr val="83CE5A"/>
      </a:hlink>
      <a:folHlink>
        <a:srgbClr val="DE585B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808080"/>
        </a:dk1>
        <a:lt1>
          <a:srgbClr val="FFFFFF"/>
        </a:lt1>
        <a:dk2>
          <a:srgbClr val="003366"/>
        </a:dk2>
        <a:lt2>
          <a:srgbClr val="FFFFCC"/>
        </a:lt2>
        <a:accent1>
          <a:srgbClr val="79CE24"/>
        </a:accent1>
        <a:accent2>
          <a:srgbClr val="E45267"/>
        </a:accent2>
        <a:accent3>
          <a:srgbClr val="AAADB8"/>
        </a:accent3>
        <a:accent4>
          <a:srgbClr val="DADADA"/>
        </a:accent4>
        <a:accent5>
          <a:srgbClr val="BEE3AC"/>
        </a:accent5>
        <a:accent6>
          <a:srgbClr val="CF495D"/>
        </a:accent6>
        <a:hlink>
          <a:srgbClr val="5FC3D7"/>
        </a:hlink>
        <a:folHlink>
          <a:srgbClr val="FAA7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2">
        <a:dk1>
          <a:srgbClr val="5F5F5F"/>
        </a:dk1>
        <a:lt1>
          <a:srgbClr val="FFFFFF"/>
        </a:lt1>
        <a:dk2>
          <a:srgbClr val="232751"/>
        </a:dk2>
        <a:lt2>
          <a:srgbClr val="CCFFCC"/>
        </a:lt2>
        <a:accent1>
          <a:srgbClr val="62A2DC"/>
        </a:accent1>
        <a:accent2>
          <a:srgbClr val="E29B54"/>
        </a:accent2>
        <a:accent3>
          <a:srgbClr val="ACACB3"/>
        </a:accent3>
        <a:accent4>
          <a:srgbClr val="DADADA"/>
        </a:accent4>
        <a:accent5>
          <a:srgbClr val="B7CEEB"/>
        </a:accent5>
        <a:accent6>
          <a:srgbClr val="CD8C4B"/>
        </a:accent6>
        <a:hlink>
          <a:srgbClr val="83CE5A"/>
        </a:hlink>
        <a:folHlink>
          <a:srgbClr val="DE585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5F5F5F"/>
        </a:dk1>
        <a:lt1>
          <a:srgbClr val="FFFFFF"/>
        </a:lt1>
        <a:dk2>
          <a:srgbClr val="504736"/>
        </a:dk2>
        <a:lt2>
          <a:srgbClr val="CCECFF"/>
        </a:lt2>
        <a:accent1>
          <a:srgbClr val="DE6084"/>
        </a:accent1>
        <a:accent2>
          <a:srgbClr val="63B1C9"/>
        </a:accent2>
        <a:accent3>
          <a:srgbClr val="B3B1AE"/>
        </a:accent3>
        <a:accent4>
          <a:srgbClr val="DADADA"/>
        </a:accent4>
        <a:accent5>
          <a:srgbClr val="ECB6C2"/>
        </a:accent5>
        <a:accent6>
          <a:srgbClr val="59A0B6"/>
        </a:accent6>
        <a:hlink>
          <a:srgbClr val="D08B58"/>
        </a:hlink>
        <a:folHlink>
          <a:srgbClr val="67D53B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590TGp_climb_dark</Template>
  <TotalTime>317</TotalTime>
  <Words>581</Words>
  <Application>Microsoft Office PowerPoint</Application>
  <PresentationFormat>On-screen Show (16:9)</PresentationFormat>
  <Paragraphs>60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590TGp_climb_dark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osnovi računarstva</dc:title>
  <dc:creator>violeta</dc:creator>
  <cp:lastModifiedBy>Win 7</cp:lastModifiedBy>
  <cp:revision>65</cp:revision>
  <dcterms:created xsi:type="dcterms:W3CDTF">2016-09-17T00:47:55Z</dcterms:created>
  <dcterms:modified xsi:type="dcterms:W3CDTF">2018-11-08T01:14:46Z</dcterms:modified>
</cp:coreProperties>
</file>