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2" r:id="rId9"/>
    <p:sldId id="266" r:id="rId10"/>
    <p:sldId id="263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EE988B-F11E-4A1C-86C8-730544CFC72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4A29373-BEA6-464F-99CB-933B4D321F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988B-F11E-4A1C-86C8-730544CFC72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9373-BEA6-464F-99CB-933B4D321F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/>
          <a:p>
            <a:fld id="{A2EE988B-F11E-4A1C-86C8-730544CFC72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4A29373-BEA6-464F-99CB-933B4D321F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988B-F11E-4A1C-86C8-730544CFC72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9373-BEA6-464F-99CB-933B4D321F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EE988B-F11E-4A1C-86C8-730544CFC72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/>
          <a:p>
            <a:fld id="{C4A29373-BEA6-464F-99CB-933B4D321F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988B-F11E-4A1C-86C8-730544CFC72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9373-BEA6-464F-99CB-933B4D321F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988B-F11E-4A1C-86C8-730544CFC72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9373-BEA6-464F-99CB-933B4D321F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988B-F11E-4A1C-86C8-730544CFC72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9373-BEA6-464F-99CB-933B4D321F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EE988B-F11E-4A1C-86C8-730544CFC72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9373-BEA6-464F-99CB-933B4D321F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988B-F11E-4A1C-86C8-730544CFC72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9373-BEA6-464F-99CB-933B4D321F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988B-F11E-4A1C-86C8-730544CFC72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9373-BEA6-464F-99CB-933B4D321F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2EE988B-F11E-4A1C-86C8-730544CFC72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4A29373-BEA6-464F-99CB-933B4D321F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90868" y="533400"/>
            <a:ext cx="5105400" cy="4267200"/>
          </a:xfrm>
        </p:spPr>
        <p:txBody>
          <a:bodyPr/>
          <a:lstStyle/>
          <a:p>
            <a:r>
              <a:rPr lang="en-US" dirty="0"/>
              <a:t>PRETVARANJE CIJELIH BROJEVA IZ JEDNOG BROJNOG SISTEMA U DRUGI</a:t>
            </a: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9929" y="94792"/>
            <a:ext cx="3217647" cy="6726866"/>
            <a:chOff x="-945556" y="117403"/>
            <a:chExt cx="2416353" cy="5522834"/>
          </a:xfrm>
        </p:grpSpPr>
        <p:pic>
          <p:nvPicPr>
            <p:cNvPr id="4" name="Picture 4" descr="1.1.ti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5556" y="117403"/>
              <a:ext cx="2416353" cy="17990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3" descr="1.0.gi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45556" y="3482825"/>
              <a:ext cx="2278063" cy="2157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1981200" y="122239"/>
            <a:ext cx="754380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hr-HR" sz="3900" b="1" dirty="0">
              <a:solidFill>
                <a:schemeClr val="tx2"/>
              </a:solidFill>
            </a:endParaRP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1981200" y="1268413"/>
            <a:ext cx="8229600" cy="486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hr-HR" sz="2600" dirty="0"/>
              <a:t>	Pretvorite slijedeće dekad</a:t>
            </a:r>
            <a:r>
              <a:rPr lang="en-US" sz="2600" dirty="0"/>
              <a:t>n</a:t>
            </a:r>
            <a:r>
              <a:rPr lang="hr-HR" sz="2600" dirty="0"/>
              <a:t>e brojeve u binarne: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endParaRPr lang="hr-HR" sz="2600" dirty="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hr-HR" sz="2600" dirty="0"/>
              <a:t>						</a:t>
            </a:r>
            <a:r>
              <a:rPr lang="hr-HR" sz="2600" baseline="-25000" dirty="0"/>
              <a:t>			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hr-HR" sz="2600" dirty="0"/>
              <a:t>205</a:t>
            </a:r>
            <a:r>
              <a:rPr lang="hr-HR" sz="2600" baseline="-25000" dirty="0"/>
              <a:t>10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hr-HR" sz="2600" dirty="0"/>
              <a:t>						</a:t>
            </a:r>
            <a:r>
              <a:rPr lang="hr-HR" sz="2600" baseline="-25000" dirty="0"/>
              <a:t>		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hr-HR" sz="2600" dirty="0"/>
              <a:t>181</a:t>
            </a:r>
            <a:r>
              <a:rPr lang="hr-HR" sz="2600" baseline="-25000" dirty="0"/>
              <a:t>10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hr-HR" sz="2600" dirty="0"/>
              <a:t>						</a:t>
            </a:r>
            <a:endParaRPr lang="hr-HR" sz="2600" baseline="-25000" dirty="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hr-HR" sz="2600" dirty="0"/>
              <a:t>136</a:t>
            </a:r>
            <a:r>
              <a:rPr lang="hr-HR" sz="2600" baseline="-25000" dirty="0"/>
              <a:t>10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hr-HR" sz="2600" dirty="0"/>
              <a:t>						</a:t>
            </a:r>
            <a:r>
              <a:rPr lang="hr-HR" sz="2600" baseline="-25000" dirty="0"/>
              <a:t>		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hr-HR" sz="2600" dirty="0"/>
              <a:t>239</a:t>
            </a:r>
            <a:r>
              <a:rPr lang="hr-HR" sz="2600" baseline="-25000" dirty="0"/>
              <a:t>10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33600" y="274639"/>
            <a:ext cx="7543800" cy="930275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hr-HR" sz="38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VJEŽBA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1981200" y="122239"/>
            <a:ext cx="754380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hr-HR" sz="3900" b="1" dirty="0">
              <a:solidFill>
                <a:schemeClr val="tx2"/>
              </a:solidFill>
            </a:endParaRP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1981200" y="1268413"/>
            <a:ext cx="8229600" cy="486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hr-HR" sz="2600" dirty="0"/>
              <a:t>	Pretvorite slijedeće dekad</a:t>
            </a:r>
            <a:r>
              <a:rPr lang="en-US" sz="2600" dirty="0"/>
              <a:t>n</a:t>
            </a:r>
            <a:r>
              <a:rPr lang="hr-HR" sz="2600" dirty="0"/>
              <a:t>e brojeve u binarne: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endParaRPr lang="hr-HR" sz="2600" dirty="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hr-HR" sz="2600" dirty="0"/>
              <a:t>						11001101</a:t>
            </a:r>
            <a:r>
              <a:rPr lang="hr-HR" sz="2600" baseline="-25000" dirty="0"/>
              <a:t>2			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hr-HR" sz="2600" dirty="0"/>
              <a:t>205</a:t>
            </a:r>
            <a:r>
              <a:rPr lang="hr-HR" sz="2600" baseline="-25000" dirty="0"/>
              <a:t>10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hr-HR" sz="2600" dirty="0"/>
              <a:t>						10110101</a:t>
            </a:r>
            <a:r>
              <a:rPr lang="hr-HR" sz="2600" baseline="-25000" dirty="0"/>
              <a:t>2		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hr-HR" sz="2600" dirty="0"/>
              <a:t>181</a:t>
            </a:r>
            <a:r>
              <a:rPr lang="hr-HR" sz="2600" baseline="-25000" dirty="0"/>
              <a:t>10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hr-HR" sz="2600" dirty="0"/>
              <a:t>						10001000</a:t>
            </a:r>
            <a:r>
              <a:rPr lang="hr-HR" sz="2600" baseline="-25000" dirty="0"/>
              <a:t>2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hr-HR" sz="2600" dirty="0"/>
              <a:t>136</a:t>
            </a:r>
            <a:r>
              <a:rPr lang="hr-HR" sz="2600" baseline="-25000" dirty="0"/>
              <a:t>10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hr-HR" sz="2600" dirty="0"/>
              <a:t>						11101111</a:t>
            </a:r>
            <a:r>
              <a:rPr lang="hr-HR" sz="2600" baseline="-25000" dirty="0"/>
              <a:t>2		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hr-HR" sz="2600" dirty="0"/>
              <a:t>239</a:t>
            </a:r>
            <a:r>
              <a:rPr lang="hr-HR" sz="2600" baseline="-25000" dirty="0"/>
              <a:t>10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33600" y="274639"/>
            <a:ext cx="7543800" cy="930275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hr-HR" sz="38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VJEŽBA 2</a:t>
            </a:r>
          </a:p>
        </p:txBody>
      </p:sp>
    </p:spTree>
    <p:extLst>
      <p:ext uri="{BB962C8B-B14F-4D97-AF65-F5344CB8AC3E}">
        <p14:creationId xmlns:p14="http://schemas.microsoft.com/office/powerpoint/2010/main" val="238220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Binarni</a:t>
            </a:r>
            <a:r>
              <a:rPr lang="en-US" dirty="0"/>
              <a:t> u </a:t>
            </a:r>
            <a:r>
              <a:rPr lang="en-US" dirty="0" err="1"/>
              <a:t>dekadni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9416"/>
            <a:ext cx="2971800" cy="4846320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pc="800" dirty="0"/>
              <a:t>011010</a:t>
            </a:r>
            <a:r>
              <a:rPr lang="en-US" sz="1400" spc="800" dirty="0"/>
              <a:t>(2)=</a:t>
            </a:r>
          </a:p>
          <a:p>
            <a:pPr>
              <a:buNone/>
            </a:pPr>
            <a:r>
              <a:rPr lang="en-US" spc="800" dirty="0">
                <a:solidFill>
                  <a:schemeClr val="tx2"/>
                </a:solidFill>
              </a:rPr>
              <a:t>543210</a:t>
            </a:r>
          </a:p>
          <a:p>
            <a:pPr>
              <a:buNone/>
            </a:pPr>
            <a:r>
              <a:rPr lang="en-US" sz="1400" spc="800" dirty="0"/>
              <a:t>         </a:t>
            </a:r>
            <a:endParaRPr lang="en-US" spc="800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2057400" y="20574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5410200" y="2971800"/>
            <a:ext cx="4800600" cy="350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endParaRPr lang="en-US" sz="2200" dirty="0"/>
          </a:p>
          <a:p>
            <a:pPr marL="457200" indent="-45720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AutoNum type="arabicPeriod"/>
              <a:defRPr/>
            </a:pPr>
            <a:r>
              <a:rPr lang="en-US" sz="2200" dirty="0" err="1"/>
              <a:t>Odrediti</a:t>
            </a:r>
            <a:r>
              <a:rPr lang="en-US" sz="2200" dirty="0"/>
              <a:t> </a:t>
            </a:r>
            <a:r>
              <a:rPr lang="en-US" sz="2200" dirty="0" err="1"/>
              <a:t>poziciju</a:t>
            </a:r>
            <a:r>
              <a:rPr lang="en-US" sz="2200" dirty="0"/>
              <a:t> </a:t>
            </a:r>
            <a:r>
              <a:rPr lang="en-US" sz="2200" dirty="0" err="1"/>
              <a:t>svakog</a:t>
            </a:r>
            <a:r>
              <a:rPr lang="en-US" sz="2200" dirty="0"/>
              <a:t> </a:t>
            </a:r>
            <a:r>
              <a:rPr lang="en-US" sz="2200" dirty="0" err="1"/>
              <a:t>bita</a:t>
            </a:r>
            <a:endParaRPr lang="sr-Latn-ME" sz="2200" dirty="0"/>
          </a:p>
          <a:p>
            <a:pPr marL="457200" indent="-45720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AutoNum type="arabicPeriod"/>
              <a:defRPr/>
            </a:pPr>
            <a:r>
              <a:rPr lang="sr-Latn-ME" sz="2200" dirty="0"/>
              <a:t>Svaki bit pomnožiti sa osnovom</a:t>
            </a:r>
          </a:p>
          <a:p>
            <a:pPr marL="274320" indent="-274320"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r>
              <a:rPr lang="sr-Latn-ME" sz="2200" dirty="0"/>
              <a:t>binarnog brojnog sistema koju</a:t>
            </a:r>
          </a:p>
          <a:p>
            <a:pPr marL="274320" indent="-274320"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r>
              <a:rPr lang="sr-Latn-ME" sz="2200" dirty="0"/>
              <a:t>stepenujemo sa pozicijom na kojoj </a:t>
            </a:r>
          </a:p>
          <a:p>
            <a:pPr marL="274320" indent="-274320"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r>
              <a:rPr lang="sr-Latn-ME" sz="2200" dirty="0"/>
              <a:t>se taj bit nalazi.</a:t>
            </a:r>
          </a:p>
          <a:p>
            <a:pPr marL="274320" indent="-274320"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endParaRPr lang="en-US" sz="22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419600" y="1600200"/>
            <a:ext cx="50292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endParaRPr lang="en-US" sz="2600" dirty="0"/>
          </a:p>
          <a:p>
            <a:pPr marL="274320" indent="-274320">
              <a:spcBef>
                <a:spcPts val="600"/>
              </a:spcBef>
              <a:buClr>
                <a:schemeClr val="tx2"/>
              </a:buClr>
              <a:buSzPct val="73000"/>
            </a:pPr>
            <a:r>
              <a:rPr lang="sr-Latn-ME" sz="2600" dirty="0"/>
              <a:t>0*2</a:t>
            </a:r>
            <a:r>
              <a:rPr lang="sr-Latn-ME" sz="2600" baseline="30000" dirty="0"/>
              <a:t>5+</a:t>
            </a:r>
            <a:r>
              <a:rPr lang="en-US" sz="2600" dirty="0"/>
              <a:t>1</a:t>
            </a:r>
            <a:r>
              <a:rPr lang="sr-Latn-ME" sz="2600" dirty="0"/>
              <a:t>*2</a:t>
            </a:r>
            <a:r>
              <a:rPr lang="sr-Latn-ME" sz="2600" baseline="30000" dirty="0"/>
              <a:t>4+</a:t>
            </a:r>
            <a:r>
              <a:rPr lang="en-US" sz="2600" dirty="0"/>
              <a:t>1</a:t>
            </a:r>
            <a:r>
              <a:rPr lang="sr-Latn-ME" sz="2600" dirty="0"/>
              <a:t>*2</a:t>
            </a:r>
            <a:r>
              <a:rPr lang="sr-Latn-ME" sz="2600" baseline="30000" dirty="0"/>
              <a:t>3+</a:t>
            </a:r>
            <a:r>
              <a:rPr lang="en-US" sz="2600" dirty="0"/>
              <a:t>0</a:t>
            </a:r>
            <a:r>
              <a:rPr lang="sr-Latn-ME" sz="2600" dirty="0"/>
              <a:t>*2</a:t>
            </a:r>
            <a:r>
              <a:rPr lang="sr-Latn-ME" sz="2600" baseline="30000" dirty="0"/>
              <a:t>2+</a:t>
            </a:r>
            <a:r>
              <a:rPr lang="en-US" sz="2600" dirty="0"/>
              <a:t>1</a:t>
            </a:r>
            <a:r>
              <a:rPr lang="sr-Latn-ME" sz="2600" dirty="0"/>
              <a:t>*2</a:t>
            </a:r>
            <a:r>
              <a:rPr lang="sr-Latn-ME" sz="2600" baseline="30000" dirty="0"/>
              <a:t>1+</a:t>
            </a:r>
            <a:r>
              <a:rPr lang="en-US" sz="2600" dirty="0"/>
              <a:t>0</a:t>
            </a:r>
            <a:r>
              <a:rPr lang="sr-Latn-ME" sz="2600" dirty="0"/>
              <a:t>*2</a:t>
            </a:r>
            <a:r>
              <a:rPr lang="sr-Latn-ME" sz="2600" baseline="30000" dirty="0"/>
              <a:t>0</a:t>
            </a:r>
            <a:r>
              <a:rPr lang="en-US" sz="1400" dirty="0"/>
              <a:t>=</a:t>
            </a:r>
            <a:endParaRPr lang="sr-Latn-ME" sz="1400" dirty="0"/>
          </a:p>
          <a:p>
            <a:pPr marL="274320" indent="-274320">
              <a:spcBef>
                <a:spcPts val="600"/>
              </a:spcBef>
              <a:buClr>
                <a:schemeClr val="tx2"/>
              </a:buClr>
              <a:buSzPct val="73000"/>
            </a:pPr>
            <a:r>
              <a:rPr lang="sr-Latn-ME" sz="2600" dirty="0"/>
              <a:t>16+8+2 = 26</a:t>
            </a:r>
            <a:r>
              <a:rPr lang="sr-Latn-ME" sz="2600" baseline="-25000" dirty="0"/>
              <a:t>(10)</a:t>
            </a:r>
            <a:endParaRPr lang="en-US" sz="2600" baseline="-25000" dirty="0"/>
          </a:p>
          <a:p>
            <a:pPr marL="274320" indent="-274320"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endParaRPr lang="en-US" sz="2600" spc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DEKADNI U BINARNI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ME" sz="2200" dirty="0"/>
              <a:t>Pretvaranje iz dekadnog u binarni izvodi se tako što se dekadni broj dijeli sa bazom binarnog brojnog sistema sve dok količnik ne bude 0.</a:t>
            </a:r>
          </a:p>
          <a:p>
            <a:pPr>
              <a:buNone/>
            </a:pPr>
            <a:endParaRPr lang="sr-Latn-ME" sz="2200" dirty="0"/>
          </a:p>
          <a:p>
            <a:pPr>
              <a:lnSpc>
                <a:spcPct val="80000"/>
              </a:lnSpc>
              <a:buNone/>
              <a:defRPr/>
            </a:pPr>
            <a:r>
              <a:rPr lang="sr-Latn-ME" sz="2000" dirty="0"/>
              <a:t>  </a:t>
            </a:r>
            <a:r>
              <a:rPr lang="sr-Cyrl-CS" sz="2000" dirty="0"/>
              <a:t>624 : 2 = 312	</a:t>
            </a:r>
            <a:r>
              <a:rPr lang="sr-Cyrl-CS" sz="2000" dirty="0">
                <a:sym typeface="Symbol" pitchFamily="18" charset="2"/>
              </a:rPr>
              <a:t>	0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sr-Latn-ME" sz="2000" dirty="0">
                <a:sym typeface="Symbol" pitchFamily="18" charset="2"/>
              </a:rPr>
              <a:t>  </a:t>
            </a:r>
            <a:r>
              <a:rPr lang="sr-Cyrl-CS" sz="2000" dirty="0">
                <a:sym typeface="Symbol" pitchFamily="18" charset="2"/>
              </a:rPr>
              <a:t>312 : 2 = 156 		0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sr-Latn-ME" sz="2000" dirty="0">
                <a:sym typeface="Symbol" pitchFamily="18" charset="2"/>
              </a:rPr>
              <a:t>  </a:t>
            </a:r>
            <a:r>
              <a:rPr lang="sr-Cyrl-CS" sz="2000" dirty="0">
                <a:sym typeface="Symbol" pitchFamily="18" charset="2"/>
              </a:rPr>
              <a:t>156 : 2 =   78		0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sr-Cyrl-CS" sz="2000" dirty="0">
                <a:sym typeface="Symbol" pitchFamily="18" charset="2"/>
              </a:rPr>
              <a:t>  78 : 2 =   39		0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sr-Cyrl-CS" sz="2000" dirty="0">
                <a:sym typeface="Symbol" pitchFamily="18" charset="2"/>
              </a:rPr>
              <a:t>  39 : 2 =   19 		1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sr-Cyrl-CS" sz="2000" dirty="0">
                <a:sym typeface="Symbol" pitchFamily="18" charset="2"/>
              </a:rPr>
              <a:t>  19 : 2 =     </a:t>
            </a:r>
            <a:r>
              <a:rPr lang="en-US" sz="2000" dirty="0">
                <a:sym typeface="Symbol" pitchFamily="18" charset="2"/>
              </a:rPr>
              <a:t>9</a:t>
            </a:r>
            <a:r>
              <a:rPr lang="sr-Cyrl-CS" sz="2000" dirty="0">
                <a:sym typeface="Symbol" pitchFamily="18" charset="2"/>
              </a:rPr>
              <a:t> 		1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sr-Cyrl-CS" sz="2000" dirty="0">
                <a:sym typeface="Symbol" pitchFamily="18" charset="2"/>
              </a:rPr>
              <a:t>    </a:t>
            </a:r>
            <a:r>
              <a:rPr lang="en-US" sz="2000" dirty="0">
                <a:sym typeface="Symbol" pitchFamily="18" charset="2"/>
              </a:rPr>
              <a:t>9</a:t>
            </a:r>
            <a:r>
              <a:rPr lang="sr-Cyrl-CS" sz="2000" dirty="0">
                <a:sym typeface="Symbol" pitchFamily="18" charset="2"/>
              </a:rPr>
              <a:t> : 2 =     4 		</a:t>
            </a:r>
            <a:r>
              <a:rPr lang="en-US" sz="2000" dirty="0">
                <a:sym typeface="Symbol" pitchFamily="18" charset="2"/>
              </a:rPr>
              <a:t>1</a:t>
            </a:r>
            <a:endParaRPr lang="sr-Cyrl-CS" sz="2000" dirty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sr-Cyrl-CS" sz="2000" dirty="0">
                <a:sym typeface="Symbol" pitchFamily="18" charset="2"/>
              </a:rPr>
              <a:t>    4 : 2 =     2		0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sr-Cyrl-CS" sz="2000" dirty="0">
                <a:sym typeface="Symbol" pitchFamily="18" charset="2"/>
              </a:rPr>
              <a:t>    2 : 2 =     1		0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sr-Cyrl-CS" sz="2000" dirty="0">
                <a:sym typeface="Symbol" pitchFamily="18" charset="2"/>
              </a:rPr>
              <a:t>    1 : 2 =     0		1</a:t>
            </a:r>
          </a:p>
          <a:p>
            <a:pPr>
              <a:lnSpc>
                <a:spcPct val="80000"/>
              </a:lnSpc>
              <a:buNone/>
              <a:defRPr/>
            </a:pPr>
            <a:endParaRPr lang="sr-Cyrl-CS" sz="2400" dirty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sr-Cyrl-CS" sz="2400" dirty="0"/>
              <a:t>(62</a:t>
            </a:r>
            <a:r>
              <a:rPr lang="en-US" sz="2400" dirty="0"/>
              <a:t>4</a:t>
            </a:r>
            <a:r>
              <a:rPr lang="sr-Cyrl-CS" sz="2400" dirty="0"/>
              <a:t>)</a:t>
            </a:r>
            <a:r>
              <a:rPr lang="sr-Cyrl-CS" sz="2400" baseline="-25000" dirty="0"/>
              <a:t>10</a:t>
            </a:r>
            <a:r>
              <a:rPr lang="sr-Cyrl-CS" sz="2400" dirty="0"/>
              <a:t> = (100</a:t>
            </a:r>
            <a:r>
              <a:rPr lang="en-US" sz="2400" dirty="0"/>
              <a:t>1</a:t>
            </a:r>
            <a:r>
              <a:rPr lang="sr-Cyrl-CS" sz="2400" dirty="0"/>
              <a:t>110000)</a:t>
            </a:r>
            <a:r>
              <a:rPr lang="sr-Cyrl-CS" sz="2400" baseline="-25000" dirty="0"/>
              <a:t>2</a:t>
            </a:r>
            <a:endParaRPr lang="sr-Cyrl-CS" sz="2400" dirty="0"/>
          </a:p>
          <a:p>
            <a:endParaRPr lang="en-US" sz="2200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3848100" y="4229100"/>
            <a:ext cx="2667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BINARNI U HEKSADECIMALNI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30680"/>
            <a:ext cx="7239000" cy="4846320"/>
          </a:xfrm>
        </p:spPr>
        <p:txBody>
          <a:bodyPr>
            <a:normAutofit/>
          </a:bodyPr>
          <a:lstStyle/>
          <a:p>
            <a:r>
              <a:rPr lang="sr-Latn-ME" sz="2200" dirty="0"/>
              <a:t>Binarne cifre se podjele u grupe od po čet</a:t>
            </a:r>
            <a:r>
              <a:rPr lang="en-US" sz="2200" dirty="0" err="1"/>
              <a:t>i</a:t>
            </a:r>
            <a:r>
              <a:rPr lang="sr-Latn-ME" sz="2200" dirty="0"/>
              <a:t>ri bita (sa desna na lijevo), a zatim se svaka grupa zamjeni sa heksadecimalnom cifrom.</a:t>
            </a:r>
          </a:p>
          <a:p>
            <a:endParaRPr lang="sr-Latn-ME" sz="2200" dirty="0"/>
          </a:p>
          <a:p>
            <a:pPr>
              <a:buNone/>
            </a:pPr>
            <a:r>
              <a:rPr lang="sr-Latn-ME" sz="2400" spc="500" dirty="0"/>
              <a:t>   </a:t>
            </a:r>
            <a:r>
              <a:rPr lang="sr-Cyrl-CS" sz="2400" spc="700" dirty="0"/>
              <a:t>01010001101011</a:t>
            </a:r>
            <a:r>
              <a:rPr lang="sr-Latn-ME" sz="2400" spc="700" dirty="0"/>
              <a:t> </a:t>
            </a:r>
            <a:endParaRPr lang="en-US" sz="2200" spc="700" baseline="-25000" dirty="0"/>
          </a:p>
        </p:txBody>
      </p:sp>
      <p:sp>
        <p:nvSpPr>
          <p:cNvPr id="8" name="Rectangle 7"/>
          <p:cNvSpPr/>
          <p:nvPr/>
        </p:nvSpPr>
        <p:spPr>
          <a:xfrm>
            <a:off x="5029200" y="31242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62400" y="3124200"/>
            <a:ext cx="1066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971800" y="31242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981200" y="31242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1905000" y="2971800"/>
            <a:ext cx="411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248400" y="3124201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200" dirty="0"/>
              <a:t>=1 </a:t>
            </a:r>
            <a:r>
              <a:rPr lang="sr-Latn-ME" sz="2200" spc="700" dirty="0"/>
              <a:t>4</a:t>
            </a:r>
            <a:r>
              <a:rPr lang="en-US" sz="2200" spc="700" dirty="0"/>
              <a:t>6</a:t>
            </a:r>
            <a:r>
              <a:rPr lang="sr-Latn-ME" sz="2200" spc="700" dirty="0"/>
              <a:t>B</a:t>
            </a:r>
            <a:r>
              <a:rPr lang="sr-Latn-ME" sz="2200" spc="700" baseline="-25000" dirty="0"/>
              <a:t>(16</a:t>
            </a:r>
            <a:r>
              <a:rPr lang="sr-Latn-ME" spc="700" baseline="-25000" dirty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HEKSADECIMALNI U BINARNI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sz="2200" dirty="0"/>
              <a:t>Svaka heksadecimalna cifra se pretvara u četiri binarne cifre.</a:t>
            </a:r>
          </a:p>
          <a:p>
            <a:pPr>
              <a:buNone/>
            </a:pPr>
            <a:endParaRPr lang="sr-Latn-ME" sz="2200" dirty="0"/>
          </a:p>
          <a:p>
            <a:pPr>
              <a:buNone/>
            </a:pPr>
            <a:r>
              <a:rPr lang="sr-Latn-ME" sz="2200" dirty="0"/>
              <a:t>E1A </a:t>
            </a:r>
            <a:r>
              <a:rPr lang="sr-Latn-ME" sz="2200" baseline="-25000" dirty="0"/>
              <a:t>(16) </a:t>
            </a:r>
            <a:r>
              <a:rPr lang="sr-Latn-ME" sz="2200" dirty="0"/>
              <a:t>= 1110 0001 1010 </a:t>
            </a:r>
            <a:r>
              <a:rPr lang="sr-Latn-ME" sz="2200" baseline="-25000" dirty="0"/>
              <a:t>(2)</a:t>
            </a:r>
            <a:endParaRPr lang="en-US" sz="2200" baseline="-25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BINARNI U </a:t>
            </a:r>
            <a:r>
              <a:rPr lang="en-US" dirty="0" err="1"/>
              <a:t>oktaln</a:t>
            </a:r>
            <a:r>
              <a:rPr lang="sr-Latn-ME" dirty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30680"/>
            <a:ext cx="7239000" cy="4846320"/>
          </a:xfrm>
        </p:spPr>
        <p:txBody>
          <a:bodyPr>
            <a:normAutofit/>
          </a:bodyPr>
          <a:lstStyle/>
          <a:p>
            <a:r>
              <a:rPr lang="sr-Latn-ME" sz="2200" dirty="0"/>
              <a:t>Binarne cifre se podjele u grupe od po </a:t>
            </a:r>
            <a:r>
              <a:rPr lang="en-US" sz="2200" dirty="0" err="1"/>
              <a:t>tr</a:t>
            </a:r>
            <a:r>
              <a:rPr lang="sr-Latn-ME" sz="2200" dirty="0"/>
              <a:t>i bita (sa desna na lijevo), a zatim se svaka grupa zamjeni sa </a:t>
            </a:r>
            <a:r>
              <a:rPr lang="en-US" sz="2200" dirty="0" err="1"/>
              <a:t>oktalnom</a:t>
            </a:r>
            <a:r>
              <a:rPr lang="sr-Latn-ME" sz="2200" dirty="0"/>
              <a:t> cifrom.</a:t>
            </a:r>
          </a:p>
          <a:p>
            <a:endParaRPr lang="sr-Latn-ME" sz="2200" dirty="0"/>
          </a:p>
          <a:p>
            <a:pPr>
              <a:buNone/>
            </a:pPr>
            <a:r>
              <a:rPr lang="sr-Latn-ME" sz="2400" spc="500" dirty="0"/>
              <a:t>   </a:t>
            </a:r>
            <a:r>
              <a:rPr lang="en-US" sz="2400" spc="700" dirty="0"/>
              <a:t>   </a:t>
            </a:r>
            <a:r>
              <a:rPr lang="sr-Cyrl-CS" sz="2400" spc="700" dirty="0"/>
              <a:t>010001101011</a:t>
            </a:r>
            <a:r>
              <a:rPr lang="sr-Latn-ME" sz="2400" spc="700" dirty="0"/>
              <a:t> </a:t>
            </a:r>
            <a:endParaRPr lang="en-US" sz="2200" spc="700" baseline="-25000" dirty="0"/>
          </a:p>
        </p:txBody>
      </p:sp>
      <p:sp>
        <p:nvSpPr>
          <p:cNvPr id="8" name="Rectangle 7"/>
          <p:cNvSpPr/>
          <p:nvPr/>
        </p:nvSpPr>
        <p:spPr>
          <a:xfrm>
            <a:off x="5257800" y="3124200"/>
            <a:ext cx="762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95800" y="3124200"/>
            <a:ext cx="762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3800" y="3124200"/>
            <a:ext cx="762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971800" y="3124200"/>
            <a:ext cx="762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 flipH="1">
            <a:off x="2971800" y="2973388"/>
            <a:ext cx="3048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248400" y="3124201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200" dirty="0"/>
              <a:t>=</a:t>
            </a:r>
            <a:r>
              <a:rPr lang="en-US" sz="2200" dirty="0"/>
              <a:t>2</a:t>
            </a:r>
            <a:r>
              <a:rPr lang="sr-Latn-ME" sz="2200" dirty="0"/>
              <a:t> </a:t>
            </a:r>
            <a:r>
              <a:rPr lang="en-US" sz="2200" spc="700" dirty="0"/>
              <a:t>153</a:t>
            </a:r>
            <a:r>
              <a:rPr lang="sr-Latn-ME" sz="2200" spc="700" baseline="-25000" dirty="0"/>
              <a:t>(</a:t>
            </a:r>
            <a:r>
              <a:rPr lang="en-US" sz="2200" spc="700" baseline="-25000" dirty="0"/>
              <a:t>8</a:t>
            </a:r>
            <a:r>
              <a:rPr lang="sr-Latn-ME" spc="700" baseline="-25000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02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oktalni</a:t>
            </a:r>
            <a:r>
              <a:rPr lang="sr-Latn-ME" dirty="0"/>
              <a:t> U BINARNI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sz="2200" dirty="0"/>
              <a:t>Svaka </a:t>
            </a:r>
            <a:r>
              <a:rPr lang="en-US" sz="2200" dirty="0" err="1"/>
              <a:t>oktaln</a:t>
            </a:r>
            <a:r>
              <a:rPr lang="sr-Latn-ME" sz="2200" dirty="0"/>
              <a:t>a cifra se pretvara u </a:t>
            </a:r>
            <a:r>
              <a:rPr lang="en-US" sz="2200" dirty="0"/>
              <a:t>tri</a:t>
            </a:r>
            <a:r>
              <a:rPr lang="sr-Latn-ME" sz="2200" dirty="0"/>
              <a:t> binarne cifre.</a:t>
            </a:r>
          </a:p>
          <a:p>
            <a:pPr>
              <a:buNone/>
            </a:pPr>
            <a:endParaRPr lang="sr-Latn-ME" sz="2200" dirty="0"/>
          </a:p>
          <a:p>
            <a:pPr>
              <a:buNone/>
            </a:pPr>
            <a:r>
              <a:rPr lang="en-US" sz="2200" dirty="0"/>
              <a:t>704</a:t>
            </a:r>
            <a:r>
              <a:rPr lang="sr-Latn-ME" sz="2200" dirty="0"/>
              <a:t> </a:t>
            </a:r>
            <a:r>
              <a:rPr lang="sr-Latn-ME" sz="2200" baseline="-25000" dirty="0"/>
              <a:t>(</a:t>
            </a:r>
            <a:r>
              <a:rPr lang="en-US" sz="2200" baseline="-25000" dirty="0"/>
              <a:t>8</a:t>
            </a:r>
            <a:r>
              <a:rPr lang="sr-Latn-ME" sz="2200" baseline="-25000" dirty="0"/>
              <a:t>) </a:t>
            </a:r>
            <a:r>
              <a:rPr lang="sr-Latn-ME" sz="2200" dirty="0"/>
              <a:t>= 111 000 100 </a:t>
            </a:r>
            <a:r>
              <a:rPr lang="sr-Latn-ME" sz="2200" baseline="-25000" dirty="0"/>
              <a:t>(2)</a:t>
            </a:r>
            <a:endParaRPr lang="en-US" sz="2200" baseline="-25000" dirty="0"/>
          </a:p>
        </p:txBody>
      </p:sp>
    </p:spTree>
    <p:extLst>
      <p:ext uri="{BB962C8B-B14F-4D97-AF65-F5344CB8AC3E}">
        <p14:creationId xmlns:p14="http://schemas.microsoft.com/office/powerpoint/2010/main" val="3311486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22239"/>
            <a:ext cx="7543800" cy="930275"/>
          </a:xfrm>
        </p:spPr>
        <p:txBody>
          <a:bodyPr/>
          <a:lstStyle/>
          <a:p>
            <a:pPr eaLnBrk="1" hangingPunct="1"/>
            <a:r>
              <a:rPr lang="hr-HR" dirty="0"/>
              <a:t>VJEŽBA 1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3"/>
            <a:ext cx="8229600" cy="48625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dirty="0"/>
              <a:t>	Pretvorite slijedeće binarne brojeve u dekadne:</a:t>
            </a:r>
          </a:p>
          <a:p>
            <a:pPr eaLnBrk="1" hangingPunct="1">
              <a:buFont typeface="Wingdings" pitchFamily="2" charset="2"/>
              <a:buNone/>
            </a:pPr>
            <a:endParaRPr lang="hr-HR" dirty="0"/>
          </a:p>
          <a:p>
            <a:pPr eaLnBrk="1" hangingPunct="1">
              <a:buFont typeface="Wingdings" pitchFamily="2" charset="2"/>
              <a:buNone/>
            </a:pPr>
            <a:r>
              <a:rPr lang="hr-HR" dirty="0"/>
              <a:t>11010111</a:t>
            </a:r>
            <a:r>
              <a:rPr lang="hr-HR" baseline="-25000" dirty="0"/>
              <a:t>2			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baseline="-25000" dirty="0"/>
              <a:t>						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dirty="0"/>
              <a:t>10111011</a:t>
            </a:r>
            <a:r>
              <a:rPr lang="hr-HR" baseline="-25000" dirty="0"/>
              <a:t>2			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baseline="-25000" dirty="0"/>
              <a:t>						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dirty="0"/>
              <a:t>10111001</a:t>
            </a:r>
            <a:r>
              <a:rPr lang="hr-HR" baseline="-25000" dirty="0"/>
              <a:t>2			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baseline="-25000" dirty="0"/>
              <a:t>						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dirty="0"/>
              <a:t>11101001</a:t>
            </a:r>
            <a:r>
              <a:rPr lang="hr-HR" baseline="-25000" dirty="0"/>
              <a:t>2			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dirty="0"/>
              <a:t>					</a:t>
            </a:r>
            <a:endParaRPr lang="hr-HR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22239"/>
            <a:ext cx="7543800" cy="930275"/>
          </a:xfrm>
        </p:spPr>
        <p:txBody>
          <a:bodyPr/>
          <a:lstStyle/>
          <a:p>
            <a:pPr eaLnBrk="1" hangingPunct="1"/>
            <a:r>
              <a:rPr lang="hr-HR" dirty="0"/>
              <a:t>VJEŽBA 1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3"/>
            <a:ext cx="8229600" cy="48625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dirty="0"/>
              <a:t>	Pretvorite slijedeće binarne brojeve u dekadne:</a:t>
            </a:r>
          </a:p>
          <a:p>
            <a:pPr eaLnBrk="1" hangingPunct="1">
              <a:buFont typeface="Wingdings" pitchFamily="2" charset="2"/>
              <a:buNone/>
            </a:pPr>
            <a:endParaRPr lang="hr-HR" dirty="0"/>
          </a:p>
          <a:p>
            <a:pPr eaLnBrk="1" hangingPunct="1">
              <a:buFont typeface="Wingdings" pitchFamily="2" charset="2"/>
              <a:buNone/>
            </a:pPr>
            <a:r>
              <a:rPr lang="hr-HR" dirty="0"/>
              <a:t>11010111</a:t>
            </a:r>
            <a:r>
              <a:rPr lang="hr-HR" baseline="-25000" dirty="0"/>
              <a:t>2			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baseline="-25000" dirty="0"/>
              <a:t>						</a:t>
            </a:r>
            <a:r>
              <a:rPr lang="hr-HR" dirty="0"/>
              <a:t>215</a:t>
            </a:r>
            <a:r>
              <a:rPr lang="hr-HR" baseline="-25000" dirty="0"/>
              <a:t>10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dirty="0"/>
              <a:t>10111011</a:t>
            </a:r>
            <a:r>
              <a:rPr lang="hr-HR" baseline="-25000" dirty="0"/>
              <a:t>2			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baseline="-25000" dirty="0"/>
              <a:t>						</a:t>
            </a:r>
            <a:r>
              <a:rPr lang="hr-HR" dirty="0"/>
              <a:t>187</a:t>
            </a:r>
            <a:r>
              <a:rPr lang="hr-HR" baseline="-25000" dirty="0"/>
              <a:t>10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dirty="0"/>
              <a:t>10111001</a:t>
            </a:r>
            <a:r>
              <a:rPr lang="hr-HR" baseline="-25000" dirty="0"/>
              <a:t>2			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baseline="-25000" dirty="0"/>
              <a:t>						</a:t>
            </a:r>
            <a:r>
              <a:rPr lang="hr-HR" dirty="0"/>
              <a:t>185</a:t>
            </a:r>
            <a:r>
              <a:rPr lang="hr-HR" baseline="-25000" dirty="0"/>
              <a:t>10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dirty="0"/>
              <a:t>11101001</a:t>
            </a:r>
            <a:r>
              <a:rPr lang="hr-HR" baseline="-25000" dirty="0"/>
              <a:t>2			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dirty="0"/>
              <a:t>						233</a:t>
            </a:r>
            <a:r>
              <a:rPr lang="hr-HR" baseline="-250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93287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96</TotalTime>
  <Words>226</Words>
  <Application>Microsoft Office PowerPoint</Application>
  <PresentationFormat>Widescreen</PresentationFormat>
  <Paragraphs>92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Symbol</vt:lpstr>
      <vt:lpstr>Trebuchet MS</vt:lpstr>
      <vt:lpstr>Wingdings</vt:lpstr>
      <vt:lpstr>Wingdings 2</vt:lpstr>
      <vt:lpstr>Opulent</vt:lpstr>
      <vt:lpstr>PRETVARANJE CIJELIH BROJEVA IZ JEDNOG BROJNOG SISTEMA U DRUGI</vt:lpstr>
      <vt:lpstr>Binarni u dekadni</vt:lpstr>
      <vt:lpstr>DEKADNI U BINARNI</vt:lpstr>
      <vt:lpstr>BINARNI U HEKSADECIMALNI</vt:lpstr>
      <vt:lpstr>HEKSADECIMALNI U BINARNI</vt:lpstr>
      <vt:lpstr>BINARNI U oktalnI</vt:lpstr>
      <vt:lpstr>oktalni U BINARNI</vt:lpstr>
      <vt:lpstr>VJEŽBA 1</vt:lpstr>
      <vt:lpstr>VJEŽBA 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PRETVARANJE CIJELIH BROJEVA IZ JEDNOG BROJNOG SISTEMA U DRUGI</dc:title>
  <dc:creator>MarijaZ</dc:creator>
  <cp:lastModifiedBy>MarijaZ</cp:lastModifiedBy>
  <cp:revision>14</cp:revision>
  <dcterms:created xsi:type="dcterms:W3CDTF">2015-10-28T13:23:09Z</dcterms:created>
  <dcterms:modified xsi:type="dcterms:W3CDTF">2017-11-08T06:48:52Z</dcterms:modified>
</cp:coreProperties>
</file>