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56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9/16/2021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7" r:id="rId1"/>
    <p:sldLayoutId id="2147484358" r:id="rId2"/>
    <p:sldLayoutId id="2147484359" r:id="rId3"/>
    <p:sldLayoutId id="2147484360" r:id="rId4"/>
    <p:sldLayoutId id="2147484361" r:id="rId5"/>
    <p:sldLayoutId id="2147484362" r:id="rId6"/>
    <p:sldLayoutId id="2147484363" r:id="rId7"/>
    <p:sldLayoutId id="2147484364" r:id="rId8"/>
    <p:sldLayoutId id="2147484365" r:id="rId9"/>
    <p:sldLayoutId id="2147484366" r:id="rId10"/>
    <p:sldLayoutId id="2147484367" r:id="rId11"/>
  </p:sldLayoutIdLst>
  <p:transition>
    <p:comb dir="vert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dirty="0" smtClean="0"/>
              <a:t>                                             Šarl bodler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sr-Latn-CS" sz="7200" i="1" dirty="0" smtClean="0"/>
              <a:t>ALBATROS</a:t>
            </a:r>
            <a:endParaRPr lang="en-US" sz="7200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5416" y="1"/>
            <a:ext cx="5472112" cy="3276600"/>
          </a:xfrm>
          <a:prstGeom prst="rect">
            <a:avLst/>
          </a:prstGeom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686800" cy="5622925"/>
          </a:xfrm>
        </p:spPr>
        <p:txBody>
          <a:bodyPr/>
          <a:lstStyle/>
          <a:p>
            <a:pPr>
              <a:buNone/>
            </a:pPr>
            <a:r>
              <a:rPr lang="sr-Latn-CS" dirty="0" smtClean="0"/>
              <a:t>		</a:t>
            </a:r>
            <a:r>
              <a:rPr lang="sr-Latn-CS" sz="3600" dirty="0" smtClean="0"/>
              <a:t>             </a:t>
            </a:r>
            <a:r>
              <a:rPr lang="sr-Latn-CS" sz="3600" b="1" dirty="0" smtClean="0"/>
              <a:t>Albatros na palubi</a:t>
            </a:r>
          </a:p>
          <a:p>
            <a:pPr>
              <a:buNone/>
            </a:pPr>
            <a:endParaRPr lang="sr-Latn-CS" sz="3600" b="1" dirty="0" smtClean="0"/>
          </a:p>
          <a:p>
            <a:pPr>
              <a:buNone/>
            </a:pPr>
            <a:r>
              <a:rPr lang="sr-Latn-CS" sz="3600" b="1" dirty="0" smtClean="0"/>
              <a:t>			   </a:t>
            </a:r>
            <a:r>
              <a:rPr lang="sr-Latn-CS" sz="3600" dirty="0" smtClean="0"/>
              <a:t>  sputan,    nevješt,</a:t>
            </a:r>
          </a:p>
          <a:p>
            <a:pPr>
              <a:buNone/>
            </a:pPr>
            <a:r>
              <a:rPr lang="sr-Latn-CS" sz="3600" dirty="0" smtClean="0"/>
              <a:t>                       smiješan, jadan</a:t>
            </a:r>
          </a:p>
          <a:p>
            <a:pPr>
              <a:buNone/>
            </a:pPr>
            <a:r>
              <a:rPr lang="sr-Latn-CS" sz="3600" dirty="0" smtClean="0"/>
              <a:t>			     zbunjen, skunjen</a:t>
            </a:r>
            <a:endParaRPr lang="en-US" sz="3600" dirty="0"/>
          </a:p>
        </p:txBody>
      </p:sp>
      <p:sp>
        <p:nvSpPr>
          <p:cNvPr id="4" name="Down Arrow 3"/>
          <p:cNvSpPr/>
          <p:nvPr/>
        </p:nvSpPr>
        <p:spPr>
          <a:xfrm>
            <a:off x="4267200" y="1066800"/>
            <a:ext cx="484632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4937125"/>
          </a:xfrm>
        </p:spPr>
        <p:txBody>
          <a:bodyPr/>
          <a:lstStyle/>
          <a:p>
            <a:pPr>
              <a:buNone/>
            </a:pPr>
            <a:r>
              <a:rPr lang="sr-Latn-CS" dirty="0" smtClean="0"/>
              <a:t>	</a:t>
            </a:r>
            <a:r>
              <a:rPr lang="sr-Latn-CS" sz="2800" dirty="0" smtClean="0"/>
              <a:t>Kao što je albatros prikazan u dva lika ( u letu i na palubi), tako je i pjesnik prikazan u dva lika (kao stvaralac i kao građansko lice). Kao stvaralac je div pjesničke vizije, oštar duh, bogat idejama, a kao građansko lice je nesnalažljiv, nevičan i sputan, izložen je nerazumijevanju i podsmijehu koji ide čak i do ponižavanja.</a:t>
            </a:r>
            <a:endParaRPr lang="en-US" sz="2800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Domaći zadatak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686800" cy="4022725"/>
          </a:xfrm>
        </p:spPr>
        <p:txBody>
          <a:bodyPr>
            <a:normAutofit/>
          </a:bodyPr>
          <a:lstStyle/>
          <a:p>
            <a:r>
              <a:rPr lang="sr-Latn-ME" sz="2000" dirty="0" smtClean="0"/>
              <a:t>Tumači prikaz motiva albatrosa u visinama kao kneza oblaka i njegove slike na brodskoj palubi kao jadnoga i sputanoga.</a:t>
            </a:r>
          </a:p>
          <a:p>
            <a:r>
              <a:rPr lang="sr-Latn-ME" sz="2000" dirty="0" smtClean="0"/>
              <a:t>Kako mornari doživljavaju albatrosa, a kako lirski subjekt?</a:t>
            </a:r>
          </a:p>
          <a:p>
            <a:r>
              <a:rPr lang="sr-Latn-ME" sz="2000" dirty="0" smtClean="0"/>
              <a:t>Uoči kontrastne slike u pjesmi.</a:t>
            </a:r>
          </a:p>
          <a:p>
            <a:r>
              <a:rPr lang="sr-Latn-ME" sz="2000" dirty="0" smtClean="0"/>
              <a:t>Iskaži svoje mišljenje o sudbini pjesnika u društvu.</a:t>
            </a:r>
          </a:p>
          <a:p>
            <a:r>
              <a:rPr lang="sr-Latn-ME" sz="2000" dirty="0" smtClean="0"/>
              <a:t>Objasni simboliku motiva u pjesmi (albatros, nebeske vidine, brodska paluba).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98269060"/>
      </p:ext>
    </p:extLst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O piscu...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991600" cy="5562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Latn-CS" dirty="0" smtClean="0"/>
              <a:t>   </a:t>
            </a:r>
            <a:r>
              <a:rPr lang="sr-Latn-CS" sz="2800" dirty="0" smtClean="0"/>
              <a:t>Šarl Bodler (1821-1867) se smatra tvorcem evropske moderne. Na temeljima Bodlerove poezije nastala je poetika simbolizma, najsnažnijeg književnog pravca evropske moderne.</a:t>
            </a:r>
          </a:p>
          <a:p>
            <a:pPr>
              <a:buNone/>
            </a:pPr>
            <a:r>
              <a:rPr lang="sr-Latn-CS" sz="2800" dirty="0" smtClean="0"/>
              <a:t>    Porodični i lični život ostavili su duboke i bolne tragove u Bodlerovoj duši. Veoma rano ostaje bez oca, u sedmoj godini. Očeva smrt je Bodlera snažno pogodila, a još snažnije ga je povrijedila majčina preudaja posle samo godinu dana. Iz njegove povrijeđene ljubavi prema majci i iz mržnje koju je ta povrijeđenost podstakla, rodio se inat, bjekstvo od svijeta reda i morala u svijet nereda i nemorala, u usamljenost.</a:t>
            </a:r>
          </a:p>
          <a:p>
            <a:pPr>
              <a:buNone/>
            </a:pPr>
            <a:r>
              <a:rPr lang="sr-Latn-CS" sz="2800" dirty="0" smtClean="0"/>
              <a:t>    Objavio je zbirku pjesama pod nazivom </a:t>
            </a:r>
            <a:r>
              <a:rPr lang="sr-Latn-CS" sz="2800" i="1" dirty="0" smtClean="0"/>
              <a:t>Cvijeće zla, </a:t>
            </a:r>
            <a:r>
              <a:rPr lang="sr-Latn-CS" sz="2800" dirty="0" smtClean="0"/>
              <a:t>smatra se biografijom pjesnika Bodlera. Najčešći motivi u toj zbirci su besmisao, dosada, ništavilo, usamljenost, umiranje, ljubav, muzika, ljepota.</a:t>
            </a:r>
            <a:endParaRPr lang="en-US" sz="2800" i="1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1752" y="0"/>
            <a:ext cx="8686800" cy="838200"/>
          </a:xfrm>
        </p:spPr>
        <p:txBody>
          <a:bodyPr/>
          <a:lstStyle/>
          <a:p>
            <a:r>
              <a:rPr lang="sr-Latn-CS" i="1" dirty="0" smtClean="0"/>
              <a:t>ALBATROS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066800"/>
            <a:ext cx="9144000" cy="57912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Latn-CS" dirty="0" smtClean="0"/>
              <a:t>   </a:t>
            </a:r>
            <a:r>
              <a:rPr lang="vi-VN" sz="2600" dirty="0" smtClean="0"/>
              <a:t>Dokoni mornari od zabave love </a:t>
            </a:r>
            <a:br>
              <a:rPr lang="vi-VN" sz="2600" dirty="0" smtClean="0"/>
            </a:br>
            <a:r>
              <a:rPr lang="vi-VN" sz="2600" dirty="0" smtClean="0"/>
              <a:t>često albatrose, silne morske ptice, </a:t>
            </a:r>
            <a:br>
              <a:rPr lang="vi-VN" sz="2600" dirty="0" smtClean="0"/>
            </a:br>
            <a:r>
              <a:rPr lang="vi-VN" sz="2600" dirty="0" smtClean="0"/>
              <a:t>na putu nemarne, tihe pratilice </a:t>
            </a:r>
            <a:br>
              <a:rPr lang="vi-VN" sz="2600" dirty="0" smtClean="0"/>
            </a:br>
            <a:r>
              <a:rPr lang="vi-VN" sz="2600" dirty="0" smtClean="0"/>
              <a:t>lađa što nad ljutim vrtlozima plove.</a:t>
            </a:r>
            <a:endParaRPr lang="sr-Latn-CS" sz="2600" dirty="0" smtClean="0"/>
          </a:p>
          <a:p>
            <a:pPr>
              <a:buNone/>
            </a:pPr>
            <a:endParaRPr lang="vi-VN" sz="2600" dirty="0" smtClean="0"/>
          </a:p>
          <a:p>
            <a:pPr>
              <a:buNone/>
            </a:pPr>
            <a:r>
              <a:rPr lang="sr-Latn-CS" sz="2600" dirty="0" smtClean="0"/>
              <a:t>    </a:t>
            </a:r>
            <a:r>
              <a:rPr lang="vi-VN" sz="2600" dirty="0" smtClean="0"/>
              <a:t>Na daske od krova spuste ih sputane. </a:t>
            </a:r>
            <a:br>
              <a:rPr lang="vi-VN" sz="2600" dirty="0" smtClean="0"/>
            </a:br>
            <a:r>
              <a:rPr lang="vi-VN" sz="2600" dirty="0" smtClean="0"/>
              <a:t>Kraljevi azura, nevešti, zbunjeni, </a:t>
            </a:r>
            <a:br>
              <a:rPr lang="vi-VN" sz="2600" dirty="0" smtClean="0"/>
            </a:br>
            <a:r>
              <a:rPr lang="vi-VN" sz="2600" dirty="0" smtClean="0"/>
              <a:t>belim i ogromnim krilima skunjeni </a:t>
            </a:r>
            <a:br>
              <a:rPr lang="vi-VN" sz="2600" dirty="0" smtClean="0"/>
            </a:br>
            <a:r>
              <a:rPr lang="vi-VN" sz="2600" dirty="0" smtClean="0"/>
              <a:t>mašu k'o veslima na obadve strane. </a:t>
            </a:r>
            <a:br>
              <a:rPr lang="vi-VN" sz="2600" dirty="0" smtClean="0"/>
            </a:br>
            <a:r>
              <a:rPr lang="vi-VN" sz="2600" dirty="0" smtClean="0"/>
              <a:t/>
            </a:r>
            <a:br>
              <a:rPr lang="vi-VN" sz="2600" dirty="0" smtClean="0"/>
            </a:br>
            <a:r>
              <a:rPr lang="vi-VN" sz="2600" dirty="0" smtClean="0"/>
              <a:t>Maločas prekrasan, a sad smešan, jadan, </a:t>
            </a:r>
            <a:br>
              <a:rPr lang="vi-VN" sz="2600" dirty="0" smtClean="0"/>
            </a:br>
            <a:r>
              <a:rPr lang="vi-VN" sz="2600" dirty="0" smtClean="0"/>
              <a:t>krilati se putnik bori s okovima; </a:t>
            </a:r>
            <a:br>
              <a:rPr lang="vi-VN" sz="2600" dirty="0" smtClean="0"/>
            </a:br>
            <a:r>
              <a:rPr lang="vi-VN" sz="2600" dirty="0" smtClean="0"/>
              <a:t>s lule jedan mornar duva mu dim gadan </a:t>
            </a:r>
            <a:br>
              <a:rPr lang="vi-VN" sz="2600" dirty="0" smtClean="0"/>
            </a:br>
            <a:r>
              <a:rPr lang="vi-VN" sz="2600" dirty="0" smtClean="0"/>
              <a:t>u kljun, drugi mu se ruga skokovima. </a:t>
            </a:r>
            <a:br>
              <a:rPr lang="vi-VN" sz="2600" dirty="0" smtClean="0"/>
            </a:br>
            <a:r>
              <a:rPr lang="vi-VN" sz="2600" dirty="0" smtClean="0"/>
              <a:t/>
            </a:r>
            <a:br>
              <a:rPr lang="vi-VN" sz="2600" dirty="0" smtClean="0"/>
            </a:br>
            <a:r>
              <a:rPr lang="vi-VN" sz="2600" dirty="0" smtClean="0"/>
              <a:t>Tom knezu oblaka i pesnik je sličan; </a:t>
            </a:r>
            <a:br>
              <a:rPr lang="vi-VN" sz="2600" dirty="0" smtClean="0"/>
            </a:br>
            <a:r>
              <a:rPr lang="vi-VN" sz="2600" dirty="0" smtClean="0"/>
              <a:t>on se s burom druži, munjom poji oči, </a:t>
            </a:r>
            <a:br>
              <a:rPr lang="vi-VN" sz="2600" dirty="0" smtClean="0"/>
            </a:br>
            <a:r>
              <a:rPr lang="vi-VN" sz="2600" dirty="0" smtClean="0"/>
              <a:t>ali na tlu sputan i zemlji nevičan, </a:t>
            </a:r>
            <a:br>
              <a:rPr lang="vi-VN" sz="2600" dirty="0" smtClean="0"/>
            </a:br>
            <a:r>
              <a:rPr lang="vi-VN" sz="2600" dirty="0" smtClean="0"/>
              <a:t>divovska mu krila smetaju da kroči.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0"/>
            <a:ext cx="3276600" cy="1390650"/>
          </a:xfrm>
          <a:prstGeom prst="rect">
            <a:avLst/>
          </a:prstGeom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991600" cy="5638800"/>
          </a:xfrm>
        </p:spPr>
        <p:txBody>
          <a:bodyPr/>
          <a:lstStyle/>
          <a:p>
            <a:pPr>
              <a:buNone/>
            </a:pPr>
            <a:r>
              <a:rPr lang="sr-Latn-CS" dirty="0" smtClean="0"/>
              <a:t>     </a:t>
            </a:r>
            <a:r>
              <a:rPr lang="sr-Latn-CS" sz="2800" b="1" dirty="0" smtClean="0"/>
              <a:t>Prva strofa  </a:t>
            </a:r>
            <a:r>
              <a:rPr lang="sr-Latn-CS" sz="2800" dirty="0" smtClean="0"/>
              <a:t>predočava situaciju u kojoj se srijeću albatros i mornari. Mornari su dokoni kada je vrijeme mirno i plovidba se odvija bez problema. U dosadi oni će loviti albatrose i zabavljati se. Najveći prostor posvećen je osobinama albatrosa. Osobine su postavljene u kontrastni odnos. Na jednoj strani su “silne morske ptice”, na drugoj “nemarne, tihe pratilice”. Epitet “silne” ukazuje na snagu, izdržljivost i ljepotu, dok epitet “nemarne” ukazuje na dobru narav, mirnoću, blagorodsnot.</a:t>
            </a:r>
          </a:p>
          <a:p>
            <a:pPr>
              <a:buNone/>
            </a:pPr>
            <a:r>
              <a:rPr lang="sr-Latn-CS" sz="2800" b="1" dirty="0" smtClean="0"/>
              <a:t>    </a:t>
            </a:r>
            <a:r>
              <a:rPr lang="sr-Latn-CS" sz="2800" dirty="0" smtClean="0"/>
              <a:t>“Tihe” ima značenje odsustva zvuka, galame, bilo kakvog glasnog govora.</a:t>
            </a:r>
            <a:endParaRPr lang="en-US" sz="2800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4937125"/>
          </a:xfrm>
        </p:spPr>
        <p:txBody>
          <a:bodyPr/>
          <a:lstStyle/>
          <a:p>
            <a:pPr>
              <a:buNone/>
            </a:pPr>
            <a:r>
              <a:rPr lang="sr-Latn-CS" dirty="0" smtClean="0"/>
              <a:t>	</a:t>
            </a:r>
            <a:r>
              <a:rPr lang="sr-Latn-CS" sz="2800" b="1" dirty="0" smtClean="0"/>
              <a:t>Druga strofa </a:t>
            </a:r>
            <a:r>
              <a:rPr lang="sr-Latn-CS" sz="2800" dirty="0" smtClean="0"/>
              <a:t>opisuje situaciju u kojoj je albatros uhvaćen i sputan na daske od krova. Albatros, kralj azura, sada je</a:t>
            </a:r>
            <a:r>
              <a:rPr lang="sr-Latn-CS" sz="2800" b="1" dirty="0" smtClean="0"/>
              <a:t> sputan, nevješt, zbunjen</a:t>
            </a:r>
            <a:r>
              <a:rPr lang="sr-Latn-CS" sz="2800" dirty="0" smtClean="0"/>
              <a:t>. Nalazi se u neprirodnoj situaciji, vezan i okružen smijehom i galamom. Navedeni epiteti ukazuju na njegov nepovoljan fizički položaj, ali i na duševno stanje.</a:t>
            </a:r>
          </a:p>
          <a:p>
            <a:pPr>
              <a:buNone/>
            </a:pPr>
            <a:r>
              <a:rPr lang="sr-Latn-CS" sz="2800" dirty="0" smtClean="0"/>
              <a:t>	Upečatljiv je detalj sa krilima, koja su BELA i OGROMNA, ali na brodu se miču nespretno i neprirodno – kao kruta vesla. Ovdje je albatros sagledan u dvije različite situacije – u letu i na palubi.</a:t>
            </a:r>
            <a:endParaRPr lang="en-US" sz="2800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5334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r-Latn-CS" dirty="0" smtClean="0"/>
              <a:t>	</a:t>
            </a:r>
            <a:r>
              <a:rPr lang="sr-Latn-CS" sz="2800" b="1" dirty="0" smtClean="0"/>
              <a:t>Treća strofa </a:t>
            </a:r>
            <a:r>
              <a:rPr lang="sr-Latn-CS" sz="2800" dirty="0" smtClean="0"/>
              <a:t> prikazuje nova poniženja i neprijatnosti za albatrosa. Čvrsto ga drže ruke mornara poput okova, jedan mornar mu duva u kljun gadan duvanski dim; drugi igra oko njega imitirajući njegov let. Albatros se osjeća smiješno i jadno, nemoćan je da se brani, trpi maltretiranja i mučenja.</a:t>
            </a:r>
          </a:p>
          <a:p>
            <a:pPr>
              <a:buNone/>
            </a:pPr>
            <a:r>
              <a:rPr lang="sr-Latn-CS" sz="2800" dirty="0" smtClean="0"/>
              <a:t>	Lirski subjekt ni u jednom trenutku ne zaboravlja ljepotu albatrosa, ona se nadnosi nad ovom teškom situacijom, epiteti PREKRASAN i KRILAT još jednom ističu snagu i ljepotu kao trajne osobine koje niko ne može da uništi.</a:t>
            </a:r>
          </a:p>
          <a:p>
            <a:pPr>
              <a:buNone/>
            </a:pPr>
            <a:r>
              <a:rPr lang="sr-Latn-CS" sz="2800" dirty="0" smtClean="0"/>
              <a:t>	Ovom strofom je pjesnik završio svoje kazivanje o uhvaćenom albatrosu.</a:t>
            </a:r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86800" cy="5791200"/>
          </a:xfrm>
        </p:spPr>
        <p:txBody>
          <a:bodyPr/>
          <a:lstStyle/>
          <a:p>
            <a:pPr>
              <a:buNone/>
            </a:pPr>
            <a:r>
              <a:rPr lang="sr-Latn-CS" dirty="0" smtClean="0"/>
              <a:t>	</a:t>
            </a:r>
            <a:r>
              <a:rPr lang="sr-Latn-CS" sz="2800" b="1" dirty="0" smtClean="0"/>
              <a:t>Četvrta strofa</a:t>
            </a:r>
            <a:r>
              <a:rPr lang="sr-Latn-CS" sz="2800" dirty="0" smtClean="0"/>
              <a:t>  predstavlja efekat iznevjerenog očekivanja. Prethodne strofe su kod čitaoca oblikovale misao da Bodler pjeva o albatrosu i njegovom doživljaju na brodu. Takvom zaključku bi npr. odgovarala četvrta strofa koja bi sadržala poentu o ljudskoj grubosti. Međutim, sadržina i smisao četvrte strofe pokazuju da pjesnik samo uzgred pjeva o albatrosu, da mu je albatros samo metafora za ono o čemu se pjeva u četvrtoj strofi:</a:t>
            </a:r>
          </a:p>
          <a:p>
            <a:pPr>
              <a:buNone/>
            </a:pPr>
            <a:r>
              <a:rPr lang="sr-Latn-CS" sz="2800" b="1" i="1" dirty="0" smtClean="0"/>
              <a:t>			</a:t>
            </a:r>
            <a:r>
              <a:rPr lang="sr-Latn-CS" sz="2000" i="1" dirty="0" smtClean="0"/>
              <a:t>Tom knezu oblaka </a:t>
            </a:r>
            <a:r>
              <a:rPr lang="sr-Latn-CS" sz="2000" b="1" i="1" dirty="0" smtClean="0"/>
              <a:t>i pesnik je sličan</a:t>
            </a:r>
          </a:p>
          <a:p>
            <a:pPr>
              <a:buNone/>
            </a:pPr>
            <a:r>
              <a:rPr lang="sr-Latn-CS" sz="2000" i="1" dirty="0" smtClean="0"/>
              <a:t>			on se </a:t>
            </a:r>
            <a:r>
              <a:rPr lang="sr-Latn-CS" sz="2000" b="1" i="1" dirty="0" smtClean="0"/>
              <a:t>sa burom druži</a:t>
            </a:r>
            <a:r>
              <a:rPr lang="sr-Latn-CS" sz="2000" i="1" dirty="0" smtClean="0"/>
              <a:t>, </a:t>
            </a:r>
            <a:r>
              <a:rPr lang="sr-Latn-CS" sz="2000" b="1" i="1" dirty="0" smtClean="0"/>
              <a:t>munjom poji oči</a:t>
            </a:r>
            <a:r>
              <a:rPr lang="sr-Latn-CS" sz="2000" i="1" dirty="0" smtClean="0"/>
              <a:t>,</a:t>
            </a:r>
          </a:p>
          <a:p>
            <a:pPr>
              <a:buNone/>
            </a:pPr>
            <a:r>
              <a:rPr lang="sr-Latn-CS" sz="2000" i="1" dirty="0" smtClean="0"/>
              <a:t>			ali </a:t>
            </a:r>
            <a:r>
              <a:rPr lang="sr-Latn-CS" sz="2000" b="1" i="1" dirty="0" smtClean="0"/>
              <a:t>na tlu sputan </a:t>
            </a:r>
            <a:r>
              <a:rPr lang="sr-Latn-CS" sz="2000" i="1" dirty="0" smtClean="0"/>
              <a:t>i </a:t>
            </a:r>
            <a:r>
              <a:rPr lang="sr-Latn-CS" sz="2000" b="1" i="1" dirty="0" smtClean="0"/>
              <a:t>zemlji nevičan</a:t>
            </a:r>
            <a:r>
              <a:rPr lang="sr-Latn-CS" sz="2000" i="1" dirty="0" smtClean="0"/>
              <a:t>,</a:t>
            </a:r>
          </a:p>
          <a:p>
            <a:pPr>
              <a:buNone/>
            </a:pPr>
            <a:r>
              <a:rPr lang="sr-Latn-CS" sz="2000" i="1" dirty="0" smtClean="0"/>
              <a:t>			</a:t>
            </a:r>
            <a:r>
              <a:rPr lang="sr-Latn-CS" sz="2000" b="1" i="1" dirty="0" smtClean="0"/>
              <a:t>divovska mu krila smetaju da kroči</a:t>
            </a:r>
            <a:r>
              <a:rPr lang="sr-Latn-CS" sz="2000" i="1" dirty="0" smtClean="0"/>
              <a:t>.</a:t>
            </a:r>
          </a:p>
          <a:p>
            <a:pPr>
              <a:buNone/>
            </a:pPr>
            <a:endParaRPr lang="en-US" sz="2000" b="1" i="1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86800" cy="4860925"/>
          </a:xfrm>
        </p:spPr>
        <p:txBody>
          <a:bodyPr/>
          <a:lstStyle/>
          <a:p>
            <a:pPr>
              <a:buNone/>
            </a:pPr>
            <a:r>
              <a:rPr lang="sr-Latn-CS" dirty="0" smtClean="0"/>
              <a:t>	</a:t>
            </a:r>
            <a:r>
              <a:rPr lang="sr-Latn-CS" sz="2800" dirty="0" smtClean="0"/>
              <a:t>Albatros je samo ilustracija pjesnikove sudbine i pjesnikove situacije u društvu, albatros je metafora pjesnika i njegove sudbine. Albatros je prividna tema pjesme, prava tema pjesme je </a:t>
            </a:r>
            <a:r>
              <a:rPr lang="sr-Latn-CS" sz="2800" b="1" dirty="0" smtClean="0"/>
              <a:t>pjesnik.</a:t>
            </a:r>
            <a:endParaRPr lang="en-US" sz="2800" b="1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686800" cy="6019800"/>
          </a:xfrm>
        </p:spPr>
        <p:txBody>
          <a:bodyPr/>
          <a:lstStyle/>
          <a:p>
            <a:pPr>
              <a:buNone/>
            </a:pPr>
            <a:r>
              <a:rPr lang="sr-Latn-CS" dirty="0" smtClean="0"/>
              <a:t>	Ptica albatros ima dva lika u ovoj pjesmi: albatros u letu i albatros na palubi.</a:t>
            </a:r>
          </a:p>
          <a:p>
            <a:pPr>
              <a:buNone/>
            </a:pPr>
            <a:r>
              <a:rPr lang="sr-Latn-CS" b="1" dirty="0" smtClean="0"/>
              <a:t>                      Albatros u letu</a:t>
            </a:r>
          </a:p>
          <a:p>
            <a:pPr>
              <a:buNone/>
            </a:pPr>
            <a:endParaRPr lang="sr-Latn-CS" b="1" dirty="0" smtClean="0"/>
          </a:p>
          <a:p>
            <a:pPr>
              <a:buNone/>
            </a:pPr>
            <a:r>
              <a:rPr lang="sr-Latn-CS" dirty="0" smtClean="0"/>
              <a:t>                  </a:t>
            </a:r>
            <a:r>
              <a:rPr lang="sr-Latn-CS" dirty="0" smtClean="0">
                <a:solidFill>
                  <a:srgbClr val="002060"/>
                </a:solidFill>
              </a:rPr>
              <a:t>bela, ogromna krila</a:t>
            </a:r>
          </a:p>
          <a:p>
            <a:pPr>
              <a:buNone/>
            </a:pPr>
            <a:r>
              <a:rPr lang="sr-Latn-CS" dirty="0" smtClean="0">
                <a:solidFill>
                  <a:srgbClr val="002060"/>
                </a:solidFill>
              </a:rPr>
              <a:t>                krilat, silan, prekrasan,</a:t>
            </a:r>
          </a:p>
          <a:p>
            <a:pPr>
              <a:buNone/>
            </a:pPr>
            <a:r>
              <a:rPr lang="sr-Latn-CS" dirty="0" smtClean="0">
                <a:solidFill>
                  <a:srgbClr val="002060"/>
                </a:solidFill>
              </a:rPr>
              <a:t>		        knez oblaka, kralj azura</a:t>
            </a:r>
          </a:p>
          <a:p>
            <a:pPr>
              <a:buNone/>
            </a:pPr>
            <a:r>
              <a:rPr lang="sr-Latn-CS" sz="2800" dirty="0" smtClean="0"/>
              <a:t>    Sve navedene osobine dolaze do izražaja kada je albatros u letu, u svom prirodnom ambijentu. Tada on simbolizuje snagu, ljepotu, neustrašivost, težnju za visinama.</a:t>
            </a:r>
            <a:endParaRPr lang="en-US" sz="2800" dirty="0"/>
          </a:p>
        </p:txBody>
      </p:sp>
      <p:sp>
        <p:nvSpPr>
          <p:cNvPr id="4" name="Down Arrow 3"/>
          <p:cNvSpPr/>
          <p:nvPr/>
        </p:nvSpPr>
        <p:spPr>
          <a:xfrm>
            <a:off x="3657600" y="2209800"/>
            <a:ext cx="484632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1259</TotalTime>
  <Words>329</Words>
  <Application>Microsoft Office PowerPoint</Application>
  <PresentationFormat>On-screen Show (4:3)</PresentationFormat>
  <Paragraphs>42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Franklin Gothic Book</vt:lpstr>
      <vt:lpstr>Franklin Gothic Medium</vt:lpstr>
      <vt:lpstr>Tahoma</vt:lpstr>
      <vt:lpstr>Wingdings 2</vt:lpstr>
      <vt:lpstr>Trek</vt:lpstr>
      <vt:lpstr>                                             Šarl bodler</vt:lpstr>
      <vt:lpstr>O piscu...</vt:lpstr>
      <vt:lpstr>ALBATROS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Domaći zadatak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Australija i Okeamija</dc:title>
  <dc:creator/>
  <cp:lastModifiedBy>Natasa</cp:lastModifiedBy>
  <cp:revision>136</cp:revision>
  <dcterms:created xsi:type="dcterms:W3CDTF">2006-08-16T00:00:00Z</dcterms:created>
  <dcterms:modified xsi:type="dcterms:W3CDTF">2021-09-16T22:12:34Z</dcterms:modified>
</cp:coreProperties>
</file>