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8"/>
  </p:handoutMasterIdLst>
  <p:sldIdLst>
    <p:sldId id="256" r:id="rId2"/>
    <p:sldId id="257" r:id="rId3"/>
    <p:sldId id="259" r:id="rId4"/>
    <p:sldId id="288" r:id="rId5"/>
    <p:sldId id="289" r:id="rId6"/>
    <p:sldId id="290" r:id="rId7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m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CCFF66"/>
    <a:srgbClr val="339933"/>
    <a:srgbClr val="FF0000"/>
    <a:srgbClr val="CC3300"/>
    <a:srgbClr val="FF00FF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85" autoAdjust="0"/>
    <p:restoredTop sz="94693" autoAdjust="0"/>
  </p:normalViewPr>
  <p:slideViewPr>
    <p:cSldViewPr>
      <p:cViewPr>
        <p:scale>
          <a:sx n="77" d="100"/>
          <a:sy n="77" d="100"/>
        </p:scale>
        <p:origin x="-1170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08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r-Latn-C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340281-6B3B-44AC-BAB1-42986442B219}" type="slidenum">
              <a:rPr lang="sr-Latn-CS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xmlns="" val="173857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892C17D-6CA6-46C8-A8CD-199C978E76A8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A9BE6-B131-4AC5-8AD0-BF77BF238BC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E39D4EE-CCC7-41C5-A51A-FBF9DE459508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3409471-FB5C-4ABE-90FB-C41298846F03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75A482-9D9C-4FFA-8154-7D66F5972A01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FC05-6325-4901-9171-9EE578101CF0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r-Latn-C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40F7D2E-AC65-48A7-9668-B8956B0368BB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AA68EDA-9F4E-4672-A872-AA89B525A91E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7378E4-672E-4F09-9750-D2E86E0881C8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E1835F-6827-468C-96CB-B625CF460DD0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r-Latn-C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49AD2DC-037E-45B8-940C-319F4357401A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r-Latn-C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E2B2539-59DA-4846-ABA1-8F0CEF0AB1F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800600" y="2819400"/>
            <a:ext cx="32004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6600"/>
                </a:solidFill>
              </a:rPr>
              <a:t>The autumn </a:t>
            </a:r>
            <a:r>
              <a:rPr lang="en-US" b="1" u="sng" dirty="0">
                <a:solidFill>
                  <a:srgbClr val="FF6600"/>
                </a:solidFill>
              </a:rPr>
              <a:t>has</a:t>
            </a:r>
            <a:r>
              <a:rPr lang="en-US" b="1" dirty="0">
                <a:solidFill>
                  <a:srgbClr val="FF6600"/>
                </a:solidFill>
              </a:rPr>
              <a:t> already </a:t>
            </a:r>
            <a:r>
              <a:rPr lang="en-US" b="1" u="sng" dirty="0">
                <a:solidFill>
                  <a:srgbClr val="FF6600"/>
                </a:solidFill>
              </a:rPr>
              <a:t>arrived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-228600"/>
            <a:ext cx="7772400" cy="2838450"/>
          </a:xfrm>
        </p:spPr>
        <p:txBody>
          <a:bodyPr/>
          <a:lstStyle/>
          <a:p>
            <a:r>
              <a:rPr lang="en-US" sz="5400" b="1" dirty="0">
                <a:solidFill>
                  <a:srgbClr val="FF6600"/>
                </a:solidFill>
              </a:rPr>
              <a:t>Present Perfect Tense</a:t>
            </a:r>
            <a:endParaRPr lang="sr-Latn-CS" sz="5400" b="1" dirty="0">
              <a:solidFill>
                <a:srgbClr val="FF6600"/>
              </a:solidFill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81200"/>
            <a:ext cx="3276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257800" y="5105400"/>
            <a:ext cx="3886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6600"/>
                </a:solidFill>
              </a:rPr>
              <a:t>How do you   know?</a:t>
            </a:r>
          </a:p>
        </p:txBody>
      </p:sp>
    </p:spTree>
  </p:cSld>
  <p:clrMapOvr>
    <a:masterClrMapping/>
  </p:clrMapOvr>
  <p:transition spd="slow" advClick="0" advTm="33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build="p"/>
      <p:bldP spid="2050" grpId="0"/>
      <p:bldP spid="20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6600"/>
                </a:solidFill>
              </a:rPr>
              <a:t>Present Perfect Tense</a:t>
            </a:r>
            <a:endParaRPr lang="sr-Latn-CS" b="1">
              <a:solidFill>
                <a:srgbClr val="FF66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95400"/>
            <a:ext cx="8229600" cy="4525963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400" b="1">
                <a:solidFill>
                  <a:srgbClr val="FF6600"/>
                </a:solidFill>
              </a:rPr>
              <a:t>FORM: have / has + past participle</a:t>
            </a:r>
          </a:p>
          <a:p>
            <a:pPr algn="ctr">
              <a:buFontTx/>
              <a:buNone/>
            </a:pPr>
            <a:endParaRPr lang="en-US" sz="2400" b="1">
              <a:solidFill>
                <a:srgbClr val="FF6600"/>
              </a:solidFill>
            </a:endParaRPr>
          </a:p>
          <a:p>
            <a:pPr>
              <a:buFontTx/>
              <a:buNone/>
            </a:pPr>
            <a:r>
              <a:rPr lang="en-US" sz="2400" b="1" u="sng"/>
              <a:t>Affirmative</a:t>
            </a:r>
            <a:r>
              <a:rPr lang="en-US" sz="2400" b="1"/>
              <a:t>:</a:t>
            </a:r>
            <a:r>
              <a:rPr lang="en-US" sz="2400"/>
              <a:t>     </a:t>
            </a:r>
            <a:r>
              <a:rPr lang="en-US" sz="2400" b="1"/>
              <a:t>I </a:t>
            </a:r>
            <a:r>
              <a:rPr lang="en-US" sz="2400" b="1">
                <a:solidFill>
                  <a:srgbClr val="FF6600"/>
                </a:solidFill>
              </a:rPr>
              <a:t>have seen</a:t>
            </a:r>
            <a:r>
              <a:rPr lang="en-US" sz="2400" b="1"/>
              <a:t> the film before.</a:t>
            </a:r>
          </a:p>
          <a:p>
            <a:pPr>
              <a:buFontTx/>
              <a:buNone/>
            </a:pPr>
            <a:r>
              <a:rPr lang="en-US" sz="2400" b="1"/>
              <a:t>                         She </a:t>
            </a:r>
            <a:r>
              <a:rPr lang="en-US" sz="2400" b="1">
                <a:solidFill>
                  <a:srgbClr val="FF6600"/>
                </a:solidFill>
              </a:rPr>
              <a:t>has seen</a:t>
            </a:r>
            <a:r>
              <a:rPr lang="en-US" sz="2400" b="1"/>
              <a:t> the film before.</a:t>
            </a:r>
          </a:p>
          <a:p>
            <a:pPr>
              <a:buFontTx/>
              <a:buNone/>
            </a:pPr>
            <a:endParaRPr lang="en-US" sz="2400" b="1"/>
          </a:p>
          <a:p>
            <a:pPr>
              <a:buFontTx/>
              <a:buNone/>
            </a:pPr>
            <a:r>
              <a:rPr lang="en-US" sz="2400" b="1" u="sng"/>
              <a:t>Interrogative</a:t>
            </a:r>
            <a:r>
              <a:rPr lang="en-US" sz="2400" b="1"/>
              <a:t>:</a:t>
            </a:r>
            <a:r>
              <a:rPr lang="en-US" sz="2400" b="1">
                <a:solidFill>
                  <a:srgbClr val="FF6600"/>
                </a:solidFill>
              </a:rPr>
              <a:t>  Have</a:t>
            </a:r>
            <a:r>
              <a:rPr lang="en-US" sz="2400" b="1"/>
              <a:t> you </a:t>
            </a:r>
            <a:r>
              <a:rPr lang="en-US" sz="2400" b="1">
                <a:solidFill>
                  <a:srgbClr val="FF6600"/>
                </a:solidFill>
              </a:rPr>
              <a:t>seen</a:t>
            </a:r>
            <a:r>
              <a:rPr lang="en-US" sz="2400" b="1"/>
              <a:t> the film before?</a:t>
            </a:r>
          </a:p>
          <a:p>
            <a:pPr>
              <a:buFontTx/>
              <a:buNone/>
            </a:pPr>
            <a:r>
              <a:rPr lang="en-US" sz="2400" b="1">
                <a:solidFill>
                  <a:srgbClr val="FF6600"/>
                </a:solidFill>
              </a:rPr>
              <a:t>                         Has</a:t>
            </a:r>
            <a:r>
              <a:rPr lang="en-US" sz="2400" b="1"/>
              <a:t> she </a:t>
            </a:r>
            <a:r>
              <a:rPr lang="en-US" sz="2400" b="1">
                <a:solidFill>
                  <a:srgbClr val="FF6600"/>
                </a:solidFill>
              </a:rPr>
              <a:t>seen</a:t>
            </a:r>
            <a:r>
              <a:rPr lang="en-US" sz="2400" b="1"/>
              <a:t> the film before?</a:t>
            </a:r>
          </a:p>
          <a:p>
            <a:pPr>
              <a:buFontTx/>
              <a:buNone/>
            </a:pPr>
            <a:endParaRPr lang="en-US" sz="2400" b="1"/>
          </a:p>
          <a:p>
            <a:pPr>
              <a:buFontTx/>
              <a:buNone/>
            </a:pPr>
            <a:r>
              <a:rPr lang="en-US" sz="2400" b="1" u="sng"/>
              <a:t>Negative</a:t>
            </a:r>
            <a:r>
              <a:rPr lang="en-US" sz="2400" b="1"/>
              <a:t>:        They </a:t>
            </a:r>
            <a:r>
              <a:rPr lang="en-US" sz="2400" b="1">
                <a:solidFill>
                  <a:srgbClr val="FF6600"/>
                </a:solidFill>
              </a:rPr>
              <a:t>have</a:t>
            </a:r>
            <a:r>
              <a:rPr lang="en-US" sz="2400" b="1" u="sng">
                <a:solidFill>
                  <a:srgbClr val="FF6600"/>
                </a:solidFill>
              </a:rPr>
              <a:t>n’t</a:t>
            </a:r>
            <a:r>
              <a:rPr lang="en-US" sz="2400" b="1">
                <a:solidFill>
                  <a:srgbClr val="FF6600"/>
                </a:solidFill>
              </a:rPr>
              <a:t> seen</a:t>
            </a:r>
            <a:r>
              <a:rPr lang="en-US" sz="2400" b="1"/>
              <a:t> the film before.</a:t>
            </a:r>
          </a:p>
          <a:p>
            <a:pPr>
              <a:buFontTx/>
              <a:buNone/>
            </a:pPr>
            <a:r>
              <a:rPr lang="en-US" sz="2400" b="1"/>
              <a:t>                         He </a:t>
            </a:r>
            <a:r>
              <a:rPr lang="en-US" sz="2400" b="1">
                <a:solidFill>
                  <a:srgbClr val="FF6600"/>
                </a:solidFill>
              </a:rPr>
              <a:t>has</a:t>
            </a:r>
            <a:r>
              <a:rPr lang="en-US" sz="2400" b="1" u="sng">
                <a:solidFill>
                  <a:srgbClr val="FF6600"/>
                </a:solidFill>
              </a:rPr>
              <a:t>n’t</a:t>
            </a:r>
            <a:r>
              <a:rPr lang="en-US" sz="2400" b="1">
                <a:solidFill>
                  <a:srgbClr val="FF6600"/>
                </a:solidFill>
              </a:rPr>
              <a:t> seen</a:t>
            </a:r>
            <a:r>
              <a:rPr lang="en-US" sz="2400" b="1"/>
              <a:t> the film before.</a:t>
            </a:r>
          </a:p>
          <a:p>
            <a:pPr>
              <a:buFontTx/>
              <a:buNone/>
            </a:pPr>
            <a:endParaRPr lang="sr-Latn-CS" sz="2400" b="1"/>
          </a:p>
        </p:txBody>
      </p:sp>
    </p:spTree>
  </p:cSld>
  <p:clrMapOvr>
    <a:masterClrMapping/>
  </p:clrMapOvr>
  <p:transition spd="slow" advClick="0" advTm="25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12838"/>
          </a:xfrm>
        </p:spPr>
        <p:txBody>
          <a:bodyPr>
            <a:normAutofit fontScale="90000"/>
          </a:bodyPr>
          <a:lstStyle/>
          <a:p>
            <a:r>
              <a:rPr lang="en-US" sz="4000">
                <a:solidFill>
                  <a:srgbClr val="FF6600"/>
                </a:solidFill>
              </a:rPr>
              <a:t/>
            </a:r>
            <a:br>
              <a:rPr lang="en-US" sz="4000">
                <a:solidFill>
                  <a:srgbClr val="FF6600"/>
                </a:solidFill>
              </a:rPr>
            </a:br>
            <a:r>
              <a:rPr lang="en-US" sz="4000">
                <a:solidFill>
                  <a:srgbClr val="FF6600"/>
                </a:solidFill>
              </a:rPr>
              <a:t/>
            </a:r>
            <a:br>
              <a:rPr lang="en-US" sz="4000">
                <a:solidFill>
                  <a:srgbClr val="FF6600"/>
                </a:solidFill>
              </a:rPr>
            </a:br>
            <a:endParaRPr lang="sr-Latn-CS" sz="4000">
              <a:solidFill>
                <a:srgbClr val="FF66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dirty="0"/>
              <a:t>   1- </a:t>
            </a:r>
            <a:r>
              <a:rPr lang="en-US" sz="2400" b="1" u="sng" dirty="0"/>
              <a:t>Recent </a:t>
            </a:r>
            <a:r>
              <a:rPr lang="en-US" sz="2400" b="1" u="sng" dirty="0" smtClean="0"/>
              <a:t>events</a:t>
            </a:r>
            <a:r>
              <a:rPr lang="sr-Latn-ME" sz="2400" b="1" u="sng" dirty="0" smtClean="0"/>
              <a:t> (Radnje koje su se desile nedavno, tačno vrijeme nije precizirano, bitan je rezultat/posljedica)</a:t>
            </a:r>
            <a:r>
              <a:rPr lang="en-US" sz="2400" b="1" dirty="0" smtClean="0"/>
              <a:t>: </a:t>
            </a:r>
            <a:r>
              <a:rPr lang="en-US" sz="2400" b="1" dirty="0"/>
              <a:t>It is used to describe </a:t>
            </a:r>
            <a:r>
              <a:rPr lang="en-US" sz="2400" b="1" u="sng" dirty="0">
                <a:solidFill>
                  <a:srgbClr val="FF6600"/>
                </a:solidFill>
              </a:rPr>
              <a:t>recent events without a definite  time</a:t>
            </a:r>
            <a:r>
              <a:rPr lang="en-US" sz="2400" b="1" dirty="0"/>
              <a:t>. The idea of time or place in the speaker’s mind makes the event recent. A time expression may emphasize recentness: </a:t>
            </a:r>
            <a:r>
              <a:rPr lang="en-US" sz="2400" b="1" dirty="0">
                <a:solidFill>
                  <a:srgbClr val="FF6600"/>
                </a:solidFill>
              </a:rPr>
              <a:t>just, recently, lately</a:t>
            </a:r>
            <a:endParaRPr lang="en-US" sz="2400" b="1" dirty="0"/>
          </a:p>
          <a:p>
            <a:pPr>
              <a:buFontTx/>
              <a:buNone/>
            </a:pPr>
            <a:r>
              <a:rPr lang="en-US" sz="2400" b="1" i="1" dirty="0"/>
              <a:t>		</a:t>
            </a:r>
            <a:endParaRPr lang="sr-Latn-CS" sz="2400" b="1" i="1" dirty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990600" y="457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6600"/>
                </a:solidFill>
              </a:rPr>
              <a:t>Present Perfect Tense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600200" y="129540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6600"/>
                </a:solidFill>
              </a:rPr>
              <a:t>Uses of the present perfect</a:t>
            </a:r>
          </a:p>
        </p:txBody>
      </p:sp>
      <p:pic>
        <p:nvPicPr>
          <p:cNvPr id="6150" name="Picture 6" descr="j0343223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4214818"/>
            <a:ext cx="1752600" cy="1881182"/>
          </a:xfrm>
          <a:prstGeom prst="rect">
            <a:avLst/>
          </a:prstGeom>
          <a:noFill/>
        </p:spPr>
      </p:pic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85800" y="4611688"/>
            <a:ext cx="4724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Why are they so happy?</a:t>
            </a:r>
          </a:p>
          <a:p>
            <a:endParaRPr lang="en-US" sz="2400" b="1"/>
          </a:p>
          <a:p>
            <a:r>
              <a:rPr lang="en-US" sz="2400" b="1"/>
              <a:t>They have </a:t>
            </a:r>
            <a:r>
              <a:rPr lang="en-US" sz="2400" b="1">
                <a:solidFill>
                  <a:srgbClr val="FF6600"/>
                </a:solidFill>
              </a:rPr>
              <a:t>just</a:t>
            </a:r>
            <a:r>
              <a:rPr lang="en-US" sz="2400" b="1"/>
              <a:t>  won a prize so  they are really pleased</a:t>
            </a:r>
          </a:p>
        </p:txBody>
      </p:sp>
    </p:spTree>
  </p:cSld>
  <p:clrMapOvr>
    <a:masterClrMapping/>
  </p:clrMapOvr>
  <p:transition spd="slow" advClick="0" advTm="2500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30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500"/>
                            </p:stCondLst>
                            <p:childTnLst>
                              <p:par>
                                <p:cTn id="2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500"/>
                            </p:stCondLst>
                            <p:childTnLst>
                              <p:par>
                                <p:cTn id="2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3000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077200" cy="762000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srgbClr val="FF6600"/>
                </a:solidFill>
              </a:rPr>
              <a:t>Present Perfect Tense</a:t>
            </a:r>
            <a:br>
              <a:rPr lang="en-US" b="1">
                <a:solidFill>
                  <a:srgbClr val="FF6600"/>
                </a:solidFill>
              </a:rPr>
            </a:br>
            <a:endParaRPr lang="en-US" b="1">
              <a:solidFill>
                <a:srgbClr val="FF6600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447800"/>
            <a:ext cx="8229600" cy="4983163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  </a:t>
            </a:r>
            <a:r>
              <a:rPr lang="en-US" sz="2400" b="1" dirty="0"/>
              <a:t>2-</a:t>
            </a:r>
            <a:r>
              <a:rPr lang="en-US" sz="2400" dirty="0"/>
              <a:t> </a:t>
            </a:r>
            <a:r>
              <a:rPr lang="en-US" sz="2400" b="1" u="sng" dirty="0"/>
              <a:t>Personal </a:t>
            </a:r>
            <a:r>
              <a:rPr lang="en-US" sz="2400" b="1" u="sng" dirty="0" smtClean="0"/>
              <a:t>experiences</a:t>
            </a:r>
            <a:r>
              <a:rPr lang="sr-Latn-ME" sz="2400" b="1" u="sng" dirty="0" smtClean="0"/>
              <a:t> (Lično iskustvo)</a:t>
            </a:r>
            <a:r>
              <a:rPr lang="en-US" sz="2400" b="1" dirty="0" smtClean="0"/>
              <a:t>: </a:t>
            </a:r>
            <a:r>
              <a:rPr lang="en-US" sz="2400" b="1" dirty="0"/>
              <a:t>It is used to express personal experiences, </a:t>
            </a:r>
            <a:r>
              <a:rPr lang="en-US" sz="2400" b="1" u="sng" dirty="0">
                <a:solidFill>
                  <a:srgbClr val="FF6600"/>
                </a:solidFill>
              </a:rPr>
              <a:t>there is not a definite time given.</a:t>
            </a:r>
            <a:r>
              <a:rPr lang="en-US" sz="2400" b="1" dirty="0">
                <a:solidFill>
                  <a:srgbClr val="FF6600"/>
                </a:solidFill>
              </a:rPr>
              <a:t> </a:t>
            </a:r>
            <a:r>
              <a:rPr lang="en-US" sz="2400" b="1" dirty="0"/>
              <a:t>The time expressions</a:t>
            </a:r>
            <a:r>
              <a:rPr lang="en-US" sz="2400" b="1" dirty="0">
                <a:solidFill>
                  <a:srgbClr val="FF6600"/>
                </a:solidFill>
              </a:rPr>
              <a:t> ever</a:t>
            </a:r>
            <a:r>
              <a:rPr lang="en-US" sz="2400" b="1" dirty="0"/>
              <a:t> and </a:t>
            </a:r>
            <a:r>
              <a:rPr lang="en-US" sz="2400" b="1" dirty="0">
                <a:solidFill>
                  <a:srgbClr val="FF6600"/>
                </a:solidFill>
              </a:rPr>
              <a:t>never</a:t>
            </a:r>
            <a:r>
              <a:rPr lang="en-US" sz="2400" b="1" dirty="0"/>
              <a:t> are very often used with this meaning</a:t>
            </a:r>
          </a:p>
          <a:p>
            <a:pPr>
              <a:buFontTx/>
              <a:buNone/>
            </a:pPr>
            <a:endParaRPr lang="en-US" sz="2400" b="1" dirty="0"/>
          </a:p>
          <a:p>
            <a:pPr>
              <a:buFontTx/>
              <a:buNone/>
            </a:pPr>
            <a:r>
              <a:rPr lang="en-US" sz="2400" b="1" dirty="0">
                <a:solidFill>
                  <a:srgbClr val="FF6600"/>
                </a:solidFill>
              </a:rPr>
              <a:t>     </a:t>
            </a:r>
          </a:p>
        </p:txBody>
      </p:sp>
      <p:pic>
        <p:nvPicPr>
          <p:cNvPr id="38926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3276600"/>
            <a:ext cx="29718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685800" y="4419600"/>
            <a:ext cx="42672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/>
              <a:t>I have never been to Japan. Have you ever been there? 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</p:spTree>
  </p:cSld>
  <p:clrMapOvr>
    <a:masterClrMapping/>
  </p:clrMapOvr>
  <p:transition spd="slow" advClick="0" advTm="25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3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30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30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6600"/>
                </a:solidFill>
              </a:rPr>
              <a:t>Present Perfect Tense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dirty="0"/>
              <a:t>3- </a:t>
            </a:r>
            <a:r>
              <a:rPr lang="sr-Latn-ME" sz="2400" b="1" dirty="0" smtClean="0"/>
              <a:t>Radnje koje su počele u prošlosti, još uvijek traju). </a:t>
            </a:r>
            <a:r>
              <a:rPr lang="en-US" sz="2400" b="1" dirty="0" smtClean="0"/>
              <a:t>It </a:t>
            </a:r>
            <a:r>
              <a:rPr lang="en-US" sz="2400" b="1" dirty="0"/>
              <a:t>is used to express actions that started in the past and continue to the present, the  time period is not finished. We use </a:t>
            </a:r>
            <a:r>
              <a:rPr lang="en-US" sz="2400" b="1" dirty="0">
                <a:solidFill>
                  <a:srgbClr val="FF6600"/>
                </a:solidFill>
              </a:rPr>
              <a:t>for</a:t>
            </a:r>
            <a:r>
              <a:rPr lang="en-US" sz="2400" b="1" dirty="0"/>
              <a:t> and </a:t>
            </a:r>
            <a:r>
              <a:rPr lang="en-US" sz="2400" b="1" dirty="0">
                <a:solidFill>
                  <a:srgbClr val="FF6600"/>
                </a:solidFill>
              </a:rPr>
              <a:t>since</a:t>
            </a:r>
            <a:r>
              <a:rPr lang="en-US" sz="2400" b="1" dirty="0"/>
              <a:t> with this meaning. We use </a:t>
            </a:r>
            <a:r>
              <a:rPr lang="en-US" sz="2400" b="1" dirty="0">
                <a:solidFill>
                  <a:srgbClr val="FF6600"/>
                </a:solidFill>
              </a:rPr>
              <a:t>for</a:t>
            </a:r>
            <a:r>
              <a:rPr lang="en-US" sz="2400" b="1" dirty="0"/>
              <a:t> with </a:t>
            </a:r>
            <a:r>
              <a:rPr lang="en-US" sz="2400" b="1" dirty="0">
                <a:solidFill>
                  <a:srgbClr val="FF6600"/>
                </a:solidFill>
              </a:rPr>
              <a:t>periods of time</a:t>
            </a:r>
            <a:r>
              <a:rPr lang="en-US" sz="2400" b="1" dirty="0"/>
              <a:t> and </a:t>
            </a:r>
            <a:r>
              <a:rPr lang="en-US" sz="2400" b="1" dirty="0">
                <a:solidFill>
                  <a:srgbClr val="FF6600"/>
                </a:solidFill>
              </a:rPr>
              <a:t>since</a:t>
            </a:r>
            <a:r>
              <a:rPr lang="en-US" sz="2400" b="1" dirty="0"/>
              <a:t> with </a:t>
            </a:r>
            <a:r>
              <a:rPr lang="en-US" sz="2400" b="1" dirty="0">
                <a:solidFill>
                  <a:srgbClr val="FF6600"/>
                </a:solidFill>
              </a:rPr>
              <a:t>points of time.</a:t>
            </a:r>
          </a:p>
        </p:txBody>
      </p:sp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3365500"/>
            <a:ext cx="20574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1143000" y="3657600"/>
            <a:ext cx="403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I haven’t eaten </a:t>
            </a:r>
            <a:r>
              <a:rPr lang="en-US" sz="2000" b="1">
                <a:solidFill>
                  <a:srgbClr val="FF6600"/>
                </a:solidFill>
              </a:rPr>
              <a:t>since yesterday morning. </a:t>
            </a:r>
            <a:r>
              <a:rPr lang="en-US" sz="2000" b="1"/>
              <a:t>I am really hungry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1143000" y="5181600"/>
            <a:ext cx="396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I haven’t drunk anything </a:t>
            </a:r>
            <a:r>
              <a:rPr lang="en-US" sz="2000" b="1">
                <a:solidFill>
                  <a:srgbClr val="FF6600"/>
                </a:solidFill>
              </a:rPr>
              <a:t>for two days.</a:t>
            </a:r>
            <a:r>
              <a:rPr lang="en-US" sz="2000" b="1"/>
              <a:t> I am terribly thirsty</a:t>
            </a:r>
          </a:p>
        </p:txBody>
      </p:sp>
      <p:pic>
        <p:nvPicPr>
          <p:cNvPr id="39946" name="Picture 10" descr="j0296036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4724400"/>
            <a:ext cx="2438400" cy="17526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3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000"/>
                            </p:stCondLst>
                            <p:childTnLst>
                              <p:par>
                                <p:cTn id="1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3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42" grpId="0"/>
      <p:bldP spid="399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>
                <a:solidFill>
                  <a:srgbClr val="FF6600"/>
                </a:solidFill>
              </a:rPr>
              <a:t>Contrast between Present Perfect  and Past Simple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b="1"/>
              <a:t>    We use definite expressions with the Past simple tense: </a:t>
            </a:r>
            <a:r>
              <a:rPr lang="en-US" sz="2400" b="1">
                <a:solidFill>
                  <a:srgbClr val="FF6600"/>
                </a:solidFill>
              </a:rPr>
              <a:t>yesterday, last week, … ago etc,</a:t>
            </a:r>
            <a:r>
              <a:rPr lang="en-US" sz="2400" b="1"/>
              <a:t> while we don’t use definite time expressions with the Present perfect tense.</a:t>
            </a:r>
          </a:p>
          <a:p>
            <a:pPr>
              <a:buFontTx/>
              <a:buNone/>
            </a:pPr>
            <a:r>
              <a:rPr lang="en-US" sz="2400" b="1"/>
              <a:t>    I </a:t>
            </a:r>
            <a:r>
              <a:rPr lang="en-US" sz="2400" b="1">
                <a:solidFill>
                  <a:srgbClr val="FF6600"/>
                </a:solidFill>
              </a:rPr>
              <a:t>have been</a:t>
            </a:r>
            <a:r>
              <a:rPr lang="en-US" sz="2400" b="1"/>
              <a:t> to France three times</a:t>
            </a:r>
          </a:p>
          <a:p>
            <a:pPr>
              <a:buFontTx/>
              <a:buNone/>
            </a:pPr>
            <a:endParaRPr lang="en-US" sz="2400" b="1"/>
          </a:p>
          <a:p>
            <a:pPr>
              <a:buFontTx/>
              <a:buNone/>
            </a:pPr>
            <a:r>
              <a:rPr lang="en-US" sz="2400" b="1"/>
              <a:t>    When </a:t>
            </a:r>
            <a:r>
              <a:rPr lang="en-US" sz="2400" b="1">
                <a:solidFill>
                  <a:srgbClr val="CCFF66"/>
                </a:solidFill>
              </a:rPr>
              <a:t>did </a:t>
            </a:r>
            <a:r>
              <a:rPr lang="en-US" sz="2400" b="1"/>
              <a:t>you </a:t>
            </a:r>
            <a:r>
              <a:rPr lang="en-US" sz="2400" b="1">
                <a:solidFill>
                  <a:srgbClr val="CCFF66"/>
                </a:solidFill>
              </a:rPr>
              <a:t>go </a:t>
            </a:r>
            <a:r>
              <a:rPr lang="en-US" sz="2400" b="1"/>
              <a:t>there</a:t>
            </a:r>
            <a:r>
              <a:rPr lang="en-US" sz="2400" b="1">
                <a:solidFill>
                  <a:srgbClr val="CCFF66"/>
                </a:solidFill>
              </a:rPr>
              <a:t> </a:t>
            </a:r>
            <a:r>
              <a:rPr lang="en-US" sz="2400" b="1"/>
              <a:t>last? </a:t>
            </a:r>
          </a:p>
          <a:p>
            <a:pPr>
              <a:buFontTx/>
              <a:buNone/>
            </a:pPr>
            <a:r>
              <a:rPr lang="en-US" sz="2400" b="1"/>
              <a:t>    I </a:t>
            </a:r>
            <a:r>
              <a:rPr lang="en-US" sz="2400" b="1">
                <a:solidFill>
                  <a:srgbClr val="CCFF66"/>
                </a:solidFill>
              </a:rPr>
              <a:t>went </a:t>
            </a:r>
            <a:r>
              <a:rPr lang="en-US" sz="2400" b="1"/>
              <a:t>there </a:t>
            </a:r>
            <a:r>
              <a:rPr lang="en-US" sz="2400" b="1" u="sng"/>
              <a:t>last Summer</a:t>
            </a:r>
          </a:p>
          <a:p>
            <a:pPr>
              <a:buFontTx/>
              <a:buNone/>
            </a:pPr>
            <a:endParaRPr lang="en-US" sz="2400" b="1" u="sng"/>
          </a:p>
        </p:txBody>
      </p:sp>
      <p:pic>
        <p:nvPicPr>
          <p:cNvPr id="40964" name="Picture 4" descr="j0236582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3550" y="4953000"/>
            <a:ext cx="1506538" cy="1676400"/>
          </a:xfrm>
          <a:prstGeom prst="rect">
            <a:avLst/>
          </a:prstGeom>
          <a:noFill/>
        </p:spPr>
      </p:pic>
      <p:pic>
        <p:nvPicPr>
          <p:cNvPr id="40965" name="Picture 5" descr="j0415144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33975" y="2971800"/>
            <a:ext cx="2486025" cy="34290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4000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3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3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3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0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30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0"/>
                            </p:stCondLst>
                            <p:childTnLst>
                              <p:par>
                                <p:cTn id="2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687</TotalTime>
  <Words>363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Present Perfect Tense</vt:lpstr>
      <vt:lpstr>Present Perfect Tense</vt:lpstr>
      <vt:lpstr>  </vt:lpstr>
      <vt:lpstr>Present Perfect Tense </vt:lpstr>
      <vt:lpstr>Present Perfect Tense</vt:lpstr>
      <vt:lpstr>Contrast between Present Perfect  and Past Simple</vt:lpstr>
    </vt:vector>
  </TitlesOfParts>
  <Company>Dragana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</dc:title>
  <dc:creator>Dragana</dc:creator>
  <cp:lastModifiedBy>EOP</cp:lastModifiedBy>
  <cp:revision>27</cp:revision>
  <dcterms:created xsi:type="dcterms:W3CDTF">2005-10-23T21:27:18Z</dcterms:created>
  <dcterms:modified xsi:type="dcterms:W3CDTF">2021-04-12T09:44:26Z</dcterms:modified>
</cp:coreProperties>
</file>