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4/14/2021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>
                <a:latin typeface="Franklin Gothic Medium" panose="020B0603020102020204" pitchFamily="34" charset="0"/>
              </a:rPr>
              <a:t> </a:t>
            </a:r>
            <a:r>
              <a:rPr lang="sr-Cyrl-RS" sz="4800" dirty="0" smtClean="0">
                <a:latin typeface="Franklin Gothic Medium" panose="020B0603020102020204" pitchFamily="34" charset="0"/>
              </a:rPr>
              <a:t>Неодређени интеграл</a:t>
            </a:r>
            <a:endParaRPr lang="en-US" sz="48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310550" y="664233"/>
                <a:ext cx="10015268" cy="46692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Cyrl-RS" sz="2400" dirty="0" smtClean="0"/>
                  <a:t>2. Методом смјене израчунати сљедеће неодређене интеграле:</a:t>
                </a:r>
              </a:p>
              <a:p>
                <a:endParaRPr lang="sr-Cyrl-RS" sz="2400" dirty="0"/>
              </a:p>
              <a:p>
                <a:r>
                  <a:rPr lang="en-US" sz="2400" dirty="0"/>
                  <a:t>a</a:t>
                </a:r>
                <a:r>
                  <a:rPr lang="sr-Cyrl-RS" sz="2400" dirty="0" smtClean="0"/>
                  <a:t>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Cyrl-R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Cyrl-R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Cyrl-RS" sz="24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−3)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 smtClean="0"/>
              </a:p>
              <a:p>
                <a:endParaRPr lang="en-US" sz="2400" dirty="0" smtClean="0"/>
              </a:p>
              <a:p>
                <a:r>
                  <a:rPr lang="en-US" sz="2400" dirty="0" smtClean="0"/>
                  <a:t>b)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+3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 smtClean="0"/>
              </a:p>
              <a:p>
                <a:endParaRPr lang="en-US" sz="2400" dirty="0" smtClean="0"/>
              </a:p>
              <a:p>
                <a:r>
                  <a:rPr lang="en-US" sz="2400" dirty="0" smtClean="0"/>
                  <a:t>c)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 smtClean="0"/>
              </a:p>
              <a:p>
                <a:endParaRPr lang="en-US" sz="2400" dirty="0" smtClean="0"/>
              </a:p>
              <a:p>
                <a:r>
                  <a:rPr lang="en-US" sz="2400" dirty="0" smtClean="0"/>
                  <a:t>d)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 smtClean="0"/>
              </a:p>
              <a:p>
                <a:endParaRPr lang="en-US" sz="2400" dirty="0" smtClean="0"/>
              </a:p>
              <a:p>
                <a:r>
                  <a:rPr lang="en-US" sz="2400" dirty="0" smtClean="0"/>
                  <a:t>e)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550" y="664233"/>
                <a:ext cx="10015268" cy="4669292"/>
              </a:xfrm>
              <a:prstGeom prst="rect">
                <a:avLst/>
              </a:prstGeom>
              <a:blipFill rotWithShape="0">
                <a:blip r:embed="rId2"/>
                <a:stretch>
                  <a:fillRect l="-2191" t="-1044" b="-1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502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71" y="405441"/>
            <a:ext cx="3743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>
                <a:solidFill>
                  <a:srgbClr val="0070C0"/>
                </a:solidFill>
              </a:rPr>
              <a:t>Домаћи</a:t>
            </a: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 txBox="1">
                <a:spLocks/>
              </p:cNvSpPr>
              <p:nvPr/>
            </p:nvSpPr>
            <p:spPr>
              <a:xfrm>
                <a:off x="284670" y="1359799"/>
                <a:ext cx="6323163" cy="4351338"/>
              </a:xfrm>
              <a:prstGeom prst="rect">
                <a:avLst/>
              </a:prstGeom>
            </p:spPr>
            <p:txBody>
              <a:bodyPr/>
              <a:lstStyle>
                <a:lvl1pPr marL="182880" indent="-18288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sr-Cyrl-RS" dirty="0" smtClean="0">
                    <a:latin typeface="Tempus Sans ITC" panose="04020404030D07020202" pitchFamily="82" charset="0"/>
                  </a:rPr>
                  <a:t>Наћи следеће интеграле методом смјене</a:t>
                </a:r>
                <a:r>
                  <a:rPr lang="sr-Latn-ME" dirty="0" smtClean="0">
                    <a:latin typeface="Tempus Sans ITC" panose="04020404030D07020202" pitchFamily="82" charset="0"/>
                  </a:rPr>
                  <a:t>:</a:t>
                </a:r>
              </a:p>
              <a:p>
                <a:pPr marL="514350" indent="-514350">
                  <a:buFont typeface="Wingdings" pitchFamily="2" charset="2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sr-Latn-ME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sr-Latn-ME" i="1" smtClean="0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buFont typeface="Wingdings" pitchFamily="2" charset="2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sr-Latn-ME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buFont typeface="Wingdings" pitchFamily="2" charset="2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d>
                          </m:e>
                          <m:sup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sup>
                        </m:sSup>
                        <m:r>
                          <a:rPr lang="sr-Latn-ME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buFont typeface="Wingdings" pitchFamily="2" charset="2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sr-Latn-ME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buFont typeface="Wingdings" pitchFamily="2" charset="2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ad>
                          <m:radPr>
                            <m:degHide m:val="on"/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e>
                        </m:rad>
                      </m:e>
                    </m:nary>
                    <m:r>
                      <a:rPr lang="sr-Latn-ME" i="1" smtClean="0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670" y="1359799"/>
                <a:ext cx="6323163" cy="4351338"/>
              </a:xfrm>
              <a:prstGeom prst="rect">
                <a:avLst/>
              </a:prstGeom>
              <a:blipFill rotWithShape="0">
                <a:blip r:embed="rId2"/>
                <a:stretch>
                  <a:fillRect l="-579" t="-53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792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034" y="422694"/>
            <a:ext cx="36662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b="1" dirty="0" smtClean="0">
                <a:solidFill>
                  <a:srgbClr val="0070C0"/>
                </a:solidFill>
              </a:rPr>
              <a:t>Неодређени интеграл</a:t>
            </a:r>
            <a:endParaRPr lang="en-US" sz="20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07034" y="1492369"/>
                <a:ext cx="11033185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Cyrl-RS" sz="2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Деф: </a:t>
                </a:r>
                <a:r>
                  <a:rPr lang="sr-Cyrl-R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Функција 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F, </a:t>
                </a:r>
                <a:r>
                  <a:rPr lang="sr-Cyrl-R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диференцијабилна на интервалу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</m:oMath>
                </a14:m>
                <a:r>
                  <a:rPr lang="sr-Cyrl-R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назива се </a:t>
                </a:r>
                <a:r>
                  <a:rPr lang="sr-Cyrl-RS" sz="2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примитивна функција </a:t>
                </a:r>
                <a:r>
                  <a:rPr lang="sr-Cyrl-R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функције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sr-Cyrl-R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на интервалу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sr-Cyrl-RS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</m:oMath>
                </a14:m>
                <a:r>
                  <a:rPr lang="sr-Cyrl-R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ако за свако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r-Cyrl-R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важи:</a:t>
                </a:r>
              </a:p>
              <a:p>
                <a:endParaRPr lang="sr-Cyrl-R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r-Cyrl-RS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𝐹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sr-Cyrl-R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34" y="1492369"/>
                <a:ext cx="11033185" cy="1631216"/>
              </a:xfrm>
              <a:prstGeom prst="rect">
                <a:avLst/>
              </a:prstGeom>
              <a:blipFill rotWithShape="0">
                <a:blip r:embed="rId2"/>
                <a:stretch>
                  <a:fillRect l="-608" t="-18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07034" y="3661891"/>
                <a:ext cx="10826151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Cyrl-RS" sz="2000" dirty="0" smtClean="0"/>
                  <a:t>Ако је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Cyrl-RS" sz="2000" dirty="0"/>
                  <a:t> </a:t>
                </a:r>
                <a14:m>
                  <m:oMath xmlns:m="http://schemas.openxmlformats.org/officeDocument/2006/math">
                    <m:r>
                      <a:rPr lang="sr-Cyrl-RS" sz="2000">
                        <a:latin typeface="Cambria Math" panose="02040503050406030204" pitchFamily="18" charset="0"/>
                      </a:rPr>
                      <m:t>примитивна функција функције </m:t>
                    </m:r>
                  </m:oMath>
                </a14:m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 smtClean="0"/>
                  <a:t>, </a:t>
                </a:r>
                <a:r>
                  <a:rPr lang="sr-Cyrl-RS" sz="2000" dirty="0" smtClean="0"/>
                  <a:t>тада је скуп свих примитивних функција:</a:t>
                </a:r>
              </a:p>
              <a:p>
                <a:endParaRPr lang="sr-Cyrl-RS" sz="20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begChr m:val="|"/>
                              <m:endChr m:val="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000" dirty="0" smtClean="0"/>
              </a:p>
              <a:p>
                <a:endParaRPr lang="en-US" sz="20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34" y="3661891"/>
                <a:ext cx="10826151" cy="1631216"/>
              </a:xfrm>
              <a:prstGeom prst="rect">
                <a:avLst/>
              </a:prstGeom>
              <a:blipFill rotWithShape="0">
                <a:blip r:embed="rId3"/>
                <a:stretch>
                  <a:fillRect l="-619" t="-2247" b="-7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07034" y="5715758"/>
            <a:ext cx="4295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sr-Cyrl-RS" dirty="0" smtClean="0">
                <a:latin typeface="Arial" panose="020B0604020202020204" pitchFamily="34" charset="0"/>
                <a:cs typeface="Arial" panose="020B0604020202020204" pitchFamily="34" charset="0"/>
              </a:rPr>
              <a:t>је произвољна константа.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14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89779" y="928142"/>
                <a:ext cx="10929669" cy="1823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Cyrl-RS" sz="2000" dirty="0" smtClean="0"/>
                  <a:t>Скуп свих примитивних функција функције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000" dirty="0" smtClean="0"/>
                  <a:t> </a:t>
                </a:r>
                <a:r>
                  <a:rPr lang="sr-Cyrl-RS" sz="2000" dirty="0" smtClean="0"/>
                  <a:t>се назива </a:t>
                </a:r>
                <a:r>
                  <a:rPr lang="sr-Cyrl-RS" sz="2000" b="1" dirty="0" smtClean="0">
                    <a:solidFill>
                      <a:srgbClr val="0070C0"/>
                    </a:solidFill>
                  </a:rPr>
                  <a:t>неодређени интеграл</a:t>
                </a:r>
                <a:r>
                  <a:rPr lang="sr-Cyrl-RS" sz="2000" dirty="0" smtClean="0"/>
                  <a:t> функције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000" dirty="0" smtClean="0"/>
                  <a:t>, </a:t>
                </a:r>
                <a:r>
                  <a:rPr lang="sr-Cyrl-RS" sz="2000" dirty="0" smtClean="0"/>
                  <a:t>у ознаци:</a:t>
                </a:r>
              </a:p>
              <a:p>
                <a:endParaRPr lang="sr-Cyrl-RS" sz="20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d>
                                <m:dPr>
                                  <m:begChr m:val="|"/>
                                  <m:endChr m:val=""/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∈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779" y="928142"/>
                <a:ext cx="10929669" cy="1823000"/>
              </a:xfrm>
              <a:prstGeom prst="rect">
                <a:avLst/>
              </a:prstGeom>
              <a:blipFill rotWithShape="0">
                <a:blip r:embed="rId2"/>
                <a:stretch>
                  <a:fillRect l="-558" t="-1672" r="-10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604511" y="3751849"/>
                <a:ext cx="8445261" cy="17380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Cyrl-RS" sz="2000" dirty="0" smtClean="0"/>
                  <a:t>Важи:</a:t>
                </a:r>
              </a:p>
              <a:p>
                <a:endParaRPr lang="sr-Cyrl-RS" sz="20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limLoc m:val="undOvr"/>
                                  <m:subHide m:val="on"/>
                                  <m:supHide m:val="on"/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𝑑𝑥</m:t>
                                  </m:r>
                                </m:e>
                              </m:nary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4511" y="3751849"/>
                <a:ext cx="8445261" cy="1738040"/>
              </a:xfrm>
              <a:prstGeom prst="rect">
                <a:avLst/>
              </a:prstGeom>
              <a:blipFill rotWithShape="0">
                <a:blip r:embed="rId3"/>
                <a:stretch>
                  <a:fillRect l="-722" t="-17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89779" y="2784083"/>
            <a:ext cx="10688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Функција</a:t>
            </a:r>
            <a:r>
              <a:rPr lang="en-US" dirty="0" smtClean="0"/>
              <a:t> f(x)</a:t>
            </a:r>
            <a:r>
              <a:rPr lang="sr-Cyrl-RS" dirty="0" smtClean="0"/>
              <a:t> се назива подинтегрална функција, </a:t>
            </a:r>
            <a:r>
              <a:rPr lang="en-US" dirty="0" smtClean="0"/>
              <a:t>x </a:t>
            </a:r>
            <a:r>
              <a:rPr lang="sr-Cyrl-RS" dirty="0" smtClean="0"/>
              <a:t>промјенљива интеграције и </a:t>
            </a:r>
            <a:r>
              <a:rPr lang="en-US" dirty="0" smtClean="0"/>
              <a:t>C </a:t>
            </a:r>
            <a:r>
              <a:rPr lang="sr-Cyrl-RS" dirty="0" smtClean="0"/>
              <a:t>константа.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9779" y="5934973"/>
            <a:ext cx="10084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Можемо закључити да је интеграл инверзна функција изводу, тј.поништава га.</a:t>
            </a: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92106" y="1664898"/>
            <a:ext cx="3976777" cy="1086244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49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28"/>
          <a:stretch/>
        </p:blipFill>
        <p:spPr>
          <a:xfrm>
            <a:off x="2432649" y="0"/>
            <a:ext cx="6530197" cy="216523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50" b="40000"/>
          <a:stretch/>
        </p:blipFill>
        <p:spPr>
          <a:xfrm>
            <a:off x="2432649" y="2191109"/>
            <a:ext cx="6530197" cy="19236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623"/>
          <a:stretch/>
        </p:blipFill>
        <p:spPr>
          <a:xfrm>
            <a:off x="2432649" y="4088920"/>
            <a:ext cx="6530197" cy="2769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9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Неодређени интегра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060" y="806719"/>
            <a:ext cx="4917057" cy="594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674853" y="215660"/>
            <a:ext cx="48911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/>
              <a:t>Таблица неодређеног интеграла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4387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24286" y="483078"/>
                <a:ext cx="3881887" cy="53020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sr-Cyrl-RS" sz="2400" dirty="0" smtClean="0"/>
                  <a:t>Израчунати:</a:t>
                </a:r>
              </a:p>
              <a:p>
                <a:pPr marL="342900" indent="-342900">
                  <a:buAutoNum type="arabicPeriod"/>
                </a:pPr>
                <a:endParaRPr lang="sr-Cyrl-RS" sz="2400" dirty="0"/>
              </a:p>
              <a:p>
                <a:r>
                  <a:rPr lang="sr-Cyrl-RS" sz="2400" dirty="0" smtClean="0"/>
                  <a:t>а)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Cyrl-R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Cyrl-R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Cyrl-R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 smtClean="0"/>
              </a:p>
              <a:p>
                <a:endParaRPr lang="en-US" sz="2400" dirty="0" smtClean="0"/>
              </a:p>
              <a:p>
                <a:r>
                  <a:rPr lang="en-US" sz="2400" dirty="0" smtClean="0"/>
                  <a:t>b)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−7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 smtClean="0"/>
              </a:p>
              <a:p>
                <a:endParaRPr lang="en-US" sz="2400" dirty="0"/>
              </a:p>
              <a:p>
                <a:r>
                  <a:rPr lang="en-US" sz="2400" dirty="0" smtClean="0"/>
                  <a:t>c)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 smtClean="0"/>
              </a:p>
              <a:p>
                <a:endParaRPr lang="en-US" sz="2400" dirty="0" smtClean="0"/>
              </a:p>
              <a:p>
                <a:r>
                  <a:rPr lang="en-US" sz="2400" dirty="0" smtClean="0"/>
                  <a:t>d)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ad>
                          <m:ra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g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 smtClean="0"/>
              </a:p>
              <a:p>
                <a:endParaRPr lang="en-US" sz="2400" dirty="0" smtClean="0"/>
              </a:p>
              <a:p>
                <a:r>
                  <a:rPr lang="en-US" sz="2400" dirty="0" smtClean="0"/>
                  <a:t>e)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ad>
                              <m:radPr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deg>
                              <m:e>
                                <m:sSup>
                                  <m:sSup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e>
                            </m:rad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 smtClean="0"/>
              </a:p>
              <a:p>
                <a:endParaRPr lang="en-US" sz="2400" dirty="0"/>
              </a:p>
              <a:p>
                <a:endParaRPr lang="en-US" sz="24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286" y="483078"/>
                <a:ext cx="3881887" cy="5302029"/>
              </a:xfrm>
              <a:prstGeom prst="rect">
                <a:avLst/>
              </a:prstGeom>
              <a:blipFill rotWithShape="0">
                <a:blip r:embed="rId2"/>
                <a:stretch>
                  <a:fillRect l="-6279" t="-9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4880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19177" y="560717"/>
                <a:ext cx="5184475" cy="3434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2. </a:t>
                </a:r>
                <a:r>
                  <a:rPr lang="sr-Cyrl-RS" sz="2400" dirty="0" smtClean="0"/>
                  <a:t>Израчунати:</a:t>
                </a:r>
              </a:p>
              <a:p>
                <a:endParaRPr lang="sr-Cyrl-RS" sz="2400" dirty="0"/>
              </a:p>
              <a:p>
                <a:r>
                  <a:rPr lang="sr-Cyrl-RS" sz="2400" dirty="0" smtClean="0"/>
                  <a:t>а)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Cyrl-R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Cyrl-R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sr-Cyrl-R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 smtClean="0"/>
              </a:p>
              <a:p>
                <a:endParaRPr lang="en-US" sz="2400" dirty="0"/>
              </a:p>
              <a:p>
                <a:r>
                  <a:rPr lang="en-US" sz="2400" dirty="0" smtClean="0"/>
                  <a:t>b)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den>
                        </m:f>
                      </m:e>
                    </m:nary>
                  </m:oMath>
                </a14:m>
                <a:endParaRPr lang="en-US" sz="2400" dirty="0" smtClean="0"/>
              </a:p>
              <a:p>
                <a:endParaRPr lang="en-US" sz="2400" dirty="0" smtClean="0"/>
              </a:p>
              <a:p>
                <a:r>
                  <a:rPr lang="en-US" sz="2400" dirty="0" smtClean="0"/>
                  <a:t>c)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𝑙𝑛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 smtClean="0"/>
              </a:p>
              <a:p>
                <a:endParaRPr lang="en-US" sz="2400" dirty="0" smtClean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177" y="560717"/>
                <a:ext cx="5184475" cy="3434915"/>
              </a:xfrm>
              <a:prstGeom prst="rect">
                <a:avLst/>
              </a:prstGeom>
              <a:blipFill rotWithShape="0">
                <a:blip r:embed="rId2"/>
                <a:stretch>
                  <a:fillRect l="-4583" t="-1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1693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167" y="422694"/>
            <a:ext cx="3968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/>
              <a:t>Метод смјене 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32915" y="1182492"/>
            <a:ext cx="10808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/>
              <a:t>Овај метод примјењујемо када се у интегралу појави сложена функција (као када смо тражили извод сложене функције).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32915" y="2236109"/>
                <a:ext cx="9704716" cy="4036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Cyrl-RS" sz="2000" dirty="0" smtClean="0"/>
                  <a:t>Примјер сложене функције:  </a:t>
                </a:r>
                <a14:m>
                  <m:oMath xmlns:m="http://schemas.openxmlformats.org/officeDocument/2006/math">
                    <m:r>
                      <a:rPr lang="sr-Latn-ME" sz="20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𝑐𝑜𝑠</m:t>
                    </m:r>
                    <m:sSup>
                      <m:sSupPr>
                        <m:ctrlPr>
                          <a:rPr lang="sr-Latn-ME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000" i="1"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sr-Latn-ME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sr-Latn-ME" sz="2000" i="1">
                                <a:latin typeface="Cambria Math" panose="02040503050406030204" pitchFamily="18" charset="0"/>
                              </a:rPr>
                              <m:t>−3</m:t>
                            </m:r>
                          </m:e>
                        </m:d>
                      </m:e>
                      <m:sup>
                        <m:r>
                          <a:rPr lang="sr-Latn-ME" sz="2000" i="1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sr-Latn-ME" sz="2000" i="1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sr-Latn-ME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sr-Latn-ME" sz="200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sr-Latn-ME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r-Latn-ME" sz="2000" i="1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endParaRPr lang="sr-Cyrl-RS" sz="2000" dirty="0" smtClean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15" y="2236109"/>
                <a:ext cx="9704716" cy="403637"/>
              </a:xfrm>
              <a:prstGeom prst="rect">
                <a:avLst/>
              </a:prstGeom>
              <a:blipFill rotWithShape="0">
                <a:blip r:embed="rId2"/>
                <a:stretch>
                  <a:fillRect l="-628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50167" y="2985477"/>
                <a:ext cx="5589917" cy="10632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sr-Cyrl-RS" sz="2000" dirty="0" smtClean="0"/>
                  <a:t>Наћи:</a:t>
                </a:r>
              </a:p>
              <a:p>
                <a:r>
                  <a:rPr lang="sr-Cyrl-RS" sz="2000" dirty="0"/>
                  <a:t> </a:t>
                </a:r>
                <a:endParaRPr lang="sr-Cyrl-RS" sz="2000" dirty="0" smtClean="0"/>
              </a:p>
              <a:p>
                <a:r>
                  <a:rPr lang="sr-Cyrl-RS" sz="2000" dirty="0"/>
                  <a:t> </a:t>
                </a:r>
                <a:r>
                  <a:rPr lang="sr-Cyrl-RS" sz="2000" dirty="0" smtClean="0"/>
                  <a:t>  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Cyrl-RS" sz="20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67" y="2985477"/>
                <a:ext cx="5589917" cy="1063240"/>
              </a:xfrm>
              <a:prstGeom prst="rect">
                <a:avLst/>
              </a:prstGeom>
              <a:blipFill rotWithShape="0">
                <a:blip r:embed="rId3"/>
                <a:stretch>
                  <a:fillRect l="-4471" t="-3448" b="-839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32915" y="4318906"/>
                <a:ext cx="9144000" cy="689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Cyrl-RS" dirty="0" smtClean="0"/>
                  <a:t>Овог интеграла нема у таблици интеграла, па је потребно довести га до облика који постоји, а то је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Cyrl-RS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𝑐𝑜𝑠𝑥𝑑𝑥</m:t>
                        </m:r>
                      </m:e>
                    </m:nary>
                  </m:oMath>
                </a14:m>
                <a:r>
                  <a:rPr lang="sr-Cyrl-RS" dirty="0" smtClean="0"/>
                  <a:t>, тј.уводимо смјену</a:t>
                </a:r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15" y="4318906"/>
                <a:ext cx="9144000" cy="689163"/>
              </a:xfrm>
              <a:prstGeom prst="rect">
                <a:avLst/>
              </a:prstGeom>
              <a:blipFill rotWithShape="0">
                <a:blip r:embed="rId4"/>
                <a:stretch>
                  <a:fillRect l="-533" t="-38596" b="-1140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3680818" y="5345174"/>
                <a:ext cx="3099888" cy="12263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sr-Cyrl-R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𝑥𝑑𝑥</m:t>
                          </m:r>
                        </m:e>
                      </m:nary>
                      <m:r>
                        <a:rPr lang="sr-Cyrl-RS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begChr m:val="|"/>
                          <m:endChr m:val="|"/>
                          <m:ctrlPr>
                            <a:rPr lang="sr-Cyrl-R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sr-Cyrl-R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sr-Cyrl-R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0818" y="5345174"/>
                <a:ext cx="3099888" cy="122636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334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50166" y="792823"/>
                <a:ext cx="11533516" cy="32770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Cyrl-RS" sz="2400" dirty="0" smtClean="0"/>
                  <a:t>На основу прошлог примјера видимо суштину примјене методе смјене.</a:t>
                </a:r>
              </a:p>
              <a:p>
                <a:r>
                  <a:rPr lang="sr-Cyrl-RS" sz="2400" dirty="0" smtClean="0"/>
                  <a:t>Смјену промјенљивих у интегралу треба увести тако да се добије таблични интеграл који умијемо наћи.</a:t>
                </a:r>
              </a:p>
              <a:p>
                <a:r>
                  <a:rPr lang="sr-Cyrl-RS" sz="2400" dirty="0" smtClean="0"/>
                  <a:t>Основни проблем је у томе како одабрати одговарајућу смјену.</a:t>
                </a:r>
              </a:p>
              <a:p>
                <a:endParaRPr lang="sr-Cyrl-RS" sz="24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sr-Latn-ME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sr-Latn-ME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sr-Latn-ME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𝜑</m:t>
                              </m:r>
                              <m:d>
                                <m:dPr>
                                  <m:ctrlPr>
                                    <a:rPr lang="sr-Latn-ME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ME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sr-Latn-ME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  <m:r>
                            <a:rPr lang="sr-Latn-ME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d>
                            <m:dPr>
                              <m:ctrlP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sr-Latn-ME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  <m:r>
                            <a:rPr lang="sr-Latn-ME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sr-Latn-ME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  <m:d>
                            <m:dPr>
                              <m:ctrlP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𝜑</m:t>
                              </m:r>
                              <m:d>
                                <m:dPr>
                                  <m:ctrlPr>
                                    <a:rPr lang="sr-Latn-ME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ME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sr-Latn-ME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nary>
                    </m:oMath>
                  </m:oMathPara>
                </a14:m>
                <a:endParaRPr lang="sr-Cyrl-RS" sz="2400" dirty="0" smtClean="0"/>
              </a:p>
              <a:p>
                <a:r>
                  <a:rPr lang="sr-Cyrl-RS" sz="2400" dirty="0" smtClean="0"/>
                  <a:t>Гдје је </a:t>
                </a:r>
                <a14:m>
                  <m:oMath xmlns:m="http://schemas.openxmlformats.org/officeDocument/2006/math">
                    <m:r>
                      <a:rPr lang="sr-Latn-M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sr-Latn-M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M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sr-Latn-M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Cyrl-RS" sz="2400" dirty="0" smtClean="0"/>
                  <a:t>.</a:t>
                </a:r>
                <a:endParaRPr lang="sr-Cyrl-RS" sz="24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66" y="792823"/>
                <a:ext cx="11533516" cy="3277051"/>
              </a:xfrm>
              <a:prstGeom prst="rect">
                <a:avLst/>
              </a:prstGeom>
              <a:blipFill rotWithShape="0">
                <a:blip r:embed="rId2"/>
                <a:stretch>
                  <a:fillRect l="-793" t="-1487" b="-31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8147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1890</TotalTime>
  <Words>211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Cambria</vt:lpstr>
      <vt:lpstr>Cambria Math</vt:lpstr>
      <vt:lpstr>Franklin Gothic Medium</vt:lpstr>
      <vt:lpstr>Rockwell</vt:lpstr>
      <vt:lpstr>Rockwell Condensed</vt:lpstr>
      <vt:lpstr>Tempus Sans ITC</vt:lpstr>
      <vt:lpstr>Wingdings</vt:lpstr>
      <vt:lpstr>Wood Type</vt:lpstr>
      <vt:lpstr> Неодређени интеграл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156</cp:revision>
  <dcterms:created xsi:type="dcterms:W3CDTF">2020-11-08T09:24:49Z</dcterms:created>
  <dcterms:modified xsi:type="dcterms:W3CDTF">2021-04-14T21:49:30Z</dcterms:modified>
</cp:coreProperties>
</file>