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7" r:id="rId2"/>
    <p:sldId id="258" r:id="rId3"/>
    <p:sldId id="259" r:id="rId4"/>
    <p:sldId id="275" r:id="rId5"/>
    <p:sldId id="27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1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4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2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4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7531" y="5324807"/>
            <a:ext cx="98651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6000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ELEKTRIČNE </a:t>
            </a:r>
            <a: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INSTALACIJE</a:t>
            </a:r>
            <a:b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sr-Latn-ME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MELANIJA ĆALASAN dipl.ing</a:t>
            </a:r>
            <a: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0466" y="0"/>
            <a:ext cx="732803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ENERGETSKI KABLOVI</a:t>
            </a:r>
            <a:endParaRPr lang="en-US" sz="6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121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712" y="360331"/>
            <a:ext cx="10515600" cy="101127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lvl="0" algn="ctr"/>
            <a:r>
              <a:rPr lang="sr-Latn-CS" b="1" smtClean="0"/>
              <a:t>KONSTRUKCIJA ENERGETSKIH</a:t>
            </a:r>
            <a:r>
              <a:rPr lang="sr-Latn-CS" b="1" smtClean="0"/>
              <a:t> KABLOVA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8184" y="1538063"/>
            <a:ext cx="112685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dirty="0"/>
              <a:t>Energetski kablovi niskog napona do 1kV</a:t>
            </a:r>
            <a:endParaRPr lang="en-US" sz="2800" b="1" dirty="0"/>
          </a:p>
          <a:p>
            <a:r>
              <a:rPr lang="sr-Latn-CS" sz="2800" dirty="0"/>
              <a:t>Kablovi su provodnici koji su tako konstruisani da i pod naročito nepovoljnim uslovima omoguće prenos električne energije. Prenos električne energije mora biti izveden sa najvećom mogućom sigurnošću u električnom, hemijskom i mehaničkom pogledu. </a:t>
            </a:r>
            <a:endParaRPr lang="sr-Latn-CS" sz="2800" dirty="0" smtClean="0"/>
          </a:p>
          <a:p>
            <a:r>
              <a:rPr lang="sr-Latn-CS" sz="2800" dirty="0"/>
              <a:t>R</a:t>
            </a:r>
            <a:r>
              <a:rPr lang="sr-Latn-CS" sz="2800" dirty="0" smtClean="0"/>
              <a:t>azlikujemo </a:t>
            </a:r>
            <a:r>
              <a:rPr lang="sr-Latn-CS" sz="2800" dirty="0"/>
              <a:t>dvije osnovne grupe kablova:</a:t>
            </a:r>
            <a:endParaRPr lang="en-US" sz="2800" b="1" dirty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sr-Latn-CS" sz="2800" dirty="0"/>
              <a:t>kablovi koji se ukopavaju u zemlju i polažu u vodu, to su podzemni ili energetski kablovi, </a:t>
            </a:r>
            <a:r>
              <a:rPr lang="sr-Latn-CS" sz="2800" dirty="0" smtClean="0"/>
              <a:t>i</a:t>
            </a:r>
            <a:endParaRPr lang="sr-Latn-ME" sz="2800" b="1" dirty="0"/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sr-Latn-CS" sz="2800" dirty="0" smtClean="0"/>
              <a:t>kablovi </a:t>
            </a:r>
            <a:r>
              <a:rPr lang="sr-Latn-CS" sz="2800" dirty="0"/>
              <a:t>koji se  ne  ukopavaju u zemlju,  već se montiraju u električnim instalacijama u vlažnim prostorijama sa  agresivnim isparenjima.</a:t>
            </a:r>
            <a:endParaRPr lang="en-US" sz="2800" b="1" dirty="0"/>
          </a:p>
          <a:p>
            <a:endParaRPr lang="sr-Latn-CS" sz="2800" dirty="0" smtClean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74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49" y="524107"/>
            <a:ext cx="114297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600" dirty="0"/>
              <a:t>Konstruktivni elementi energetskog kabla prikazani su na </a:t>
            </a:r>
            <a:r>
              <a:rPr lang="sr-Latn-CS" sz="3600" dirty="0" smtClean="0"/>
              <a:t>slici.</a:t>
            </a:r>
          </a:p>
          <a:p>
            <a:r>
              <a:rPr lang="sr-Latn-CS" sz="3600" dirty="0" smtClean="0"/>
              <a:t>Provodnik </a:t>
            </a:r>
            <a:r>
              <a:rPr lang="sr-Latn-CS" sz="3600" dirty="0"/>
              <a:t>sa izolacijom naziva se</a:t>
            </a:r>
            <a:r>
              <a:rPr lang="sr-Latn-CS" sz="3600" b="1" dirty="0"/>
              <a:t> žila, </a:t>
            </a:r>
            <a:r>
              <a:rPr lang="sr-Latn-CS" sz="3600" dirty="0"/>
              <a:t> više žila čini </a:t>
            </a:r>
            <a:r>
              <a:rPr lang="sr-Latn-CS" sz="3600" b="1" dirty="0"/>
              <a:t>jezgro</a:t>
            </a:r>
            <a:r>
              <a:rPr lang="sr-Latn-CS" sz="3600" dirty="0"/>
              <a:t> </a:t>
            </a:r>
            <a:r>
              <a:rPr lang="sr-Latn-CS" sz="3600" b="1" dirty="0"/>
              <a:t>kabla</a:t>
            </a:r>
            <a:r>
              <a:rPr lang="sr-Latn-CS" sz="3600" dirty="0"/>
              <a:t>. Pri obrazovanju jezgra žile mogu da se použe ili upredu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281" y="3386429"/>
            <a:ext cx="9691256" cy="264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722" y="111512"/>
            <a:ext cx="1164075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200" b="1" dirty="0"/>
              <a:t>Provodnici</a:t>
            </a:r>
            <a:r>
              <a:rPr lang="sr-Latn-CS" sz="3200" dirty="0"/>
              <a:t> za kablove grade se od elektrolitičkog bakra ili aluminijuma. </a:t>
            </a:r>
            <a:endParaRPr lang="en-US" sz="3200" b="1" dirty="0"/>
          </a:p>
          <a:p>
            <a:r>
              <a:rPr lang="sr-Latn-CS" sz="3200" dirty="0"/>
              <a:t>Oblik provodnika za kablove, odnosno poprečni presek provodnika, može biti: pun, užast, užast sa strukovima i </a:t>
            </a:r>
            <a:r>
              <a:rPr lang="sr-Latn-CS" sz="3200" dirty="0" smtClean="0"/>
              <a:t>sektorski</a:t>
            </a:r>
            <a:endParaRPr lang="sr-Latn-CS" sz="3200" dirty="0"/>
          </a:p>
          <a:p>
            <a:r>
              <a:rPr lang="sr-Latn-CS" sz="3200" b="1" dirty="0"/>
              <a:t>Izolacija</a:t>
            </a:r>
            <a:r>
              <a:rPr lang="sr-Latn-CS" sz="3200" dirty="0"/>
              <a:t> u kablu je omotač koji se stavlja neposredno na provodnik. Materijal za izolaciju energetskih kablova </a:t>
            </a:r>
            <a:r>
              <a:rPr lang="sr-Latn-CS" sz="3200" dirty="0" smtClean="0"/>
              <a:t>do 1kV može </a:t>
            </a:r>
            <a:r>
              <a:rPr lang="sr-Latn-CS" sz="3200" dirty="0"/>
              <a:t>biti: impregnisani papir, termoplastične </a:t>
            </a:r>
            <a:r>
              <a:rPr lang="sr-Latn-CS" sz="3200" dirty="0" smtClean="0"/>
              <a:t>mase. </a:t>
            </a:r>
            <a:r>
              <a:rPr lang="sr-Latn-CS" sz="3200" dirty="0"/>
              <a:t>Debljina termoplastične mase određena je propisima i zavisi od presjeka provodnika i visine nominalnog  napona, a kreće  se  u  granicama 1,3 -4,5 mm za napone do 1 kV.</a:t>
            </a:r>
            <a:endParaRPr lang="en-US" sz="3200" b="1" dirty="0"/>
          </a:p>
          <a:p>
            <a:r>
              <a:rPr lang="sr-Latn-CS" sz="3200" b="1" dirty="0"/>
              <a:t>Žila</a:t>
            </a:r>
            <a:r>
              <a:rPr lang="sr-Latn-CS" sz="3200" dirty="0"/>
              <a:t> kabla predstavlja cjelinu koju čine provodnik i njegova izolacija sa eventualnim omotačem koji pridržava izolaciju. U kablu za napone do 1 kV može biti od 1 do 5 </a:t>
            </a:r>
            <a:r>
              <a:rPr lang="sr-Latn-CS" sz="3200" dirty="0" smtClean="0"/>
              <a:t>žila</a:t>
            </a:r>
            <a:r>
              <a:rPr lang="sr-Latn-CS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6857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537" y="144966"/>
            <a:ext cx="1159838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200" b="1" dirty="0"/>
              <a:t>Jezgro</a:t>
            </a:r>
            <a:r>
              <a:rPr lang="sr-Latn-CS" sz="3200" dirty="0"/>
              <a:t> kabla je konstruktivna cjelina sastavljena od svih žila kabla, koje se međusobno použe ili </a:t>
            </a:r>
            <a:r>
              <a:rPr lang="sr-Latn-CS" sz="3200" dirty="0" smtClean="0"/>
              <a:t>upredu.</a:t>
            </a:r>
          </a:p>
          <a:p>
            <a:r>
              <a:rPr lang="sr-Latn-CS" sz="3200" b="1" dirty="0"/>
              <a:t>Plašt</a:t>
            </a:r>
            <a:r>
              <a:rPr lang="sr-Latn-CS" sz="3200" dirty="0"/>
              <a:t> kabla je oblika bešavne cijevi koja čvrsto priliježe na izolaciju jezgra kabla. Svrha  plašta je da zaštiti jezgro kabla od mehaničkih povreda i od vlage. Klasični materijal za plašt kabla je olovo i njegove legure. Kako je olovo deficitarni i skup metal, to se plašt kabla izrađuje i od aluminijuma čistoće 99,5</a:t>
            </a:r>
            <a:r>
              <a:rPr lang="sr-Latn-CS" sz="3200" dirty="0" smtClean="0"/>
              <a:t>%. </a:t>
            </a:r>
            <a:r>
              <a:rPr lang="sr-Latn-CS" sz="3200" dirty="0"/>
              <a:t>Savremeni kablovi dobijaju plašt i od PVC mase. </a:t>
            </a:r>
            <a:endParaRPr lang="sr-Latn-CS" sz="3200" dirty="0" smtClean="0"/>
          </a:p>
          <a:p>
            <a:r>
              <a:rPr lang="sr-Latn-CS" sz="3200" b="1" dirty="0"/>
              <a:t>Armatura</a:t>
            </a:r>
            <a:r>
              <a:rPr lang="sr-Latn-CS" sz="3200" dirty="0"/>
              <a:t> kabla je čelična traka ili žica kojom se omotava plašt kabla (olovni, aluminijumski ili od termoplastične mase). Svrha je armature da zaštiti kabl od mehaničkih povreda i istezanja </a:t>
            </a:r>
            <a:r>
              <a:rPr lang="sr-Latn-CS" sz="3200" dirty="0" smtClean="0"/>
              <a:t>.</a:t>
            </a:r>
          </a:p>
          <a:p>
            <a:r>
              <a:rPr lang="sr-Latn-CS" sz="3200" b="1" dirty="0"/>
              <a:t>Omotač</a:t>
            </a:r>
            <a:r>
              <a:rPr lang="sr-Latn-CS" sz="3200" dirty="0"/>
              <a:t> kabla upotrebljava se da zaštiti plašt kabla od korozije. </a:t>
            </a:r>
            <a:endParaRPr lang="en-US" sz="3200" b="1" dirty="0"/>
          </a:p>
          <a:p>
            <a:endParaRPr lang="sr-Latn-CS" sz="3200" dirty="0" smtClean="0"/>
          </a:p>
        </p:txBody>
      </p:sp>
    </p:spTree>
    <p:extLst>
      <p:ext uri="{BB962C8B-B14F-4D97-AF65-F5344CB8AC3E}">
        <p14:creationId xmlns:p14="http://schemas.microsoft.com/office/powerpoint/2010/main" val="3772673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380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PowerPoint Presentation</vt:lpstr>
      <vt:lpstr>KONSTRUKCIJA ENERGETSKIH KABLOVA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ELEKTRIČNE INSTALACIJE</dc:title>
  <dc:creator>melanija calasan</dc:creator>
  <cp:lastModifiedBy>melanija calasan</cp:lastModifiedBy>
  <cp:revision>33</cp:revision>
  <dcterms:created xsi:type="dcterms:W3CDTF">2018-09-11T19:54:09Z</dcterms:created>
  <dcterms:modified xsi:type="dcterms:W3CDTF">2018-10-01T10:19:16Z</dcterms:modified>
</cp:coreProperties>
</file>