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135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F50A3-55E7-4493-950A-120FF4EB09DD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20A11-048F-4B6A-BE9E-DFD0A5AE4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F50A3-55E7-4493-950A-120FF4EB09DD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20A11-048F-4B6A-BE9E-DFD0A5AE4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F50A3-55E7-4493-950A-120FF4EB09DD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20A11-048F-4B6A-BE9E-DFD0A5AE4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F50A3-55E7-4493-950A-120FF4EB09DD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20A11-048F-4B6A-BE9E-DFD0A5AE4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F50A3-55E7-4493-950A-120FF4EB09DD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20A11-048F-4B6A-BE9E-DFD0A5AE4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F50A3-55E7-4493-950A-120FF4EB09DD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20A11-048F-4B6A-BE9E-DFD0A5AE4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F50A3-55E7-4493-950A-120FF4EB09DD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20A11-048F-4B6A-BE9E-DFD0A5AE4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F50A3-55E7-4493-950A-120FF4EB09DD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20A11-048F-4B6A-BE9E-DFD0A5AE4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F50A3-55E7-4493-950A-120FF4EB09DD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20A11-048F-4B6A-BE9E-DFD0A5AE4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F50A3-55E7-4493-950A-120FF4EB09DD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20A11-048F-4B6A-BE9E-DFD0A5AE4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F50A3-55E7-4493-950A-120FF4EB09DD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F220A11-048F-4B6A-BE9E-DFD0A5AE41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54F50A3-55E7-4493-950A-120FF4EB09DD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F220A11-048F-4B6A-BE9E-DFD0A5AE416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820206"/>
            <a:ext cx="8027232" cy="1828800"/>
          </a:xfrm>
        </p:spPr>
        <p:txBody>
          <a:bodyPr/>
          <a:lstStyle/>
          <a:p>
            <a:r>
              <a:rPr lang="sr-Latn-CS" dirty="0" smtClean="0"/>
              <a:t>Osnovne naredbe SQL-a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95536" y="1053314"/>
            <a:ext cx="828092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U daljnjem tekstu detaljnije su pojašnjene sljedeće osnovne naredbe SQL-a: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hr-H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kreiranje tabela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hr-H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unos podataka u tabele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hr-H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uzimanje podataka iz tabele (pretraživanje)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hr-H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izmjena podataka u tabelama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hr-H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brisanje podataka iz tabela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183880" cy="807950"/>
          </a:xfrm>
        </p:spPr>
        <p:txBody>
          <a:bodyPr/>
          <a:lstStyle/>
          <a:p>
            <a:r>
              <a:rPr lang="sr-Latn-CS" dirty="0" smtClean="0"/>
              <a:t>Kreiranje tabela</a:t>
            </a:r>
            <a:endParaRPr lang="en-US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95536" y="1316085"/>
            <a:ext cx="8352928" cy="467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746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Opšti oblik SQL naredbe za kreiranje tabela u relacijskom modelu je:</a:t>
            </a:r>
          </a:p>
          <a:p>
            <a:pPr marL="0" marR="0" lvl="0" indent="2746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2746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itchFamily="18" charset="0"/>
              </a:rPr>
              <a:t> CREATE TABLE &lt;ime-tabele&gt;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+mj-lt"/>
            </a:endParaRPr>
          </a:p>
          <a:p>
            <a:pPr marL="0" marR="0" lvl="0" indent="2746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itchFamily="18" charset="0"/>
              </a:rPr>
              <a:t>&lt;definicija atributa&gt; </a:t>
            </a:r>
          </a:p>
          <a:p>
            <a:pPr marL="0" marR="0" lvl="0" indent="2746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2746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Definicija atributa ima oblik: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2746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itchFamily="18" charset="0"/>
              </a:rPr>
              <a:t>&lt;ime stupca   tip podatka &gt; &lt; [NOT NULL]&gt;</a:t>
            </a:r>
          </a:p>
          <a:p>
            <a:pPr marL="0" marR="0" lvl="0" indent="2746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+mj-lt"/>
            </a:endParaRPr>
          </a:p>
          <a:p>
            <a:pPr marL="0" marR="0" lvl="0" indent="2746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r-HR" sz="2000" dirty="0">
                <a:latin typeface="+mj-lt"/>
                <a:ea typeface="Times New Roman" pitchFamily="18" charset="0"/>
              </a:rPr>
              <a:t>đ</a:t>
            </a: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e se pod tipom podatka podrazumijevaju standardni SQL tipovi podataka (znakovni, isključivo numerički, datumski i sl.), dok se s NOT NULL definiše obaveza unosa podatka u tabelu na način da NOT NULL znači da se taj podatak obavezno mora unijeti odnosno NULL znači da podataka nije obavezan.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2746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183880" cy="663934"/>
          </a:xfrm>
        </p:spPr>
        <p:txBody>
          <a:bodyPr>
            <a:normAutofit fontScale="90000"/>
          </a:bodyPr>
          <a:lstStyle/>
          <a:p>
            <a:r>
              <a:rPr lang="sr-Latn-CS" dirty="0" smtClean="0"/>
              <a:t>Unos podataka u tabelu</a:t>
            </a:r>
            <a:endParaRPr lang="en-US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95536" y="1130258"/>
            <a:ext cx="8352928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 Opšti oblik naredbe SQL-a za unos podataka, odnosno dodavanje novih redova u tabelu je: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itchFamily="18" charset="0"/>
              </a:rPr>
              <a:t>INSERT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itchFamily="18" charset="0"/>
              </a:rPr>
              <a:t>INTO ime-tabele (lista_atributa)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itchFamily="18" charset="0"/>
              </a:rPr>
              <a:t>VALUES (lista_vrijednosti)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ili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itchFamily="18" charset="0"/>
              </a:rPr>
              <a:t>INSERT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itchFamily="18" charset="0"/>
              </a:rPr>
              <a:t>INTO  ime-tabele (lista_vrijednosti)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itchFamily="18" charset="0"/>
              </a:rPr>
              <a:t>SELECT ... FROM ... WHERE ...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183880" cy="792088"/>
          </a:xfrm>
        </p:spPr>
        <p:txBody>
          <a:bodyPr>
            <a:normAutofit fontScale="90000"/>
          </a:bodyPr>
          <a:lstStyle/>
          <a:p>
            <a:r>
              <a:rPr lang="sr-Latn-CS" dirty="0" smtClean="0"/>
              <a:t>Uzimanje podataka iz tabele</a:t>
            </a:r>
            <a:endParaRPr lang="en-US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5536" y="1639539"/>
            <a:ext cx="8352928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1006475" algn="l"/>
                <a:tab pos="1189038" algn="l"/>
                <a:tab pos="4937125" algn="l"/>
              </a:tabLst>
            </a:pPr>
            <a:r>
              <a:rPr kumimoji="0" lang="hr-H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 Najčešće  se koristi sljedeći oblik, tj. naredba </a:t>
            </a:r>
            <a:r>
              <a:rPr kumimoji="0" lang="hr-HR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SELECT: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06475" algn="l"/>
                <a:tab pos="1189038" algn="l"/>
                <a:tab pos="4937125" algn="l"/>
              </a:tabLst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06475" algn="l"/>
                <a:tab pos="1189038" algn="l"/>
                <a:tab pos="4937125" algn="l"/>
              </a:tabLst>
            </a:pPr>
            <a:r>
              <a:rPr kumimoji="0" lang="hr-HR" sz="22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itchFamily="18" charset="0"/>
              </a:rPr>
              <a:t>SELECT</a:t>
            </a:r>
            <a:r>
              <a:rPr kumimoji="0" lang="hr-HR" sz="2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itchFamily="18" charset="0"/>
              </a:rPr>
              <a:t> [</a:t>
            </a:r>
            <a:r>
              <a:rPr kumimoji="0" lang="hr-HR" sz="22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itchFamily="18" charset="0"/>
              </a:rPr>
              <a:t>All/DISTINCT</a:t>
            </a:r>
            <a:r>
              <a:rPr kumimoji="0" lang="hr-HR" sz="2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itchFamily="18" charset="0"/>
              </a:rPr>
              <a:t>] &lt;</a:t>
            </a:r>
            <a:r>
              <a:rPr kumimoji="0" lang="hr-HR" sz="22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itchFamily="18" charset="0"/>
              </a:rPr>
              <a:t>lista atributa</a:t>
            </a:r>
            <a:r>
              <a:rPr kumimoji="0" lang="hr-HR" sz="2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itchFamily="18" charset="0"/>
              </a:rPr>
              <a:t>&gt; 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06475" algn="l"/>
                <a:tab pos="1189038" algn="l"/>
                <a:tab pos="4937125" algn="l"/>
              </a:tabLst>
            </a:pPr>
            <a:r>
              <a:rPr kumimoji="0" lang="hr-HR" sz="22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itchFamily="18" charset="0"/>
              </a:rPr>
              <a:t>FROM</a:t>
            </a:r>
            <a:r>
              <a:rPr kumimoji="0" lang="hr-HR" sz="2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itchFamily="18" charset="0"/>
              </a:rPr>
              <a:t> &lt;</a:t>
            </a:r>
            <a:r>
              <a:rPr kumimoji="0" lang="hr-HR" sz="22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itchFamily="18" charset="0"/>
              </a:rPr>
              <a:t>lista tabela</a:t>
            </a:r>
            <a:r>
              <a:rPr kumimoji="0" lang="hr-HR" sz="2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itchFamily="18" charset="0"/>
              </a:rPr>
              <a:t>&gt; 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06475" algn="l"/>
                <a:tab pos="1189038" algn="l"/>
                <a:tab pos="4937125" algn="l"/>
              </a:tabLst>
            </a:pPr>
            <a:r>
              <a:rPr kumimoji="0" lang="hr-HR" sz="22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itchFamily="18" charset="0"/>
              </a:rPr>
              <a:t>WHERE</a:t>
            </a:r>
            <a:r>
              <a:rPr kumimoji="0" lang="hr-HR" sz="2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itchFamily="18" charset="0"/>
              </a:rPr>
              <a:t> &lt;</a:t>
            </a:r>
            <a:r>
              <a:rPr kumimoji="0" lang="hr-HR" sz="22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itchFamily="18" charset="0"/>
              </a:rPr>
              <a:t>uslov</a:t>
            </a:r>
            <a:r>
              <a:rPr kumimoji="0" lang="hr-HR" sz="2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itchFamily="18" charset="0"/>
              </a:rPr>
              <a:t>&gt;;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06475" algn="l"/>
                <a:tab pos="1189038" algn="l"/>
                <a:tab pos="4937125" algn="l"/>
              </a:tabLst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06475" algn="l"/>
                <a:tab pos="1189038" algn="l"/>
                <a:tab pos="4937125" algn="l"/>
              </a:tabLst>
            </a:pPr>
            <a:r>
              <a:rPr lang="hr-HR" sz="2200" dirty="0">
                <a:latin typeface="+mj-lt"/>
                <a:ea typeface="Times New Roman" pitchFamily="18" charset="0"/>
              </a:rPr>
              <a:t>đ</a:t>
            </a:r>
            <a:r>
              <a:rPr kumimoji="0" lang="hr-H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e je: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06475" algn="l"/>
                <a:tab pos="1189038" algn="l"/>
                <a:tab pos="4937125" algn="l"/>
              </a:tabLst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06475" algn="l"/>
                <a:tab pos="1189038" algn="l"/>
                <a:tab pos="4937125" algn="l"/>
              </a:tabLst>
            </a:pPr>
            <a:r>
              <a:rPr kumimoji="0" lang="hr-H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&lt;</a:t>
            </a:r>
            <a:r>
              <a:rPr kumimoji="0" lang="hr-HR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Lista atributa</a:t>
            </a:r>
            <a:r>
              <a:rPr kumimoji="0" lang="hr-H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 &gt; - kolone tabela koji se žele u rezultatu. 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06475" algn="l"/>
                <a:tab pos="1189038" algn="l"/>
                <a:tab pos="4937125" algn="l"/>
              </a:tabLst>
            </a:pPr>
            <a:r>
              <a:rPr kumimoji="0" lang="hr-H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&lt;</a:t>
            </a:r>
            <a:r>
              <a:rPr kumimoji="0" lang="hr-HR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Lista tabela</a:t>
            </a:r>
            <a:r>
              <a:rPr kumimoji="0" lang="hr-H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&gt; - tabele koje se koriste u pretraživanju.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006475" algn="l"/>
                <a:tab pos="1189038" algn="l"/>
                <a:tab pos="4937125" algn="l"/>
              </a:tabLst>
            </a:pPr>
            <a:r>
              <a:rPr kumimoji="0" lang="hr-H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&lt;</a:t>
            </a:r>
            <a:r>
              <a:rPr kumimoji="0" lang="hr-HR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Uslov</a:t>
            </a:r>
            <a:r>
              <a:rPr kumimoji="0" lang="hr-H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&gt; - predikat koji zadovoljavaju selektirane n-torke u rezultatu.</a:t>
            </a:r>
            <a:endParaRPr kumimoji="0" lang="hr-H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183880" cy="663934"/>
          </a:xfrm>
        </p:spPr>
        <p:txBody>
          <a:bodyPr>
            <a:normAutofit fontScale="90000"/>
          </a:bodyPr>
          <a:lstStyle/>
          <a:p>
            <a:r>
              <a:rPr lang="sr-Latn-CS" dirty="0" smtClean="0"/>
              <a:t>Izmjena podataka u tabelama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95536" y="1556792"/>
            <a:ext cx="83529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hr-HR" sz="2400" dirty="0" smtClean="0"/>
              <a:t> Izmjena </a:t>
            </a:r>
            <a:r>
              <a:rPr lang="hr-HR" sz="2400" dirty="0"/>
              <a:t>vrijednosti podataka (ažuriranje) u </a:t>
            </a:r>
            <a:r>
              <a:rPr lang="hr-HR" sz="2400" dirty="0" smtClean="0"/>
              <a:t>tabeli </a:t>
            </a:r>
            <a:r>
              <a:rPr lang="hr-HR" sz="2400" dirty="0"/>
              <a:t>postiže se </a:t>
            </a:r>
            <a:r>
              <a:rPr lang="hr-HR" sz="2400" dirty="0" smtClean="0"/>
              <a:t>upotrebom </a:t>
            </a:r>
            <a:r>
              <a:rPr lang="hr-HR" sz="2400" dirty="0"/>
              <a:t>naredbe UPDATE. </a:t>
            </a:r>
            <a:r>
              <a:rPr lang="hr-HR" sz="2400" dirty="0" smtClean="0"/>
              <a:t>Opšti </a:t>
            </a:r>
            <a:r>
              <a:rPr lang="hr-HR" sz="2400" dirty="0"/>
              <a:t>oblik te naredbe može se prikazati kao</a:t>
            </a:r>
            <a:r>
              <a:rPr lang="hr-HR" sz="2400" dirty="0" smtClean="0"/>
              <a:t>:</a:t>
            </a:r>
          </a:p>
          <a:p>
            <a:endParaRPr lang="en-US" sz="2400" dirty="0"/>
          </a:p>
          <a:p>
            <a:r>
              <a:rPr lang="hr-HR" sz="2400" dirty="0">
                <a:solidFill>
                  <a:srgbClr val="0070C0"/>
                </a:solidFill>
              </a:rPr>
              <a:t>UPDATE &lt;</a:t>
            </a:r>
            <a:r>
              <a:rPr lang="hr-HR" sz="2400" dirty="0" smtClean="0">
                <a:solidFill>
                  <a:srgbClr val="0070C0"/>
                </a:solidFill>
              </a:rPr>
              <a:t>ime-tabele&gt;</a:t>
            </a:r>
            <a:endParaRPr lang="en-US" sz="2400" dirty="0">
              <a:solidFill>
                <a:srgbClr val="0070C0"/>
              </a:solidFill>
            </a:endParaRPr>
          </a:p>
          <a:p>
            <a:r>
              <a:rPr lang="hr-HR" sz="2400" dirty="0">
                <a:solidFill>
                  <a:srgbClr val="0070C0"/>
                </a:solidFill>
              </a:rPr>
              <a:t>SET &lt;atribut = izraz&gt;</a:t>
            </a:r>
            <a:endParaRPr lang="en-US" sz="2400" dirty="0">
              <a:solidFill>
                <a:srgbClr val="0070C0"/>
              </a:solidFill>
            </a:endParaRPr>
          </a:p>
          <a:p>
            <a:r>
              <a:rPr lang="hr-HR" sz="2400" dirty="0">
                <a:solidFill>
                  <a:srgbClr val="0070C0"/>
                </a:solidFill>
              </a:rPr>
              <a:t>         WHERE &lt;</a:t>
            </a:r>
            <a:r>
              <a:rPr lang="hr-HR" sz="2400" dirty="0" smtClean="0">
                <a:solidFill>
                  <a:srgbClr val="0070C0"/>
                </a:solidFill>
              </a:rPr>
              <a:t>uslov&gt;</a:t>
            </a:r>
          </a:p>
          <a:p>
            <a:endParaRPr lang="en-US" sz="2400" dirty="0"/>
          </a:p>
          <a:p>
            <a:r>
              <a:rPr lang="hr-HR" sz="2400" dirty="0"/>
              <a:t>U svim n-torkama u relaciji koje zadovoljavaju </a:t>
            </a:r>
            <a:r>
              <a:rPr lang="hr-HR" sz="2400" dirty="0" smtClean="0"/>
              <a:t>uslov </a:t>
            </a:r>
            <a:r>
              <a:rPr lang="hr-HR" sz="2400" dirty="0"/>
              <a:t>mijenja se (ažurira) vrijednost navedenih atributa.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183880" cy="735942"/>
          </a:xfrm>
        </p:spPr>
        <p:txBody>
          <a:bodyPr/>
          <a:lstStyle/>
          <a:p>
            <a:r>
              <a:rPr lang="sr-Latn-CS" dirty="0" smtClean="0"/>
              <a:t>Brisanje podataka iz tabele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95536" y="1340768"/>
            <a:ext cx="82809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400" dirty="0"/>
              <a:t>Za brisanje podataka iz </a:t>
            </a:r>
            <a:r>
              <a:rPr lang="hr-HR" sz="2400" dirty="0" smtClean="0"/>
              <a:t>tabele </a:t>
            </a:r>
            <a:r>
              <a:rPr lang="hr-HR" sz="2400" dirty="0"/>
              <a:t>koristi se SQL naredba DELETE (brisanje). </a:t>
            </a:r>
            <a:r>
              <a:rPr lang="hr-HR" sz="2400" dirty="0" smtClean="0"/>
              <a:t>Opšti </a:t>
            </a:r>
            <a:r>
              <a:rPr lang="hr-HR" sz="2400" dirty="0"/>
              <a:t>oblik te naredbe je</a:t>
            </a:r>
            <a:r>
              <a:rPr lang="hr-HR" sz="2400" dirty="0" smtClean="0"/>
              <a:t>:</a:t>
            </a:r>
          </a:p>
          <a:p>
            <a:endParaRPr lang="en-US" sz="2400" dirty="0"/>
          </a:p>
          <a:p>
            <a:r>
              <a:rPr lang="hr-HR" sz="2400" dirty="0">
                <a:solidFill>
                  <a:srgbClr val="0070C0"/>
                </a:solidFill>
              </a:rPr>
              <a:t>DELETE</a:t>
            </a:r>
            <a:endParaRPr lang="en-US" sz="2400" dirty="0">
              <a:solidFill>
                <a:srgbClr val="0070C0"/>
              </a:solidFill>
            </a:endParaRPr>
          </a:p>
          <a:p>
            <a:r>
              <a:rPr lang="hr-HR" sz="2400" dirty="0">
                <a:solidFill>
                  <a:srgbClr val="0070C0"/>
                </a:solidFill>
              </a:rPr>
              <a:t>FROM &lt;</a:t>
            </a:r>
            <a:r>
              <a:rPr lang="hr-HR" sz="2400" dirty="0" smtClean="0">
                <a:solidFill>
                  <a:srgbClr val="0070C0"/>
                </a:solidFill>
              </a:rPr>
              <a:t>ime-tabele&gt;</a:t>
            </a:r>
            <a:endParaRPr lang="en-US" sz="2400" dirty="0">
              <a:solidFill>
                <a:srgbClr val="0070C0"/>
              </a:solidFill>
            </a:endParaRPr>
          </a:p>
          <a:p>
            <a:r>
              <a:rPr lang="hr-HR" sz="2400" dirty="0">
                <a:solidFill>
                  <a:srgbClr val="0070C0"/>
                </a:solidFill>
              </a:rPr>
              <a:t>WHERE &lt;</a:t>
            </a:r>
            <a:r>
              <a:rPr lang="hr-HR" sz="2400" dirty="0" smtClean="0">
                <a:solidFill>
                  <a:srgbClr val="0070C0"/>
                </a:solidFill>
              </a:rPr>
              <a:t>uslov&gt;</a:t>
            </a:r>
          </a:p>
          <a:p>
            <a:endParaRPr lang="en-US" sz="2400" dirty="0"/>
          </a:p>
          <a:p>
            <a:r>
              <a:rPr lang="hr-HR" sz="2400" dirty="0"/>
              <a:t>Ona briše sve n-torke koje zadovoljavaju </a:t>
            </a:r>
            <a:r>
              <a:rPr lang="hr-HR" sz="2400" dirty="0" smtClean="0"/>
              <a:t>uslov.</a:t>
            </a:r>
            <a:endParaRPr lang="en-US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</TotalTime>
  <Words>346</Words>
  <Application>Microsoft Office PowerPoint</Application>
  <PresentationFormat>On-screen Show (4:3)</PresentationFormat>
  <Paragraphs>58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Osnovne naredbe SQL-a</vt:lpstr>
      <vt:lpstr>PowerPoint Presentation</vt:lpstr>
      <vt:lpstr>Kreiranje tabela</vt:lpstr>
      <vt:lpstr>Unos podataka u tabelu</vt:lpstr>
      <vt:lpstr>Uzimanje podataka iz tabele</vt:lpstr>
      <vt:lpstr>Izmjena podataka u tabelama</vt:lpstr>
      <vt:lpstr>Brisanje podataka iz tabele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Osnovne naredbe SQL-a</dc:title>
  <dc:creator>XP</dc:creator>
  <cp:lastModifiedBy>Nastavnik</cp:lastModifiedBy>
  <cp:revision>4</cp:revision>
  <dcterms:created xsi:type="dcterms:W3CDTF">2011-12-11T15:29:00Z</dcterms:created>
  <dcterms:modified xsi:type="dcterms:W3CDTF">2021-02-09T10:09:39Z</dcterms:modified>
</cp:coreProperties>
</file>