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35E9E6A9-FBF3-4011-AB68-F5DE5F48F77C}" type="datetimeFigureOut">
              <a:rPr lang="en-US" smtClean="0"/>
              <a:t>24-Nov-2020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84EEDE11-684B-4E88-925E-7F741902D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1942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9E6A9-FBF3-4011-AB68-F5DE5F48F77C}" type="datetimeFigureOut">
              <a:rPr lang="en-US" smtClean="0"/>
              <a:t>24-Nov-2020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DE11-684B-4E88-925E-7F741902D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53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9E6A9-FBF3-4011-AB68-F5DE5F48F77C}" type="datetimeFigureOut">
              <a:rPr lang="en-US" smtClean="0"/>
              <a:t>24-Nov-2020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DE11-684B-4E88-925E-7F741902D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579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9E6A9-FBF3-4011-AB68-F5DE5F48F77C}" type="datetimeFigureOut">
              <a:rPr lang="en-US" smtClean="0"/>
              <a:t>24-Nov-2020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DE11-684B-4E88-925E-7F741902D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289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9E6A9-FBF3-4011-AB68-F5DE5F48F77C}" type="datetimeFigureOut">
              <a:rPr lang="en-US" smtClean="0"/>
              <a:t>24-Nov-2020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DE11-684B-4E88-925E-7F741902D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2622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9E6A9-FBF3-4011-AB68-F5DE5F48F77C}" type="datetimeFigureOut">
              <a:rPr lang="en-US" smtClean="0"/>
              <a:t>24-Nov-2020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DE11-684B-4E88-925E-7F741902D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4433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9E6A9-FBF3-4011-AB68-F5DE5F48F77C}" type="datetimeFigureOut">
              <a:rPr lang="en-US" smtClean="0"/>
              <a:t>24-Nov-2020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DE11-684B-4E88-925E-7F741902D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9630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9E6A9-FBF3-4011-AB68-F5DE5F48F77C}" type="datetimeFigureOut">
              <a:rPr lang="en-US" smtClean="0"/>
              <a:t>24-Nov-2020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DE11-684B-4E88-925E-7F741902D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518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9E6A9-FBF3-4011-AB68-F5DE5F48F77C}" type="datetimeFigureOut">
              <a:rPr lang="en-US" smtClean="0"/>
              <a:t>24-Nov-2020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DE11-684B-4E88-925E-7F741902D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615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9E6A9-FBF3-4011-AB68-F5DE5F48F77C}" type="datetimeFigureOut">
              <a:rPr lang="en-US" smtClean="0"/>
              <a:t>24-Nov-2020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DE11-684B-4E88-925E-7F741902D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187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9E6A9-FBF3-4011-AB68-F5DE5F48F77C}" type="datetimeFigureOut">
              <a:rPr lang="en-US" smtClean="0"/>
              <a:t>24-Nov-2020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DE11-684B-4E88-925E-7F741902D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377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9E6A9-FBF3-4011-AB68-F5DE5F48F77C}" type="datetimeFigureOut">
              <a:rPr lang="en-US" smtClean="0"/>
              <a:t>24-Nov-2020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DE11-684B-4E88-925E-7F741902D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0471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9E6A9-FBF3-4011-AB68-F5DE5F48F77C}" type="datetimeFigureOut">
              <a:rPr lang="en-US" smtClean="0"/>
              <a:t>24-Nov-2020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DE11-684B-4E88-925E-7F741902D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1786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9E6A9-FBF3-4011-AB68-F5DE5F48F77C}" type="datetimeFigureOut">
              <a:rPr lang="en-US" smtClean="0"/>
              <a:t>24-Nov-2020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DE11-684B-4E88-925E-7F741902D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217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9E6A9-FBF3-4011-AB68-F5DE5F48F77C}" type="datetimeFigureOut">
              <a:rPr lang="en-US" smtClean="0"/>
              <a:t>24-Nov-2020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DE11-684B-4E88-925E-7F741902D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79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9E6A9-FBF3-4011-AB68-F5DE5F48F77C}" type="datetimeFigureOut">
              <a:rPr lang="en-US" smtClean="0"/>
              <a:t>24-Nov-2020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DE11-684B-4E88-925E-7F741902D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9837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9E6A9-FBF3-4011-AB68-F5DE5F48F77C}" type="datetimeFigureOut">
              <a:rPr lang="en-US" smtClean="0"/>
              <a:t>24-Nov-2020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DE11-684B-4E88-925E-7F741902D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690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5E9E6A9-FBF3-4011-AB68-F5DE5F48F77C}" type="datetimeFigureOut">
              <a:rPr lang="en-US" smtClean="0"/>
              <a:t>24-Nov-2020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4EEDE11-684B-4E88-925E-7F741902D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607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Latn-ME" sz="6000" dirty="0"/>
              <a:t>Trigonometrijske funkcije 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Latn-ME" sz="2800" dirty="0"/>
              <a:t>oštrog ugla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524861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614" y="777923"/>
            <a:ext cx="108772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r-Latn-ME" sz="2800" dirty="0"/>
              <a:t>Trigonometrijske funkcije određuju vezu (odnos) između dužine stranica i unutrašnjih uglova u pravouglom trouglu.</a:t>
            </a:r>
            <a:endParaRPr lang="en-US" sz="2800" dirty="0"/>
          </a:p>
        </p:txBody>
      </p:sp>
      <p:sp>
        <p:nvSpPr>
          <p:cNvPr id="3" name="Right Triangle 2"/>
          <p:cNvSpPr/>
          <p:nvPr/>
        </p:nvSpPr>
        <p:spPr>
          <a:xfrm>
            <a:off x="1221607" y="2173617"/>
            <a:ext cx="5773003" cy="3057098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 rot="1696648">
            <a:off x="3370911" y="3334996"/>
            <a:ext cx="21080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800" dirty="0"/>
              <a:t>„hipotenuza“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2248351" y="5230715"/>
            <a:ext cx="25085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r-Latn-ME" sz="2800" dirty="0"/>
              <a:t>„nalegla kateta“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 rot="16200000">
            <a:off x="-692916" y="3383084"/>
            <a:ext cx="30943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800" dirty="0"/>
              <a:t>„naspramna kateta“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6919415" y="5076827"/>
            <a:ext cx="457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800" dirty="0"/>
              <a:t>A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937940" y="1835929"/>
            <a:ext cx="89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800" dirty="0"/>
              <a:t>B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818600" y="5069313"/>
            <a:ext cx="375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800" dirty="0"/>
              <a:t>C</a:t>
            </a:r>
            <a:endParaRPr lang="en-US" sz="2800" dirty="0"/>
          </a:p>
        </p:txBody>
      </p:sp>
      <p:sp>
        <p:nvSpPr>
          <p:cNvPr id="12" name="Arc 11"/>
          <p:cNvSpPr/>
          <p:nvPr/>
        </p:nvSpPr>
        <p:spPr>
          <a:xfrm rot="14303929">
            <a:off x="5621750" y="4525819"/>
            <a:ext cx="914400" cy="914400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771494" y="4767575"/>
                <a:ext cx="3074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1494" y="4767575"/>
                <a:ext cx="307456" cy="43088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99519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5" grpId="0"/>
      <p:bldP spid="6" grpId="0"/>
      <p:bldP spid="7" grpId="0"/>
      <p:bldP spid="8" grpId="0"/>
      <p:bldP spid="9" grpId="0"/>
      <p:bldP spid="12" grpId="0" animBg="1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435258" y="975828"/>
                <a:ext cx="11321484" cy="49063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sz="2800" dirty="0"/>
                  <a:t>Trigonometrijske funkcije:</a:t>
                </a:r>
              </a:p>
              <a:p>
                <a:endParaRPr lang="sr-Latn-ME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sr-Latn-ME" sz="2800" dirty="0"/>
                  <a:t>SINUS ugla – odnos naspramne katete i hipotenuze,  </a:t>
                </a:r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"</m:t>
                        </m:r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𝑛𝑎𝑠𝑝𝑟𝑎𝑚𝑛𝑎</m:t>
                        </m:r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"</m:t>
                        </m:r>
                      </m:num>
                      <m:den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h𝑖𝑝𝑜𝑡𝑒𝑛𝑢𝑧𝑎</m:t>
                        </m:r>
                      </m:den>
                    </m:f>
                  </m:oMath>
                </a14:m>
                <a:endParaRPr lang="sr-Latn-ME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sr-Latn-ME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sr-Latn-ME" sz="2800" dirty="0"/>
                  <a:t>KOSINUS ugla – odnos nalegle katete i hipotenuze,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cos</m:t>
                    </m:r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"</m:t>
                        </m:r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𝑛𝑎𝑙</m:t>
                        </m:r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𝑒𝑔𝑙𝑎</m:t>
                        </m:r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"</m:t>
                        </m:r>
                      </m:num>
                      <m:den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h𝑖𝑝𝑜𝑡𝑒𝑛𝑢𝑧𝑎</m:t>
                        </m:r>
                      </m:den>
                    </m:f>
                  </m:oMath>
                </a14:m>
                <a:endParaRPr lang="sr-Latn-ME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sr-Latn-ME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sr-Latn-ME" sz="2800" dirty="0"/>
                  <a:t>TANGENS ugla – odnos naspramne i nalegle katete,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tg</m:t>
                    </m:r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"</m:t>
                        </m:r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𝑛𝑎𝑠𝑝𝑟𝑎𝑚𝑛𝑎</m:t>
                        </m:r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"</m:t>
                        </m:r>
                      </m:num>
                      <m:den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"</m:t>
                        </m:r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𝑛𝑎𝑙𝑒𝑔𝑙𝑎</m:t>
                        </m:r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"</m:t>
                        </m:r>
                      </m:den>
                    </m:f>
                  </m:oMath>
                </a14:m>
                <a:endParaRPr lang="sr-Latn-ME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sr-Latn-ME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sr-Latn-ME" sz="2800" dirty="0"/>
                  <a:t>KOTANGENS ugla – odnos nalegle i naspramne katete,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ctg</m:t>
                    </m:r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"</m:t>
                        </m:r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𝑛𝑎𝑙𝑒</m:t>
                        </m:r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𝑔𝑙𝑎</m:t>
                        </m:r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"</m:t>
                        </m:r>
                      </m:num>
                      <m:den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"</m:t>
                        </m:r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𝑛𝑎𝑠𝑝𝑟𝑎𝑚𝑛𝑎</m:t>
                        </m:r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"</m:t>
                        </m:r>
                      </m:den>
                    </m:f>
                  </m:oMath>
                </a14:m>
                <a:endParaRPr lang="sr-Latn-ME" sz="28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258" y="975828"/>
                <a:ext cx="11321484" cy="4906343"/>
              </a:xfrm>
              <a:prstGeom prst="rect">
                <a:avLst/>
              </a:prstGeom>
              <a:blipFill>
                <a:blip r:embed="rId2"/>
                <a:stretch>
                  <a:fillRect l="-1076" t="-1118" b="-7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95935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15278" t="2559" r="63889" b="34053"/>
          <a:stretch/>
        </p:blipFill>
        <p:spPr bwMode="auto">
          <a:xfrm>
            <a:off x="877864" y="770173"/>
            <a:ext cx="3912500" cy="53167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086900" y="1296538"/>
                <a:ext cx="1692323" cy="44971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</m:oMath>
                  </m:oMathPara>
                </a14:m>
                <a:endParaRPr lang="sr-Latn-ME" sz="2800" dirty="0"/>
              </a:p>
              <a:p>
                <a:endParaRPr lang="sr-Latn-ME" sz="28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</m:oMath>
                  </m:oMathPara>
                </a14:m>
                <a:endParaRPr lang="sr-Latn-ME" sz="2800" dirty="0"/>
              </a:p>
              <a:p>
                <a:endParaRPr lang="sr-Latn-ME" sz="28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𝑡𝑔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</m:oMath>
                  </m:oMathPara>
                </a14:m>
                <a:endParaRPr lang="sr-Latn-ME" sz="2800" b="0" dirty="0">
                  <a:ea typeface="Cambria Math" panose="02040503050406030204" pitchFamily="18" charset="0"/>
                </a:endParaRPr>
              </a:p>
              <a:p>
                <a:endParaRPr lang="sr-Latn-ME" sz="2800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𝑐𝑡𝑔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6900" y="1296538"/>
                <a:ext cx="1692323" cy="449719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654953" y="1296537"/>
                <a:ext cx="1662753" cy="44971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</m:func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</m:oMath>
                  </m:oMathPara>
                </a14:m>
                <a:endParaRPr lang="sr-Latn-ME" sz="2800" dirty="0"/>
              </a:p>
              <a:p>
                <a:endParaRPr lang="sr-Latn-ME" sz="28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</m:func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</m:oMath>
                  </m:oMathPara>
                </a14:m>
                <a:endParaRPr lang="sr-Latn-ME" sz="2800" dirty="0"/>
              </a:p>
              <a:p>
                <a:endParaRPr lang="sr-Latn-ME" sz="28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𝑡𝑔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sr-Latn-ME" sz="2800" b="0" dirty="0">
                  <a:ea typeface="Cambria Math" panose="02040503050406030204" pitchFamily="18" charset="0"/>
                </a:endParaRPr>
              </a:p>
              <a:p>
                <a:endParaRPr lang="sr-Latn-ME" sz="2800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𝑐𝑡𝑔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4953" y="1296537"/>
                <a:ext cx="1662753" cy="449719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04479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68740" y="668740"/>
                <a:ext cx="10003809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sz="2800" dirty="0"/>
                  <a:t>Primjer. Naći trigonometrijske funkcije uglova </a:t>
                </a:r>
                <a14:m>
                  <m:oMath xmlns:m="http://schemas.openxmlformats.org/officeDocument/2006/math">
                    <m:r>
                      <a:rPr lang="sr-Latn-ME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sr-Latn-ME" sz="2800" dirty="0"/>
                  <a:t> i </a:t>
                </a:r>
                <a14:m>
                  <m:oMath xmlns:m="http://schemas.openxmlformats.org/officeDocument/2006/math">
                    <m:r>
                      <a:rPr lang="sr-Latn-ME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sr-Latn-ME" sz="2800" dirty="0"/>
                  <a:t> pravouglog trougla ABC čije su katete </a:t>
                </a:r>
                <a14:m>
                  <m:oMath xmlns:m="http://schemas.openxmlformats.org/officeDocument/2006/math"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sr-Latn-ME" sz="2800" dirty="0"/>
                  <a:t> i </a:t>
                </a:r>
                <a14:m>
                  <m:oMath xmlns:m="http://schemas.openxmlformats.org/officeDocument/2006/math"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sr-Latn-ME" sz="2800" dirty="0"/>
                  <a:t>.</a:t>
                </a:r>
                <a:endParaRPr lang="en-US" sz="2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740" y="668740"/>
                <a:ext cx="10003809" cy="954107"/>
              </a:xfrm>
              <a:prstGeom prst="rect">
                <a:avLst/>
              </a:prstGeom>
              <a:blipFill rotWithShape="0">
                <a:blip r:embed="rId2"/>
                <a:stretch>
                  <a:fillRect l="-1280" t="-6410" b="-179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668740" y="1787857"/>
            <a:ext cx="14207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800" dirty="0"/>
              <a:t>Rešenje:</a:t>
            </a:r>
            <a:endParaRPr lang="en-US" sz="2800" dirty="0"/>
          </a:p>
        </p:txBody>
      </p:sp>
      <p:sp>
        <p:nvSpPr>
          <p:cNvPr id="4" name="Right Triangle 3"/>
          <p:cNvSpPr/>
          <p:nvPr/>
        </p:nvSpPr>
        <p:spPr>
          <a:xfrm>
            <a:off x="859809" y="2715904"/>
            <a:ext cx="1815152" cy="1119117"/>
          </a:xfrm>
          <a:prstGeom prst="rt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669502" y="3716628"/>
            <a:ext cx="3930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800" dirty="0"/>
              <a:t>A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520066" y="2262160"/>
            <a:ext cx="3802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800" dirty="0"/>
              <a:t>B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520066" y="3716628"/>
            <a:ext cx="375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800" dirty="0"/>
              <a:t>C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621359" y="3055361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/>
              <a:t>a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77779" y="3870516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/>
              <a:t>b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714257" y="2872432"/>
            <a:ext cx="49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/>
              <a:t>c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835020" y="2398007"/>
                <a:ext cx="2163349" cy="8095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5020" y="2398007"/>
                <a:ext cx="2163349" cy="80958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132160" y="2478376"/>
                <a:ext cx="2202749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sr-Latn-ME" sz="28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sr-Latn-ME" sz="28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=9+16</m:t>
                      </m:r>
                    </m:oMath>
                  </m:oMathPara>
                </a14:m>
                <a:endParaRPr lang="sr-Latn-ME" sz="28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=25</m:t>
                      </m:r>
                    </m:oMath>
                  </m:oMathPara>
                </a14:m>
                <a:endParaRPr lang="sr-Latn-ME" sz="28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2160" y="2478376"/>
                <a:ext cx="2202749" cy="224676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835019" y="3329158"/>
                <a:ext cx="2205732" cy="8181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r-Latn-ME" sz="28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5019" y="3329158"/>
                <a:ext cx="2205732" cy="81817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847787" y="4253495"/>
                <a:ext cx="2010550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𝑡𝑔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7787" y="4253495"/>
                <a:ext cx="2010550" cy="80945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847787" y="5398727"/>
                <a:ext cx="2164952" cy="8180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r-Latn-ME" sz="2800" b="0" i="0" smtClean="0">
                              <a:latin typeface="Cambria Math" panose="02040503050406030204" pitchFamily="18" charset="0"/>
                            </a:rPr>
                            <m:t>ctg</m:t>
                          </m:r>
                        </m:fName>
                        <m:e>
                          <m: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7787" y="5398727"/>
                <a:ext cx="2164952" cy="81804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715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 flipH="1">
                <a:off x="1028358" y="955343"/>
                <a:ext cx="9999033" cy="4832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sz="2800" dirty="0"/>
                  <a:t>Zadaci:</a:t>
                </a:r>
              </a:p>
              <a:p>
                <a:pPr marL="514350" indent="-514350">
                  <a:buAutoNum type="arabicPeriod"/>
                </a:pPr>
                <a:r>
                  <a:rPr lang="sr-Latn-ME" sz="2800" dirty="0"/>
                  <a:t>Date su katete pravouglog trougla a=8 cm i b=6 cm. Odrediti vrijednosti svih trigonometrijskih funkcija ugla </a:t>
                </a:r>
                <a14:m>
                  <m:oMath xmlns:m="http://schemas.openxmlformats.org/officeDocument/2006/math">
                    <m:r>
                      <a:rPr lang="sr-Latn-ME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sr-Latn-ME" sz="2800" dirty="0"/>
                  <a:t> i hipotenuzu c.</a:t>
                </a:r>
              </a:p>
              <a:p>
                <a:pPr marL="514350" indent="-514350">
                  <a:buAutoNum type="arabicPeriod"/>
                </a:pPr>
                <a:endParaRPr lang="sr-Latn-ME" sz="2800" dirty="0"/>
              </a:p>
              <a:p>
                <a:pPr marL="514350" indent="-514350">
                  <a:buFontTx/>
                  <a:buAutoNum type="arabicPeriod"/>
                </a:pPr>
                <a:r>
                  <a:rPr lang="sr-Latn-ME" sz="2800" dirty="0"/>
                  <a:t>Date su stranice a=5 cm i b=12 cm pravougaonika ABCD. Odrediti vrijednosti trigonometrijskih funkcija ugla koji dijagonala AC obrazuje sa manjom stranicom pravougaonika.</a:t>
                </a:r>
              </a:p>
              <a:p>
                <a:pPr marL="514350" indent="-514350">
                  <a:buFontTx/>
                  <a:buAutoNum type="arabicPeriod"/>
                </a:pPr>
                <a:endParaRPr lang="sr-Latn-ME" sz="2800" dirty="0"/>
              </a:p>
              <a:p>
                <a:pPr marL="514350" indent="-514350">
                  <a:buFontTx/>
                  <a:buAutoNum type="arabicPeriod"/>
                </a:pPr>
                <a:r>
                  <a:rPr lang="sr-Latn-ME" sz="2800" dirty="0"/>
                  <a:t>Data je hipotenuza pravouglog trougla c=24 cm, i ugao </a:t>
                </a:r>
                <a14:m>
                  <m:oMath xmlns:m="http://schemas.openxmlformats.org/officeDocument/2006/math">
                    <m:r>
                      <a:rPr lang="sr-Latn-ME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=50°</m:t>
                    </m:r>
                  </m:oMath>
                </a14:m>
                <a:r>
                  <a:rPr lang="sr-Latn-ME" sz="2800" dirty="0"/>
                  <a:t>. Izračunati dužine kateta.</a:t>
                </a:r>
              </a:p>
              <a:p>
                <a:pPr marL="514350" indent="-514350">
                  <a:buAutoNum type="arabicPeriod"/>
                </a:pPr>
                <a:endParaRPr lang="sr-Latn-ME" sz="2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028358" y="955343"/>
                <a:ext cx="9999033" cy="4832092"/>
              </a:xfrm>
              <a:prstGeom prst="rect">
                <a:avLst/>
              </a:prstGeom>
              <a:blipFill rotWithShape="0">
                <a:blip r:embed="rId2"/>
                <a:stretch>
                  <a:fillRect l="-1280" t="-1263" r="-10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26512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6476F"/>
      </a:dk2>
      <a:lt2>
        <a:srgbClr val="EBEBEB"/>
      </a:lt2>
      <a:accent1>
        <a:srgbClr val="E5B458"/>
      </a:accent1>
      <a:accent2>
        <a:srgbClr val="F77754"/>
      </a:accent2>
      <a:accent3>
        <a:srgbClr val="D8507E"/>
      </a:accent3>
      <a:accent4>
        <a:srgbClr val="BC70EE"/>
      </a:accent4>
      <a:accent5>
        <a:srgbClr val="3CA2E2"/>
      </a:accent5>
      <a:accent6>
        <a:srgbClr val="91BF77"/>
      </a:accent6>
      <a:hlink>
        <a:srgbClr val="71DDAB"/>
      </a:hlink>
      <a:folHlink>
        <a:srgbClr val="A6E4C7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B36E0D05-787B-4C61-8268-2D6C1FBEDA3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130</TotalTime>
  <Words>261</Words>
  <Application>Microsoft Office PowerPoint</Application>
  <PresentationFormat>Widescreen</PresentationFormat>
  <Paragraphs>56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Celestial</vt:lpstr>
      <vt:lpstr>Trigonometrijske funkcije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Trigonometrijske funkcije </dc:title>
  <dc:creator>Korisnik</dc:creator>
  <cp:lastModifiedBy>Scekic Jelena</cp:lastModifiedBy>
  <cp:revision>20</cp:revision>
  <dcterms:created xsi:type="dcterms:W3CDTF">2018-04-07T16:46:35Z</dcterms:created>
  <dcterms:modified xsi:type="dcterms:W3CDTF">2020-11-24T08:03:59Z</dcterms:modified>
</cp:coreProperties>
</file>