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93" r:id="rId15"/>
    <p:sldId id="269" r:id="rId16"/>
    <p:sldId id="270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4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10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905E7-34FD-4E98-AFDE-603281DDA990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11EE-416A-4D13-BE84-88589BDCFEF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905E7-34FD-4E98-AFDE-603281DDA990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11EE-416A-4D13-BE84-88589BDCFE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905E7-34FD-4E98-AFDE-603281DDA990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11EE-416A-4D13-BE84-88589BDCFE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905E7-34FD-4E98-AFDE-603281DDA990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11EE-416A-4D13-BE84-88589BDCFE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905E7-34FD-4E98-AFDE-603281DDA990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B8911EE-416A-4D13-BE84-88589BDCFEF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905E7-34FD-4E98-AFDE-603281DDA990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11EE-416A-4D13-BE84-88589BDCFE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905E7-34FD-4E98-AFDE-603281DDA990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11EE-416A-4D13-BE84-88589BDCFE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905E7-34FD-4E98-AFDE-603281DDA990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11EE-416A-4D13-BE84-88589BDCFE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905E7-34FD-4E98-AFDE-603281DDA990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11EE-416A-4D13-BE84-88589BDCFE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905E7-34FD-4E98-AFDE-603281DDA990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11EE-416A-4D13-BE84-88589BDCFE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905E7-34FD-4E98-AFDE-603281DDA990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911EE-416A-4D13-BE84-88589BDCFE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1D905E7-34FD-4E98-AFDE-603281DDA990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B8911EE-416A-4D13-BE84-88589BDCFEF1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838200"/>
            <a:ext cx="66294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213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sr-Latn-ME" b="1" dirty="0"/>
              <a:t>     </a:t>
            </a:r>
            <a:r>
              <a:rPr lang="en-US" b="1" dirty="0" err="1"/>
              <a:t>Vrijeme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prostor</a:t>
            </a:r>
            <a:endParaRPr lang="en-US" b="1" dirty="0"/>
          </a:p>
          <a:p>
            <a:r>
              <a:rPr lang="sr-Latn-ME" b="1" dirty="0"/>
              <a:t>Vrijeme se u </a:t>
            </a:r>
            <a:r>
              <a:rPr lang="sr-Latn-ME" b="1" i="1" dirty="0"/>
              <a:t>Prokletoj avliji </a:t>
            </a:r>
            <a:r>
              <a:rPr lang="sr-Latn-ME" b="1" dirty="0"/>
              <a:t>se može sagledati iz nekoliko perspektiva.</a:t>
            </a:r>
          </a:p>
          <a:p>
            <a:r>
              <a:rPr lang="sr-Latn-ME" b="1" dirty="0"/>
              <a:t>Prva perspektiva pripada vremenu kada je fra Petar tamnavao u instambulskom zatvoru.</a:t>
            </a:r>
          </a:p>
          <a:p>
            <a:r>
              <a:rPr lang="sr-Latn-ME" b="1" dirty="0"/>
              <a:t>Druga pripada vremenu kada su se Džem i Bajazit sukobili oko vlasti (15v.)</a:t>
            </a:r>
          </a:p>
          <a:p>
            <a:r>
              <a:rPr lang="sr-Latn-ME" b="1" dirty="0"/>
              <a:t>A treća perspektiva je vrijeme mladićevog pripovijedanja. On je „nadživio“ sve i produžuje svojom pričom vrijeme umrlih junaka.</a:t>
            </a:r>
          </a:p>
        </p:txBody>
      </p:sp>
    </p:spTree>
    <p:extLst>
      <p:ext uri="{BB962C8B-B14F-4D97-AF65-F5344CB8AC3E}">
        <p14:creationId xmlns:p14="http://schemas.microsoft.com/office/powerpoint/2010/main" val="3788986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marL="137160" indent="0">
              <a:buNone/>
            </a:pPr>
            <a:r>
              <a:rPr lang="sr-Latn-ME" b="1" dirty="0"/>
              <a:t>      </a:t>
            </a:r>
            <a:r>
              <a:rPr lang="en-US" b="1" dirty="0" err="1"/>
              <a:t>Vrijeme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prostor</a:t>
            </a:r>
            <a:endParaRPr lang="sr-Latn-ME" b="1" dirty="0"/>
          </a:p>
          <a:p>
            <a:r>
              <a:rPr lang="sr-Latn-ME" dirty="0"/>
              <a:t>Andrić se ovim romanom udaljio od prostora Bosne, ali Bosna je na određen način prisutna u Prokletoj avliji preko fra Petra.</a:t>
            </a:r>
          </a:p>
          <a:p>
            <a:r>
              <a:rPr lang="sr-Latn-ME" dirty="0">
                <a:solidFill>
                  <a:srgbClr val="C00000"/>
                </a:solidFill>
              </a:rPr>
              <a:t>Ako je</a:t>
            </a:r>
            <a:r>
              <a:rPr lang="sr-Latn-ME" i="1" dirty="0">
                <a:solidFill>
                  <a:srgbClr val="C00000"/>
                </a:solidFill>
              </a:rPr>
              <a:t> Na Drini ćuprija </a:t>
            </a:r>
            <a:r>
              <a:rPr lang="sr-Latn-ME" dirty="0">
                <a:solidFill>
                  <a:srgbClr val="C00000"/>
                </a:solidFill>
              </a:rPr>
              <a:t>roman vremena, </a:t>
            </a:r>
            <a:r>
              <a:rPr lang="sr-Latn-ME" i="1" dirty="0">
                <a:solidFill>
                  <a:srgbClr val="C00000"/>
                </a:solidFill>
              </a:rPr>
              <a:t>Prokleta avlija </a:t>
            </a:r>
            <a:r>
              <a:rPr lang="sr-Latn-ME" dirty="0">
                <a:solidFill>
                  <a:srgbClr val="C00000"/>
                </a:solidFill>
              </a:rPr>
              <a:t>je roman prostora</a:t>
            </a:r>
            <a:r>
              <a:rPr lang="sr-Latn-ME" dirty="0"/>
              <a:t>.</a:t>
            </a:r>
          </a:p>
          <a:p>
            <a:r>
              <a:rPr lang="sr-Latn-ME" dirty="0"/>
              <a:t>To je dvojno shvaćen prostor- prostor u okovima otomanske carevine, a potom, to je simbolično označen prostor, prostor svih tamnica svijeta.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152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sr-Latn-ME" dirty="0"/>
              <a:t>Položaj Proklete avlije bio je čudan... „</a:t>
            </a:r>
            <a:r>
              <a:rPr lang="sr-Latn-ME" b="1" i="1" dirty="0"/>
              <a:t>kao sračunat na mučenje i veće stradanje zatvorenika</a:t>
            </a:r>
            <a:r>
              <a:rPr lang="sr-Latn-ME" dirty="0"/>
              <a:t>“.</a:t>
            </a:r>
          </a:p>
          <a:p>
            <a:r>
              <a:rPr lang="sr-Latn-ME" dirty="0"/>
              <a:t>Prostor je skučen i tjeskoban, „</a:t>
            </a:r>
            <a:r>
              <a:rPr lang="sr-Latn-ME" b="1" i="1" dirty="0"/>
              <a:t>sve je neoderđeno, bezimeno i tuđe</a:t>
            </a:r>
            <a:r>
              <a:rPr lang="sr-Latn-ME" dirty="0"/>
              <a:t>“.</a:t>
            </a:r>
          </a:p>
          <a:p>
            <a:r>
              <a:rPr lang="sr-Latn-ME" dirty="0"/>
              <a:t>Čovjek je stranac u tom ambijentu, kao da je na nekom „</a:t>
            </a:r>
            <a:r>
              <a:rPr lang="sr-Latn-ME" b="1" i="1" dirty="0"/>
              <a:t>đavolskom ostrvu</a:t>
            </a:r>
            <a:r>
              <a:rPr lang="sr-Latn-ME" dirty="0"/>
              <a:t>“, izvan života i bez nade da će taj život ikada ugledati.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586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sr-Latn-ME" dirty="0"/>
              <a:t>Prostor </a:t>
            </a:r>
            <a:r>
              <a:rPr lang="sr-Latn-ME" i="1" dirty="0"/>
              <a:t>Proklete avlije  </a:t>
            </a:r>
            <a:r>
              <a:rPr lang="sr-Latn-ME" dirty="0"/>
              <a:t>je i psihološki određen.</a:t>
            </a:r>
          </a:p>
          <a:p>
            <a:r>
              <a:rPr lang="sr-Latn-ME" dirty="0"/>
              <a:t>Avlija neosjetno potčinjava čovjeka “</a:t>
            </a:r>
            <a:r>
              <a:rPr lang="sr-Latn-ME" b="1" i="1" dirty="0"/>
              <a:t>da stane da se gubi</a:t>
            </a:r>
            <a:r>
              <a:rPr lang="sr-Latn-ME" dirty="0"/>
              <a:t>“, prošlost i budućnost se „</a:t>
            </a:r>
            <a:r>
              <a:rPr lang="sr-Latn-ME" b="1" i="1" dirty="0"/>
              <a:t>slegnu u jednu jedinu sadašnjicu, u neobični i strašni život Proklete avlije“.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8143050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r>
              <a:rPr lang="sr-Latn-ME" sz="3200" b="1" dirty="0">
                <a:solidFill>
                  <a:srgbClr val="FFC000"/>
                </a:solidFill>
              </a:rPr>
              <a:t>Neodređenost prostora i vremena u </a:t>
            </a:r>
            <a:r>
              <a:rPr lang="sr-Latn-ME" sz="3200" b="1" i="1" dirty="0">
                <a:solidFill>
                  <a:srgbClr val="FFC000"/>
                </a:solidFill>
              </a:rPr>
              <a:t>Prokletoj avliji</a:t>
            </a:r>
            <a:r>
              <a:rPr lang="sr-Latn-ME" sz="3200" b="1" dirty="0">
                <a:solidFill>
                  <a:srgbClr val="FFC000"/>
                </a:solidFill>
              </a:rPr>
              <a:t>, naveli su  na zaključak: Avlija je u vremenu, ali ne u jednom vremenu. Avlija je u svijetu, ali ne u jednom svijetu. </a:t>
            </a:r>
          </a:p>
          <a:p>
            <a:r>
              <a:rPr lang="sr-Latn-ME" sz="3200" b="1" dirty="0">
                <a:solidFill>
                  <a:srgbClr val="FFC000"/>
                </a:solidFill>
              </a:rPr>
              <a:t>I Avlija se ne mijenja, ona je  simbol ljudskog postojanja bilo u kom vremenu i bilo u kom prostoru.</a:t>
            </a:r>
            <a:endParaRPr lang="en-US" sz="32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6707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marL="0" indent="0">
              <a:buNone/>
            </a:pPr>
            <a:r>
              <a:rPr lang="sr-Latn-ME" b="1" dirty="0"/>
              <a:t>                        </a:t>
            </a:r>
            <a:r>
              <a:rPr lang="sr-Latn-ME" sz="3200" b="1" dirty="0">
                <a:solidFill>
                  <a:srgbClr val="FFFF00"/>
                </a:solidFill>
              </a:rPr>
              <a:t>Kompozicija</a:t>
            </a:r>
          </a:p>
          <a:p>
            <a:pPr marL="0" indent="0">
              <a:buNone/>
            </a:pPr>
            <a:endParaRPr lang="sr-Latn-ME" b="1" dirty="0"/>
          </a:p>
          <a:p>
            <a:pPr marL="0" indent="0">
              <a:buNone/>
            </a:pPr>
            <a:r>
              <a:rPr lang="sr-Latn-ME" b="1" dirty="0">
                <a:solidFill>
                  <a:srgbClr val="00B050"/>
                </a:solidFill>
              </a:rPr>
              <a:t>Pripovjedački tekst </a:t>
            </a:r>
            <a:r>
              <a:rPr lang="sr-Latn-ME" b="1" i="1" dirty="0">
                <a:solidFill>
                  <a:srgbClr val="00B050"/>
                </a:solidFill>
              </a:rPr>
              <a:t>Proklete avlije </a:t>
            </a:r>
            <a:r>
              <a:rPr lang="sr-Latn-ME" b="1" dirty="0">
                <a:solidFill>
                  <a:srgbClr val="00B050"/>
                </a:solidFill>
              </a:rPr>
              <a:t>sastoji se od nekoliko manjih priča koje zajedno čine priču romana kao cjelinu.</a:t>
            </a:r>
          </a:p>
          <a:p>
            <a:pPr marL="0" indent="0">
              <a:buNone/>
            </a:pPr>
            <a:r>
              <a:rPr lang="sr-Latn-ME" b="1" dirty="0">
                <a:solidFill>
                  <a:srgbClr val="FFFF00"/>
                </a:solidFill>
              </a:rPr>
              <a:t>Svaka od tih priča ima svog naratora ili kazivača.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3417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32500" lnSpcReduction="20000"/>
          </a:bodyPr>
          <a:lstStyle/>
          <a:p>
            <a:endParaRPr lang="sr-Latn-ME" dirty="0"/>
          </a:p>
          <a:p>
            <a:r>
              <a:rPr lang="vi-VN" sz="6000" b="1" dirty="0">
                <a:solidFill>
                  <a:srgbClr val="FFFF00"/>
                </a:solidFill>
              </a:rPr>
              <a:t>I Okvirna deskripcija</a:t>
            </a:r>
          </a:p>
          <a:p>
            <a:r>
              <a:rPr lang="vi-VN" sz="6000" b="1" dirty="0">
                <a:solidFill>
                  <a:srgbClr val="00B0F0"/>
                </a:solidFill>
              </a:rPr>
              <a:t>II 1.Sećanje anonimnog mladića na fra Petra i njegovo pričanje</a:t>
            </a:r>
          </a:p>
          <a:p>
            <a:r>
              <a:rPr lang="vi-VN" sz="6000" b="1" dirty="0">
                <a:solidFill>
                  <a:srgbClr val="C00000"/>
                </a:solidFill>
              </a:rPr>
              <a:t>2. Prokleta avlija</a:t>
            </a:r>
          </a:p>
          <a:p>
            <a:r>
              <a:rPr lang="vi-VN" sz="6000" b="1" dirty="0">
                <a:solidFill>
                  <a:srgbClr val="C00000"/>
                </a:solidFill>
              </a:rPr>
              <a:t>a) svet proklete avlije</a:t>
            </a:r>
          </a:p>
          <a:p>
            <a:r>
              <a:rPr lang="vi-VN" sz="6000" b="1" dirty="0">
                <a:solidFill>
                  <a:srgbClr val="C00000"/>
                </a:solidFill>
              </a:rPr>
              <a:t>b) život u ćelijama (noćni život)</a:t>
            </a:r>
          </a:p>
          <a:p>
            <a:r>
              <a:rPr lang="vi-VN" sz="6000" b="1" dirty="0">
                <a:solidFill>
                  <a:srgbClr val="C00000"/>
                </a:solidFill>
              </a:rPr>
              <a:t>v) život u dvorištu (dnevni život)</a:t>
            </a:r>
          </a:p>
          <a:p>
            <a:r>
              <a:rPr lang="vi-VN" sz="6000" b="1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vi-VN" sz="6000" b="1" dirty="0">
                <a:solidFill>
                  <a:schemeClr val="tx1">
                    <a:lumMod val="95000"/>
                  </a:schemeClr>
                </a:solidFill>
              </a:rPr>
              <a:t>. Karađoz: poreklo, izgled, karakter - sposobnost preobražavanja</a:t>
            </a:r>
          </a:p>
          <a:p>
            <a:r>
              <a:rPr lang="vi-VN" sz="6000" b="1" dirty="0">
                <a:solidFill>
                  <a:srgbClr val="FF0000"/>
                </a:solidFill>
              </a:rPr>
              <a:t>III O Ćamilu</a:t>
            </a:r>
          </a:p>
          <a:p>
            <a:r>
              <a:rPr lang="vi-VN" sz="6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1. Fra Petrova kazivanja o Haimu</a:t>
            </a:r>
          </a:p>
          <a:p>
            <a:r>
              <a:rPr lang="vi-VN" sz="6000" b="1" dirty="0">
                <a:solidFill>
                  <a:schemeClr val="accent4">
                    <a:lumMod val="75000"/>
                  </a:schemeClr>
                </a:solidFill>
              </a:rPr>
              <a:t>2. Haimova priča o Ćamilu</a:t>
            </a:r>
          </a:p>
          <a:p>
            <a:r>
              <a:rPr lang="vi-VN" sz="6000" b="1" dirty="0">
                <a:solidFill>
                  <a:srgbClr val="FF0000"/>
                </a:solidFill>
              </a:rPr>
              <a:t>3. Ćamilova priča o Džem sultanu</a:t>
            </a:r>
          </a:p>
          <a:p>
            <a:r>
              <a:rPr lang="vi-VN" sz="6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4. Nastavak Hamilove priče o Ćamilu (kazivanje i Ćamilovom saslušanju i nestanku)</a:t>
            </a:r>
          </a:p>
          <a:p>
            <a:r>
              <a:rPr lang="vi-VN" sz="6000" b="1" dirty="0">
                <a:solidFill>
                  <a:srgbClr val="00B050"/>
                </a:solidFill>
              </a:rPr>
              <a:t>5. Ćamilovo prisustvo u fra Petrovoj uobrazilji</a:t>
            </a:r>
          </a:p>
          <a:p>
            <a:r>
              <a:rPr lang="vi-VN" sz="6000" b="1" dirty="0">
                <a:solidFill>
                  <a:srgbClr val="00B0F0"/>
                </a:solidFill>
              </a:rPr>
              <a:t>6. Fra Petrov dolazak u Akru i susret sa mladim Libancem na brodu</a:t>
            </a:r>
          </a:p>
          <a:p>
            <a:r>
              <a:rPr lang="vi-VN" sz="6000" b="1" dirty="0">
                <a:solidFill>
                  <a:srgbClr val="FFFF00"/>
                </a:solidFill>
              </a:rPr>
              <a:t>IV Okvirna deskripcija</a:t>
            </a:r>
            <a:endParaRPr lang="en-US" sz="6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2829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nut 3"/>
          <p:cNvSpPr/>
          <p:nvPr/>
        </p:nvSpPr>
        <p:spPr>
          <a:xfrm>
            <a:off x="3157946" y="2286000"/>
            <a:ext cx="2819400" cy="1981200"/>
          </a:xfrm>
          <a:prstGeom prst="donut">
            <a:avLst>
              <a:gd name="adj" fmla="val 121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Donut 4"/>
          <p:cNvSpPr/>
          <p:nvPr/>
        </p:nvSpPr>
        <p:spPr>
          <a:xfrm>
            <a:off x="2723606" y="1828800"/>
            <a:ext cx="3810000" cy="2781300"/>
          </a:xfrm>
          <a:prstGeom prst="donut">
            <a:avLst>
              <a:gd name="adj" fmla="val 53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Donut 5"/>
          <p:cNvSpPr/>
          <p:nvPr/>
        </p:nvSpPr>
        <p:spPr>
          <a:xfrm>
            <a:off x="2019300" y="1371600"/>
            <a:ext cx="5334000" cy="3695700"/>
          </a:xfrm>
          <a:prstGeom prst="donut">
            <a:avLst>
              <a:gd name="adj" fmla="val 78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Donut 6"/>
          <p:cNvSpPr/>
          <p:nvPr/>
        </p:nvSpPr>
        <p:spPr>
          <a:xfrm>
            <a:off x="1485900" y="838200"/>
            <a:ext cx="6400800" cy="4876800"/>
          </a:xfrm>
          <a:prstGeom prst="donut">
            <a:avLst>
              <a:gd name="adj" fmla="val 64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Donut 7"/>
          <p:cNvSpPr/>
          <p:nvPr/>
        </p:nvSpPr>
        <p:spPr>
          <a:xfrm>
            <a:off x="3843746" y="2743200"/>
            <a:ext cx="1447800" cy="1066800"/>
          </a:xfrm>
          <a:prstGeom prst="donut">
            <a:avLst>
              <a:gd name="adj" fmla="val 124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5539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sz="3200" i="1" dirty="0">
                <a:solidFill>
                  <a:srgbClr val="FFC000"/>
                </a:solidFill>
              </a:rPr>
              <a:t>Pro</a:t>
            </a:r>
            <a:r>
              <a:rPr lang="sr-Latn-ME" sz="3200" i="1" dirty="0">
                <a:solidFill>
                  <a:srgbClr val="FFC000"/>
                </a:solidFill>
              </a:rPr>
              <a:t>kletu avliju </a:t>
            </a:r>
            <a:r>
              <a:rPr lang="sr-Latn-ME" sz="3200" dirty="0">
                <a:solidFill>
                  <a:srgbClr val="FFC000"/>
                </a:solidFill>
              </a:rPr>
              <a:t>čine </a:t>
            </a:r>
            <a:r>
              <a:rPr lang="sr-Latn-ME" sz="3200" b="1" dirty="0">
                <a:solidFill>
                  <a:srgbClr val="FFC000"/>
                </a:solidFill>
              </a:rPr>
              <a:t>četiri prstenasto raspoređene priče. </a:t>
            </a:r>
            <a:r>
              <a:rPr lang="sr-Latn-ME" b="1" dirty="0"/>
              <a:t>(svaka od njih ima svog kazivača – naratora)</a:t>
            </a:r>
          </a:p>
          <a:p>
            <a:endParaRPr lang="sr-Latn-ME" dirty="0"/>
          </a:p>
          <a:p>
            <a:r>
              <a:rPr lang="sr-Latn-ME" b="1" dirty="0"/>
              <a:t>Najšira priča </a:t>
            </a:r>
            <a:r>
              <a:rPr lang="sr-Latn-ME" dirty="0"/>
              <a:t>u toj prstenastoj kružnoj šemi jeste ona koje se prisjeća </a:t>
            </a:r>
            <a:r>
              <a:rPr lang="sr-Latn-ME" b="1" dirty="0"/>
              <a:t>„mladić pored prozora“, </a:t>
            </a:r>
            <a:r>
              <a:rPr lang="sr-Latn-ME" dirty="0"/>
              <a:t>dok gleda u svježu fra-Petrovu humku.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1485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sr-Latn-ME" b="1" dirty="0"/>
              <a:t>Fra- Petru </a:t>
            </a:r>
            <a:r>
              <a:rPr lang="sr-Latn-ME" dirty="0"/>
              <a:t>je, dok je boravio u Prokletoj avliji, o njenom najznačajnijem zatvoreniku, Ćamilu iz Smirne, </a:t>
            </a:r>
            <a:r>
              <a:rPr lang="sr-Latn-ME" b="1" dirty="0"/>
              <a:t>pričao Haim</a:t>
            </a:r>
            <a:r>
              <a:rPr lang="sr-Latn-ME" dirty="0"/>
              <a:t>, zatvorenik, Jevrejin.</a:t>
            </a:r>
          </a:p>
          <a:p>
            <a:r>
              <a:rPr lang="sr-Latn-ME" b="1" dirty="0"/>
              <a:t>Ćamil, opet ima svoju priču, svoju jedinu duhovnu preokupaciju zbog koje je dospio u Avliju: to je priča o Džem-sultanu</a:t>
            </a:r>
            <a:r>
              <a:rPr lang="sr-Latn-ME" dirty="0"/>
              <a:t>. (istorijska ličnost)  </a:t>
            </a:r>
          </a:p>
          <a:p>
            <a:r>
              <a:rPr lang="sr-Latn-ME" b="1" dirty="0"/>
              <a:t>Priča o njemu čini najuži, centralni krug</a:t>
            </a:r>
            <a:r>
              <a:rPr lang="sr-Latn-ME" dirty="0"/>
              <a:t>, prsten, i njome se zatvara kružni tok pričanja.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772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480" y="609600"/>
            <a:ext cx="6457405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42743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sr-Latn-ME" b="1" dirty="0"/>
              <a:t>Ćamil je objekat priče i nema svoju priču</a:t>
            </a:r>
            <a:r>
              <a:rPr lang="sr-Latn-ME" dirty="0"/>
              <a:t>. Priča o njemu zauzima </a:t>
            </a:r>
            <a:r>
              <a:rPr lang="sr-Latn-ME" b="1" dirty="0"/>
              <a:t>V poglavlje </a:t>
            </a:r>
            <a:r>
              <a:rPr lang="sr-Latn-ME" dirty="0"/>
              <a:t>(to je središnji dio Proklete avlije, ukupno osam poglavlja).</a:t>
            </a:r>
          </a:p>
          <a:p>
            <a:r>
              <a:rPr lang="sr-Latn-ME" dirty="0">
                <a:solidFill>
                  <a:srgbClr val="FFFF00"/>
                </a:solidFill>
              </a:rPr>
              <a:t>„</a:t>
            </a:r>
            <a:r>
              <a:rPr lang="sr-Latn-ME" i="1" dirty="0">
                <a:solidFill>
                  <a:srgbClr val="FFFF00"/>
                </a:solidFill>
              </a:rPr>
              <a:t>To je u novom i svečanom obliku drevna priča o dva brata. Otkako je sveta i veka postoje, i neprestano se ponovo rađaju i obnavljaju –</a:t>
            </a:r>
          </a:p>
          <a:p>
            <a:pPr marL="0" indent="0">
              <a:buNone/>
            </a:pPr>
            <a:r>
              <a:rPr lang="sr-Latn-ME" i="1" dirty="0">
                <a:solidFill>
                  <a:srgbClr val="FFFF00"/>
                </a:solidFill>
              </a:rPr>
              <a:t>   dva brata – suparnika</a:t>
            </a:r>
            <a:r>
              <a:rPr lang="sr-Latn-ME" dirty="0">
                <a:solidFill>
                  <a:srgbClr val="FFFF00"/>
                </a:solidFill>
              </a:rPr>
              <a:t>.“</a:t>
            </a:r>
          </a:p>
          <a:p>
            <a:r>
              <a:rPr lang="sr-Latn-ME" dirty="0"/>
              <a:t>To je iskonski, naslijeđeni oblik ponašanja, arhetip. (početak u biblijskom suparništvu između Kaina i Avelja).</a:t>
            </a:r>
          </a:p>
        </p:txBody>
      </p:sp>
    </p:spTree>
    <p:extLst>
      <p:ext uri="{BB962C8B-B14F-4D97-AF65-F5344CB8AC3E}">
        <p14:creationId xmlns:p14="http://schemas.microsoft.com/office/powerpoint/2010/main" val="34014717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r>
              <a:rPr lang="sr-Latn-ME" sz="3600" b="1" dirty="0"/>
              <a:t>Ovakav sklop pripovjednog djela u kome se osnovna novela, uključivanjem u nju drugih novela, kao epizoda, sve više širi, predstavlja</a:t>
            </a:r>
            <a:r>
              <a:rPr lang="sr-Latn-ME" sz="3600" b="1" dirty="0">
                <a:solidFill>
                  <a:srgbClr val="C00000"/>
                </a:solidFill>
              </a:rPr>
              <a:t> </a:t>
            </a:r>
            <a:r>
              <a:rPr lang="sr-Latn-ME" sz="3600" b="1" u="sng" dirty="0">
                <a:solidFill>
                  <a:srgbClr val="C00000"/>
                </a:solidFill>
              </a:rPr>
              <a:t>tip prstenaste kompozicije</a:t>
            </a:r>
            <a:r>
              <a:rPr lang="sr-Latn-ME" sz="3600" dirty="0">
                <a:solidFill>
                  <a:srgbClr val="C00000"/>
                </a:solidFill>
              </a:rPr>
              <a:t>.</a:t>
            </a:r>
            <a:endParaRPr lang="en-US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5530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0"/>
            <a:ext cx="8382000" cy="66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94528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sr-Latn-ME" dirty="0"/>
              <a:t>Kazivači mahom pričaju nesređeno:</a:t>
            </a:r>
          </a:p>
          <a:p>
            <a:pPr marL="0" indent="0">
              <a:buNone/>
            </a:pPr>
            <a:endParaRPr lang="sr-Latn-ME" dirty="0"/>
          </a:p>
          <a:p>
            <a:pPr marL="0" indent="0">
              <a:buNone/>
            </a:pPr>
            <a:r>
              <a:rPr lang="sr-Latn-ME" i="1" dirty="0"/>
              <a:t> </a:t>
            </a:r>
            <a:r>
              <a:rPr lang="sr-Latn-ME" i="1" dirty="0">
                <a:solidFill>
                  <a:srgbClr val="FFFF00"/>
                </a:solidFill>
              </a:rPr>
              <a:t>Fra- Petar bi „nastavljajući pričanje ponavljao sve što je rekao“.</a:t>
            </a:r>
            <a:endParaRPr lang="sr-Cyrl-ME" i="1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sr-Latn-ME" i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sr-Latn-ME" i="1" dirty="0">
                <a:solidFill>
                  <a:srgbClr val="FFFF00"/>
                </a:solidFill>
              </a:rPr>
              <a:t>Haimovo pričanje je bilo „sve ispreturano i izlomljeno“.</a:t>
            </a:r>
            <a:endParaRPr lang="sr-Cyrl-ME" i="1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sr-Latn-ME" i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sr-Latn-ME" i="1" dirty="0">
                <a:solidFill>
                  <a:srgbClr val="FFFF00"/>
                </a:solidFill>
              </a:rPr>
              <a:t>Ćamilovo „bez uvoda i vidljive veze, bez vremenskog reda“.</a:t>
            </a:r>
            <a:endParaRPr lang="en-US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9772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sr-Latn-ME" b="1" dirty="0">
                <a:solidFill>
                  <a:srgbClr val="FF0066"/>
                </a:solidFill>
              </a:rPr>
              <a:t>Uvjerljivost</a:t>
            </a:r>
            <a:r>
              <a:rPr lang="sr-Latn-ME" dirty="0">
                <a:solidFill>
                  <a:srgbClr val="FF0066"/>
                </a:solidFill>
              </a:rPr>
              <a:t> </a:t>
            </a:r>
            <a:r>
              <a:rPr lang="sr-Latn-ME" b="1" dirty="0">
                <a:solidFill>
                  <a:srgbClr val="FF0066"/>
                </a:solidFill>
              </a:rPr>
              <a:t>njihovog kazivanja leži u dubokom uživanju </a:t>
            </a:r>
            <a:r>
              <a:rPr lang="sr-Latn-ME" dirty="0">
                <a:solidFill>
                  <a:srgbClr val="FF0066"/>
                </a:solidFill>
              </a:rPr>
              <a:t>svakog od njih u sudbinu junaka svoje priče.</a:t>
            </a:r>
          </a:p>
          <a:p>
            <a:r>
              <a:rPr lang="sr-Latn-ME" b="1" i="1" dirty="0"/>
              <a:t>Prokleta avlija </a:t>
            </a:r>
            <a:r>
              <a:rPr lang="sr-Latn-ME" dirty="0"/>
              <a:t>je svojim kompozicijskim ustrojstvom specifično djelo.</a:t>
            </a:r>
          </a:p>
          <a:p>
            <a:r>
              <a:rPr lang="sr-Latn-ME" b="1" dirty="0">
                <a:solidFill>
                  <a:srgbClr val="FFC000"/>
                </a:solidFill>
              </a:rPr>
              <a:t>Svaki od naratora ima svoj monolog i u njemu svog junaka koji se pretvara u kazivača i nastavlja svoj monolog. Samo junak u središtu priče nije kazivač</a:t>
            </a:r>
            <a:r>
              <a:rPr lang="sr-Latn-ME" dirty="0">
                <a:solidFill>
                  <a:srgbClr val="FFC000"/>
                </a:solidFill>
              </a:rPr>
              <a:t>. </a:t>
            </a:r>
          </a:p>
          <a:p>
            <a:r>
              <a:rPr lang="sr-Latn-ME" b="1" dirty="0">
                <a:solidFill>
                  <a:srgbClr val="92D050"/>
                </a:solidFill>
              </a:rPr>
              <a:t>Što je krug uži, paćenik u njemu je veći</a:t>
            </a:r>
            <a:r>
              <a:rPr lang="sr-Latn-ME" dirty="0">
                <a:solidFill>
                  <a:srgbClr val="92D050"/>
                </a:solidFill>
              </a:rPr>
              <a:t>.</a:t>
            </a:r>
            <a:endParaRPr lang="en-US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832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marL="0" indent="0">
              <a:buNone/>
            </a:pPr>
            <a:r>
              <a:rPr lang="sr-Latn-ME" b="1" dirty="0">
                <a:solidFill>
                  <a:srgbClr val="C00000"/>
                </a:solidFill>
              </a:rPr>
              <a:t>       Likovi</a:t>
            </a:r>
          </a:p>
          <a:p>
            <a:pPr marL="0" indent="0">
              <a:buNone/>
            </a:pPr>
            <a:endParaRPr lang="sr-Latn-ME" b="1" dirty="0">
              <a:solidFill>
                <a:srgbClr val="C00000"/>
              </a:solidFill>
            </a:endParaRPr>
          </a:p>
          <a:p>
            <a:r>
              <a:rPr lang="sr-Latn-ME" dirty="0">
                <a:solidFill>
                  <a:srgbClr val="C00000"/>
                </a:solidFill>
              </a:rPr>
              <a:t>Šta je zajedničko kod svih junaka </a:t>
            </a:r>
            <a:r>
              <a:rPr lang="sr-Latn-ME" b="1" i="1" dirty="0">
                <a:solidFill>
                  <a:srgbClr val="C00000"/>
                </a:solidFill>
              </a:rPr>
              <a:t>Proklete avlije?</a:t>
            </a:r>
            <a:endParaRPr lang="en-US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8260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229600" cy="5257800"/>
          </a:xfrm>
        </p:spPr>
        <p:txBody>
          <a:bodyPr>
            <a:normAutofit/>
          </a:bodyPr>
          <a:lstStyle/>
          <a:p>
            <a:r>
              <a:rPr lang="sr-Latn-ME" dirty="0">
                <a:solidFill>
                  <a:srgbClr val="C00000"/>
                </a:solidFill>
              </a:rPr>
              <a:t>To su ljudi koji su u život krenuli pogrešnim putem:</a:t>
            </a:r>
          </a:p>
          <a:p>
            <a:r>
              <a:rPr lang="sr-Latn-ME" dirty="0"/>
              <a:t>Džem-sultan je u želji da dopre do carskog prijestola krenuo u rat na starijeg brata;</a:t>
            </a:r>
          </a:p>
          <a:p>
            <a:r>
              <a:rPr lang="sr-Latn-ME" dirty="0"/>
              <a:t>Ćamil se usmjerio na zabranjenoj istorijskoj građi;</a:t>
            </a:r>
          </a:p>
          <a:p>
            <a:r>
              <a:rPr lang="sr-Latn-ME" dirty="0"/>
              <a:t>Karađoz je krenuo u kriminal.</a:t>
            </a:r>
          </a:p>
          <a:p>
            <a:r>
              <a:rPr lang="sr-Latn-ME" dirty="0"/>
              <a:t>Najčešće su to ljudi  „miješane krvi“.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8317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sr-Latn-ME" b="1" dirty="0">
                <a:solidFill>
                  <a:srgbClr val="C00000"/>
                </a:solidFill>
              </a:rPr>
              <a:t>Zajedničko je i to što svoju nevinost ne mogu da dokažu.</a:t>
            </a:r>
          </a:p>
          <a:p>
            <a:r>
              <a:rPr lang="sr-Latn-ME" dirty="0">
                <a:solidFill>
                  <a:srgbClr val="FFFF00"/>
                </a:solidFill>
              </a:rPr>
              <a:t>Oni imaju i drugih kvaliteta:</a:t>
            </a:r>
          </a:p>
          <a:p>
            <a:r>
              <a:rPr lang="sr-Latn-ME" b="1" dirty="0">
                <a:solidFill>
                  <a:srgbClr val="FFFF00"/>
                </a:solidFill>
              </a:rPr>
              <a:t>Džem je pjesnik;</a:t>
            </a:r>
          </a:p>
          <a:p>
            <a:r>
              <a:rPr lang="sr-Latn-ME" b="1" dirty="0">
                <a:solidFill>
                  <a:srgbClr val="FFFF00"/>
                </a:solidFill>
              </a:rPr>
              <a:t>Ćamil- istraživač, naučnik;</a:t>
            </a:r>
          </a:p>
          <a:p>
            <a:r>
              <a:rPr lang="sr-Latn-ME" b="1" dirty="0">
                <a:solidFill>
                  <a:srgbClr val="FFFF00"/>
                </a:solidFill>
              </a:rPr>
              <a:t>Haim- vidovnjak;</a:t>
            </a:r>
          </a:p>
          <a:p>
            <a:r>
              <a:rPr lang="sr-Latn-ME" b="1" dirty="0">
                <a:solidFill>
                  <a:srgbClr val="FFFF00"/>
                </a:solidFill>
              </a:rPr>
              <a:t>Fra-Petar- starac racionalnog mišljenja i smirenog ponašanja; </a:t>
            </a:r>
          </a:p>
          <a:p>
            <a:r>
              <a:rPr lang="sr-Latn-ME" b="1" dirty="0"/>
              <a:t>Svi oni pate i nosioci su tereta sopstvene sudbine.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630063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sr-Latn-ME" b="1" dirty="0"/>
              <a:t>Ćamil iz Smirne</a:t>
            </a:r>
          </a:p>
          <a:p>
            <a:endParaRPr lang="sr-Latn-ME" dirty="0"/>
          </a:p>
          <a:p>
            <a:r>
              <a:rPr lang="sr-Latn-ME" dirty="0"/>
              <a:t>Čime je Ćamil iz Smirne posebno zaokpio tvoju pažnju?</a:t>
            </a:r>
          </a:p>
          <a:p>
            <a:r>
              <a:rPr lang="sr-Latn-ME" dirty="0"/>
              <a:t>Šta ima čudno u njegovoj sudbini?</a:t>
            </a:r>
          </a:p>
          <a:p>
            <a:r>
              <a:rPr lang="sr-Latn-ME" dirty="0"/>
              <a:t>Protumači</a:t>
            </a:r>
            <a:r>
              <a:rPr lang="sr-Cyrl-ME" dirty="0"/>
              <a:t> </a:t>
            </a:r>
            <a:r>
              <a:rPr lang="sr-Latn-ME" dirty="0"/>
              <a:t>njegovu identifikaciju sa Džem-sultanom?</a:t>
            </a:r>
          </a:p>
          <a:p>
            <a:r>
              <a:rPr lang="sr-Latn-ME" dirty="0"/>
              <a:t>Zašto je pred policijom izgovorio fatalnu misao: „Ja sam to!“</a:t>
            </a:r>
          </a:p>
          <a:p>
            <a:r>
              <a:rPr lang="sr-Latn-ME" dirty="0"/>
              <a:t>Apsurdnost u njihovom položaju.</a:t>
            </a:r>
          </a:p>
          <a:p>
            <a:r>
              <a:rPr lang="sr-Latn-ME" dirty="0"/>
              <a:t>Čime te njihov položaj podsjeća na položaj Jozefa K. iz Procesa?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391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b="1" dirty="0" err="1"/>
              <a:t>Ćamil</a:t>
            </a:r>
            <a:r>
              <a:rPr lang="en-US" b="1" dirty="0"/>
              <a:t> </a:t>
            </a:r>
            <a:r>
              <a:rPr lang="en-US" b="1" dirty="0" err="1"/>
              <a:t>iz</a:t>
            </a:r>
            <a:r>
              <a:rPr lang="en-US" b="1" dirty="0"/>
              <a:t> </a:t>
            </a:r>
            <a:r>
              <a:rPr lang="en-US" b="1" dirty="0" err="1"/>
              <a:t>Smirne</a:t>
            </a:r>
            <a:endParaRPr lang="en-US" b="1" dirty="0"/>
          </a:p>
          <a:p>
            <a:r>
              <a:rPr lang="sr-Latn-ME" dirty="0"/>
              <a:t>Ćamilova tragična sudbina duboko se usjieca u svijest čitalaca. </a:t>
            </a:r>
          </a:p>
          <a:p>
            <a:r>
              <a:rPr lang="sr-Latn-ME" dirty="0"/>
              <a:t>Patnju mu je donijela ljubav, a knjiga, u kojoj je potražio spas, dovela ga je u Prokletu avliju.</a:t>
            </a:r>
          </a:p>
          <a:p>
            <a:r>
              <a:rPr lang="sr-Latn-ME" dirty="0"/>
              <a:t>U očima fra-Petra „lice toga čovjeka bilo je novo iznenađenje, belo i bledo onim sobnim bledilom, drukčije od svega što se moglo očekivati...“</a:t>
            </a:r>
          </a:p>
          <a:p>
            <a:r>
              <a:rPr lang="sr-Latn-ME" dirty="0"/>
              <a:t>Na osnovu opisa Ćamilovog portreta saznajemo da je riječ o intelektualcu duboko utonulom u predmet kojim je zaokupiran.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11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en-US" sz="3600" b="1" i="1" dirty="0" err="1">
                <a:solidFill>
                  <a:srgbClr val="FFC000"/>
                </a:solidFill>
              </a:rPr>
              <a:t>Prokleta</a:t>
            </a:r>
            <a:r>
              <a:rPr lang="en-US" sz="3600" b="1" i="1" dirty="0">
                <a:solidFill>
                  <a:srgbClr val="FFC000"/>
                </a:solidFill>
              </a:rPr>
              <a:t> </a:t>
            </a:r>
            <a:r>
              <a:rPr lang="en-US" sz="3600" b="1" i="1" dirty="0" err="1">
                <a:solidFill>
                  <a:srgbClr val="FFC000"/>
                </a:solidFill>
              </a:rPr>
              <a:t>avlija</a:t>
            </a:r>
            <a:endParaRPr lang="sr-Latn-ME" sz="3600" b="1" i="1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Du</a:t>
            </a:r>
            <a:r>
              <a:rPr lang="sr-Latn-ME" dirty="0"/>
              <a:t>ža pripovijetka/ kraći roman;</a:t>
            </a:r>
          </a:p>
          <a:p>
            <a:r>
              <a:rPr lang="sr-Latn-ME" dirty="0"/>
              <a:t>Započeta je 1928. g., a objavljena 1954. u Madridu;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9382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err="1"/>
              <a:t>Ćamil</a:t>
            </a:r>
            <a:r>
              <a:rPr lang="en-US" b="1" dirty="0"/>
              <a:t> </a:t>
            </a:r>
            <a:r>
              <a:rPr lang="en-US" b="1" dirty="0" err="1"/>
              <a:t>iz</a:t>
            </a:r>
            <a:r>
              <a:rPr lang="en-US" b="1" dirty="0"/>
              <a:t> </a:t>
            </a:r>
            <a:r>
              <a:rPr lang="en-US" b="1" dirty="0" err="1"/>
              <a:t>Smirne</a:t>
            </a:r>
            <a:endParaRPr lang="sr-Latn-ME" b="1" dirty="0"/>
          </a:p>
          <a:p>
            <a:r>
              <a:rPr lang="sr-Latn-ME" dirty="0"/>
              <a:t>Ćamilova kob je njegova strasna upućenost na knjigu. Kakve on knjige čita i šta piše u njima vlast nije htjela da „lupa glavu“.</a:t>
            </a:r>
          </a:p>
          <a:p>
            <a:r>
              <a:rPr lang="sr-Latn-ME" dirty="0"/>
              <a:t>Džem-sultanu ga je privukla paćenička sličnost:usamljeništvo, darovitost, sklonost intelektualnim poslovima.</a:t>
            </a:r>
          </a:p>
          <a:p>
            <a:r>
              <a:rPr lang="sr-Latn-ME" dirty="0"/>
              <a:t>Fizička sličnost: dobro građeni, odnjegovani, naočiti; „miješane krvi“. Duboko uživljavanje u sudbinu.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3314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b="1" dirty="0" err="1"/>
              <a:t>Ćamil</a:t>
            </a:r>
            <a:r>
              <a:rPr lang="en-US" b="1" dirty="0"/>
              <a:t> </a:t>
            </a:r>
            <a:r>
              <a:rPr lang="en-US" b="1" dirty="0" err="1"/>
              <a:t>iz</a:t>
            </a:r>
            <a:r>
              <a:rPr lang="en-US" b="1" dirty="0"/>
              <a:t> </a:t>
            </a:r>
            <a:r>
              <a:rPr lang="en-US" b="1" dirty="0" err="1"/>
              <a:t>Smirne</a:t>
            </a:r>
            <a:endParaRPr lang="sr-Latn-ME" b="1" dirty="0"/>
          </a:p>
          <a:p>
            <a:r>
              <a:rPr lang="sr-Latn-ME" dirty="0"/>
              <a:t>Ćamilova kob je njegova strasna upućenost na knjigu. Kakve on knjige čita i šta piše u njima vlast nije htjela da „lupa glavu“.</a:t>
            </a:r>
          </a:p>
          <a:p>
            <a:r>
              <a:rPr lang="sr-Latn-ME" dirty="0"/>
              <a:t>Džem-sultanu ga je privukla paćenička sličnost:usamljeništvo, darovitost, sklonost intelektualnim poslovima.</a:t>
            </a:r>
          </a:p>
          <a:p>
            <a:r>
              <a:rPr lang="sr-Latn-ME" dirty="0"/>
              <a:t>Fizička sličnost: dobro građeni, odnjegovani, naočiti; „miješane krvi“. Duboko uživljavanje u Džemovu sudbinu dovodi ga do poistovjećivanja s njim, da apsolutnog uvjerenja da je on-Džem.</a:t>
            </a:r>
          </a:p>
          <a:p>
            <a:r>
              <a:rPr lang="sr-Latn-ME" dirty="0"/>
              <a:t>To je njegovo intimno uvjerenje, njegovo vjerovanje.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5556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sr-Latn-ME" b="1" dirty="0"/>
              <a:t>Ćamil iz Smirne</a:t>
            </a:r>
          </a:p>
          <a:p>
            <a:endParaRPr lang="sr-Latn-ME" dirty="0"/>
          </a:p>
          <a:p>
            <a:r>
              <a:rPr lang="sr-Latn-ME" dirty="0"/>
              <a:t>Scena Ćamilovog saslušanja;</a:t>
            </a:r>
          </a:p>
          <a:p>
            <a:r>
              <a:rPr lang="sr-Latn-ME" dirty="0"/>
              <a:t>To je čista kafkijanska atmosfera;</a:t>
            </a:r>
          </a:p>
          <a:p>
            <a:r>
              <a:rPr lang="sr-Latn-ME" dirty="0"/>
              <a:t>Cijela scena je prožeta jezivošću i nagovještajima strave koja slijedi.</a:t>
            </a:r>
          </a:p>
          <a:p>
            <a:r>
              <a:rPr lang="sr-Latn-ME" dirty="0"/>
              <a:t>On pokušava i misli da govori, ali govor tu ne vrijedi, on svoju nevinost dokazati ne može.</a:t>
            </a:r>
          </a:p>
          <a:p>
            <a:r>
              <a:rPr lang="sr-Latn-ME" dirty="0"/>
              <a:t>U tome je apsurd njegovog položaja.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9594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r-Latn-ME" b="1" dirty="0"/>
              <a:t>Džem – nesuđeni sultan</a:t>
            </a:r>
          </a:p>
          <a:p>
            <a:r>
              <a:rPr lang="sr-Latn-ME" dirty="0"/>
              <a:t>I u sudbini Džem-sultana, kao i u Ćamilovoj, pažnju zaokuplja nejegova nemogućnost da se izvuče iz apsurdnog položaja u koji je zapao.</a:t>
            </a:r>
          </a:p>
          <a:p>
            <a:r>
              <a:rPr lang="sr-Latn-ME" dirty="0"/>
              <a:t>Najdirljiviji momenat u Ćamilovoj priči o Džemu je onaj o očajničkim pokušajima njegove majke da ga izvuče iz tamnice.</a:t>
            </a:r>
          </a:p>
          <a:p>
            <a:r>
              <a:rPr lang="sr-Latn-ME" dirty="0"/>
              <a:t>Iako zauzima centralno mjesto, on nije centralni lik povijesti, već Ćamil. On je samo posrednik preko kojeg bolje upoznajemo Ćamila. Jer, kad Ćamil priča o Džemu, on priča o sebi.</a:t>
            </a:r>
          </a:p>
        </p:txBody>
      </p:sp>
    </p:spTree>
    <p:extLst>
      <p:ext uri="{BB962C8B-B14F-4D97-AF65-F5344CB8AC3E}">
        <p14:creationId xmlns:p14="http://schemas.microsoft.com/office/powerpoint/2010/main" val="39372580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sr-Latn-ME" b="1" dirty="0"/>
              <a:t>Haim</a:t>
            </a:r>
          </a:p>
          <a:p>
            <a:r>
              <a:rPr lang="sr-Latn-ME" dirty="0"/>
              <a:t>Haim i svojim fizičkim izgledom otkriva sklonost ka zavirivanju u tuđe tajne. </a:t>
            </a:r>
          </a:p>
          <a:p>
            <a:r>
              <a:rPr lang="sr-Latn-ME" i="1" dirty="0"/>
              <a:t>(„veliki nos“, „krupne oči sa žutom zakrvavljenom beonjačom</a:t>
            </a:r>
            <a:r>
              <a:rPr lang="sr-Latn-ME" dirty="0"/>
              <a:t>“)</a:t>
            </a:r>
          </a:p>
          <a:p>
            <a:r>
              <a:rPr lang="sr-Latn-ME" dirty="0"/>
              <a:t>Ono što bi saznao, morao je nekom da kaže.</a:t>
            </a:r>
          </a:p>
          <a:p>
            <a:r>
              <a:rPr lang="sr-Latn-ME" dirty="0"/>
              <a:t>Haim ima neka posebna čula kojima dopire do tajni, „</a:t>
            </a:r>
            <a:r>
              <a:rPr lang="sr-Latn-ME" i="1" dirty="0"/>
              <a:t>sve je znao, i video i ono što se nije moglo videti“.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1955697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8229600" cy="551656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sr-Latn-ME" b="1" dirty="0"/>
              <a:t>Trezveni fratar – kazivač</a:t>
            </a:r>
          </a:p>
          <a:p>
            <a:endParaRPr lang="sr-Latn-ME" b="1" dirty="0"/>
          </a:p>
          <a:p>
            <a:r>
              <a:rPr lang="sr-Latn-ME" dirty="0"/>
              <a:t>Fra Petar je kazivč cijele povijesti o Prokletoj avlija. On kazuje ono što je Haim čulima doznao i što je neposredno čuo od Ćamila.</a:t>
            </a:r>
          </a:p>
          <a:p>
            <a:r>
              <a:rPr lang="sr-Latn-ME" dirty="0"/>
              <a:t>Petar je suprotnpost Haimova. Njemu su potrebne Haimove parapsihološke sposobnosti, a Haimu Petrova trezvenost i povjerljivost.</a:t>
            </a:r>
          </a:p>
        </p:txBody>
      </p:sp>
    </p:spTree>
    <p:extLst>
      <p:ext uri="{BB962C8B-B14F-4D97-AF65-F5344CB8AC3E}">
        <p14:creationId xmlns:p14="http://schemas.microsoft.com/office/powerpoint/2010/main" val="677674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sr-Latn-ME" dirty="0"/>
              <a:t>„</a:t>
            </a:r>
            <a:r>
              <a:rPr lang="sr-Latn-ME" b="1" dirty="0"/>
              <a:t>Mladić pored prozora</a:t>
            </a:r>
            <a:r>
              <a:rPr lang="sr-Latn-ME" dirty="0"/>
              <a:t>“ koji sluša zvuk fra-Petrovog alata, očito je biće razvijenog senzibiliteta.</a:t>
            </a:r>
          </a:p>
          <a:p>
            <a:r>
              <a:rPr lang="sr-Latn-ME" dirty="0"/>
              <a:t>Priče svih kazivača, pri evociranju u njegovoj svijesti, sređuju se u jedinstvenu, savršeno organizovanu povijest.</a:t>
            </a:r>
          </a:p>
        </p:txBody>
      </p:sp>
    </p:spTree>
    <p:extLst>
      <p:ext uri="{BB962C8B-B14F-4D97-AF65-F5344CB8AC3E}">
        <p14:creationId xmlns:p14="http://schemas.microsoft.com/office/powerpoint/2010/main" val="10198766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8768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r-Latn-ME" dirty="0"/>
              <a:t>Junaci van kruga kazivača</a:t>
            </a:r>
          </a:p>
          <a:p>
            <a:r>
              <a:rPr lang="sr-Latn-ME" b="1" dirty="0"/>
              <a:t>Latif- aga, zvani Karađoz</a:t>
            </a:r>
          </a:p>
          <a:p>
            <a:r>
              <a:rPr lang="sr-Latn-ME" dirty="0"/>
              <a:t>On ne priča svoju priču, ali je objekat fra-Petrovog kazivanja.</a:t>
            </a:r>
          </a:p>
          <a:p>
            <a:r>
              <a:rPr lang="sr-Latn-ME" dirty="0"/>
              <a:t>Portret- naročito se ističu nejednake oči – naslućuje se monstruozna priroda.</a:t>
            </a:r>
          </a:p>
          <a:p>
            <a:r>
              <a:rPr lang="sr-Latn-ME" dirty="0"/>
              <a:t>Podjeća na čudovišna bića.</a:t>
            </a:r>
          </a:p>
          <a:p>
            <a:r>
              <a:rPr lang="sr-Latn-ME" dirty="0"/>
              <a:t>Apsurd – jer je bivši kriminalac postao upravnik zatvora.</a:t>
            </a:r>
          </a:p>
        </p:txBody>
      </p:sp>
    </p:spTree>
    <p:extLst>
      <p:ext uri="{BB962C8B-B14F-4D97-AF65-F5344CB8AC3E}">
        <p14:creationId xmlns:p14="http://schemas.microsoft.com/office/powerpoint/2010/main" val="9577541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Doma</a:t>
            </a:r>
            <a:r>
              <a:rPr lang="sr-Latn-ME" dirty="0"/>
              <a:t>ći</a:t>
            </a:r>
            <a:r>
              <a:rPr lang="en-US" dirty="0"/>
              <a:t> </a:t>
            </a:r>
            <a:r>
              <a:rPr lang="sr-Latn-ME" dirty="0" err="1"/>
              <a:t>z</a:t>
            </a:r>
            <a:r>
              <a:rPr lang="en-US" dirty="0" err="1"/>
              <a:t>adatak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>
                <a:solidFill>
                  <a:srgbClr val="002060"/>
                </a:solidFill>
              </a:rPr>
              <a:t>Pismo iz Proklete avlije</a:t>
            </a:r>
            <a:r>
              <a:rPr lang="sr-Cyrl-ME" dirty="0">
                <a:solidFill>
                  <a:srgbClr val="002060"/>
                </a:solidFill>
              </a:rPr>
              <a:t>– (</a:t>
            </a:r>
            <a:r>
              <a:rPr lang="sr-Latn-ME" dirty="0">
                <a:solidFill>
                  <a:srgbClr val="002060"/>
                </a:solidFill>
              </a:rPr>
              <a:t>učenici</a:t>
            </a:r>
            <a:r>
              <a:rPr lang="sr-Cyrl-ME" dirty="0">
                <a:solidFill>
                  <a:srgbClr val="002060"/>
                </a:solidFill>
              </a:rPr>
              <a:t> </a:t>
            </a:r>
            <a:r>
              <a:rPr lang="sr-Latn-ME" dirty="0">
                <a:solidFill>
                  <a:srgbClr val="002060"/>
                </a:solidFill>
              </a:rPr>
              <a:t>pišu pismo preuzimajući </a:t>
            </a:r>
            <a:r>
              <a:rPr lang="sr-Cyrl-ME" dirty="0">
                <a:solidFill>
                  <a:srgbClr val="002060"/>
                </a:solidFill>
              </a:rPr>
              <a:t> </a:t>
            </a:r>
            <a:r>
              <a:rPr lang="sr-Latn-ME" dirty="0">
                <a:solidFill>
                  <a:srgbClr val="002060"/>
                </a:solidFill>
              </a:rPr>
              <a:t>ulogu fra Petra; kako bi izgledalo pismo koje bi on slao iz Proklete avlije; time se poistovjećuje sa likom i njegovim doživljajem zatvora i ljudi u njemu).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134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sr-Latn-ME" b="1" dirty="0"/>
              <a:t>Osnovna tema </a:t>
            </a:r>
            <a:r>
              <a:rPr lang="sr-Latn-ME" dirty="0"/>
              <a:t>romana </a:t>
            </a:r>
            <a:r>
              <a:rPr lang="sr-Latn-ME" b="1" i="1" dirty="0"/>
              <a:t>Prokleta avlija </a:t>
            </a:r>
            <a:r>
              <a:rPr lang="sr-Latn-ME" dirty="0"/>
              <a:t>je </a:t>
            </a:r>
            <a:r>
              <a:rPr lang="sr-Latn-ME" b="1" dirty="0"/>
              <a:t>zatvor.</a:t>
            </a:r>
          </a:p>
          <a:p>
            <a:r>
              <a:rPr lang="sr-Latn-ME" dirty="0"/>
              <a:t>To je slika mračnog istambulskog zatvora iz vremena otomanske carevine.</a:t>
            </a:r>
          </a:p>
          <a:p>
            <a:r>
              <a:rPr lang="sr-Latn-ME" dirty="0"/>
              <a:t>U tom neobičnom ambijentu susrećemo ljude maloazijsko-istočnjačkog mentaliteta, među kojima je jedan čovjek iz Bosne koj taj tamnički svijet posmatra, analizira i kasnije priča o njemu.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392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r>
              <a:rPr lang="sr-Latn-ME" dirty="0"/>
              <a:t>U romanu pokrenuto je niz društvenih problema jednog vremena:</a:t>
            </a:r>
          </a:p>
          <a:p>
            <a:r>
              <a:rPr lang="sr-Latn-ME" dirty="0"/>
              <a:t>Borba za vlast, nasilje nad čovjekom, strahovlada, državna birokratija, ljudska patnja i otuđenost, čovjekova nemoć pred moćnom upravom jednog surovog sistema.</a:t>
            </a:r>
          </a:p>
          <a:p>
            <a:r>
              <a:rPr lang="sr-Latn-ME" dirty="0"/>
              <a:t>Istražni zatvor se neprestano puni i prazni.</a:t>
            </a:r>
          </a:p>
          <a:p>
            <a:r>
              <a:rPr lang="sr-Latn-ME" dirty="0"/>
              <a:t>U tamnici je cio jedan svijet izdvojen od društva da mu ne bi naškodio. (varalice, ubice, maloumni, izgubljeni, kockari..) </a:t>
            </a:r>
          </a:p>
        </p:txBody>
      </p:sp>
    </p:spTree>
    <p:extLst>
      <p:ext uri="{BB962C8B-B14F-4D97-AF65-F5344CB8AC3E}">
        <p14:creationId xmlns:p14="http://schemas.microsoft.com/office/powerpoint/2010/main" val="1416393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sr-Latn-ME" dirty="0"/>
              <a:t>To je svijet raznovrsnih ljudi, ali sličnih po svojoj sudbini.</a:t>
            </a:r>
          </a:p>
          <a:p>
            <a:r>
              <a:rPr lang="sr-Latn-ME" dirty="0"/>
              <a:t>Pisac je te ljude </a:t>
            </a:r>
            <a:r>
              <a:rPr lang="sr-Latn-ME" b="1" dirty="0"/>
              <a:t>podijelio u krugove </a:t>
            </a:r>
            <a:r>
              <a:rPr lang="sr-Latn-ME" dirty="0"/>
              <a:t>„malih ljudi“.</a:t>
            </a:r>
          </a:p>
          <a:p>
            <a:r>
              <a:rPr lang="sr-Latn-ME" dirty="0"/>
              <a:t>Jedan krug je oko </a:t>
            </a:r>
            <a:r>
              <a:rPr lang="sr-Latn-ME" b="1" dirty="0"/>
              <a:t>Zaima</a:t>
            </a:r>
            <a:r>
              <a:rPr lang="sr-Latn-ME" dirty="0"/>
              <a:t> koji jedino priča o ženama.</a:t>
            </a:r>
          </a:p>
          <a:p>
            <a:r>
              <a:rPr lang="sr-Latn-ME" dirty="0"/>
              <a:t>Tu je jermenska </a:t>
            </a:r>
            <a:r>
              <a:rPr lang="sr-Latn-ME" b="1" dirty="0"/>
              <a:t>trgovačka porodica </a:t>
            </a:r>
            <a:r>
              <a:rPr lang="sr-Latn-ME" dirty="0"/>
              <a:t>uhapšena zbog pronevjere novca, zatim </a:t>
            </a:r>
            <a:r>
              <a:rPr lang="sr-Latn-ME" b="1" dirty="0"/>
              <a:t>dva građanina iz Bugarske</a:t>
            </a:r>
            <a:r>
              <a:rPr lang="sr-Latn-ME" dirty="0"/>
              <a:t>, neposredno uz njih je </a:t>
            </a:r>
            <a:r>
              <a:rPr lang="sr-Latn-ME" b="1" dirty="0"/>
              <a:t>fra Petar </a:t>
            </a:r>
            <a:r>
              <a:rPr lang="sr-Latn-ME" dirty="0"/>
              <a:t>(čovjek iz Bosne), kao i brbljivi</a:t>
            </a:r>
            <a:r>
              <a:rPr lang="sr-Latn-ME" b="1" dirty="0"/>
              <a:t> Haim </a:t>
            </a:r>
            <a:r>
              <a:rPr lang="sr-Latn-ME" dirty="0"/>
              <a:t>kao žrtva svoje govorljivosti.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442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sr-Latn-ME" b="1" dirty="0"/>
              <a:t>Vrijeme i prostor</a:t>
            </a:r>
          </a:p>
          <a:p>
            <a:endParaRPr lang="sr-Latn-ME" dirty="0"/>
          </a:p>
          <a:p>
            <a:r>
              <a:rPr lang="sr-Latn-ME" dirty="0">
                <a:solidFill>
                  <a:srgbClr val="FFFF00"/>
                </a:solidFill>
              </a:rPr>
              <a:t>Nasuprot romanu </a:t>
            </a:r>
            <a:r>
              <a:rPr lang="sr-Latn-ME" i="1" dirty="0">
                <a:solidFill>
                  <a:srgbClr val="FFFF00"/>
                </a:solidFill>
              </a:rPr>
              <a:t>Na Drini ćuprija</a:t>
            </a:r>
            <a:r>
              <a:rPr lang="sr-Latn-ME" dirty="0">
                <a:solidFill>
                  <a:srgbClr val="FFFF00"/>
                </a:solidFill>
              </a:rPr>
              <a:t>, roman </a:t>
            </a:r>
            <a:r>
              <a:rPr lang="sr-Latn-ME" i="1" dirty="0">
                <a:solidFill>
                  <a:srgbClr val="FFFF00"/>
                </a:solidFill>
              </a:rPr>
              <a:t>Prokleta avlija </a:t>
            </a:r>
            <a:r>
              <a:rPr lang="sr-Latn-ME" b="1" dirty="0">
                <a:solidFill>
                  <a:srgbClr val="FFFF00"/>
                </a:solidFill>
              </a:rPr>
              <a:t>nije vremenski određen</a:t>
            </a:r>
            <a:r>
              <a:rPr lang="sr-Latn-ME" dirty="0">
                <a:solidFill>
                  <a:srgbClr val="FFFF00"/>
                </a:solidFill>
              </a:rPr>
              <a:t>.</a:t>
            </a:r>
          </a:p>
          <a:p>
            <a:r>
              <a:rPr lang="sr-Latn-ME" dirty="0"/>
              <a:t>Kao da je pisac ovo djelo</a:t>
            </a:r>
            <a:r>
              <a:rPr lang="sr-Latn-ME" b="1" dirty="0"/>
              <a:t> „obezvremenio</a:t>
            </a:r>
            <a:r>
              <a:rPr lang="sr-Latn-ME" dirty="0"/>
              <a:t>“, pa roman dobija </a:t>
            </a:r>
            <a:r>
              <a:rPr lang="sr-Latn-ME" b="1" dirty="0"/>
              <a:t>univerzalnije značenje</a:t>
            </a:r>
            <a:r>
              <a:rPr lang="sr-Latn-ME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423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marL="137160" indent="0">
              <a:buNone/>
            </a:pPr>
            <a:r>
              <a:rPr lang="sr-Latn-ME" b="1" dirty="0"/>
              <a:t>      </a:t>
            </a:r>
            <a:r>
              <a:rPr lang="en-US" b="1" dirty="0" err="1"/>
              <a:t>Vrijeme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prostor</a:t>
            </a:r>
            <a:endParaRPr lang="sr-Latn-ME" b="1" dirty="0"/>
          </a:p>
          <a:p>
            <a:r>
              <a:rPr lang="sr-Latn-ME" dirty="0"/>
              <a:t>Ipak, u romanu se pominju neke godine, određeni istorijski događaji, ali su te godine vezane za sudbinu Džem-sultana, a ne za Ćamilovu sudbinu.</a:t>
            </a:r>
            <a:endParaRPr lang="en-US" dirty="0"/>
          </a:p>
          <a:p>
            <a:r>
              <a:rPr lang="sr-Latn-ME" dirty="0">
                <a:solidFill>
                  <a:schemeClr val="accent4">
                    <a:lumMod val="75000"/>
                  </a:schemeClr>
                </a:solidFill>
              </a:rPr>
              <a:t>Godine 1481. umire istorijska ličnost sultan Mehmed II Osvajač</a:t>
            </a:r>
            <a:r>
              <a:rPr lang="sr-Latn-ME" dirty="0"/>
              <a:t>, slavni otac braće Džema i Bajazita. Između njih dolazi do borbe oko prijestola.</a:t>
            </a:r>
          </a:p>
          <a:p>
            <a:endParaRPr lang="sr-Latn-ME" dirty="0"/>
          </a:p>
          <a:p>
            <a:endParaRPr lang="sr-Latn-M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081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7924800" cy="50292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Vrijeme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prostor</a:t>
            </a:r>
            <a:endParaRPr lang="sr-Latn-ME" b="1" dirty="0"/>
          </a:p>
          <a:p>
            <a:pPr marL="0" indent="0">
              <a:buNone/>
            </a:pPr>
            <a:endParaRPr lang="sr-Latn-ME" dirty="0"/>
          </a:p>
          <a:p>
            <a:pPr marL="0" indent="0">
              <a:buNone/>
            </a:pPr>
            <a:r>
              <a:rPr lang="sr-Latn-ME" dirty="0"/>
              <a:t>1494- kada francuski kralj Karlo VIII ulazi u Rim i traži od pape da mu izruči „sultanova brata“</a:t>
            </a:r>
          </a:p>
          <a:p>
            <a:pPr marL="0" indent="0">
              <a:buNone/>
            </a:pPr>
            <a:r>
              <a:rPr lang="sr-Latn-ME" dirty="0"/>
              <a:t>1488- osma godina Džemovog boravka u Francuskoj (diplomatska borba dostiže vrhunac)</a:t>
            </a:r>
          </a:p>
          <a:p>
            <a:pPr marL="0" indent="0">
              <a:buNone/>
            </a:pPr>
            <a:r>
              <a:rPr lang="sr-Latn-ME" dirty="0"/>
              <a:t>1499- kada je Džemovo mrtvo tijelo predato Bajazitu.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5274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608</TotalTime>
  <Words>1881</Words>
  <Application>Microsoft Office PowerPoint</Application>
  <PresentationFormat>On-screen Show (4:3)</PresentationFormat>
  <Paragraphs>153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Book Antiqua</vt:lpstr>
      <vt:lpstr>Lucida Sans</vt:lpstr>
      <vt:lpstr>Times New Roman</vt:lpstr>
      <vt:lpstr>Wingdings</vt:lpstr>
      <vt:lpstr>Wingdings 2</vt:lpstr>
      <vt:lpstr>Wingdings 3</vt:lpstr>
      <vt:lpstr>Apex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Domaći zadatak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Korisnik</dc:creator>
  <cp:lastModifiedBy>Marija Babovic</cp:lastModifiedBy>
  <cp:revision>35</cp:revision>
  <dcterms:created xsi:type="dcterms:W3CDTF">2016-11-17T19:22:02Z</dcterms:created>
  <dcterms:modified xsi:type="dcterms:W3CDTF">2021-11-14T13:09:22Z</dcterms:modified>
</cp:coreProperties>
</file>