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matic SC" charset="1" panose="00000500000000000000"/>
      <p:regular r:id="rId10"/>
    </p:embeddedFont>
    <p:embeddedFont>
      <p:font typeface="Amatic SC Bold" charset="1" panose="00000800000000000000"/>
      <p:regular r:id="rId11"/>
    </p:embeddedFont>
    <p:embeddedFont>
      <p:font typeface="Amatic SC Italics" charset="1" panose="00000500000000000000"/>
      <p:regular r:id="rId12"/>
    </p:embeddedFont>
    <p:embeddedFont>
      <p:font typeface="Amatic SC Bold Italics" charset="1" panose="00000800000000000000"/>
      <p:regular r:id="rId13"/>
    </p:embeddedFont>
    <p:embeddedFont>
      <p:font typeface="Muli Bold" charset="1" panose="00000800000000000000"/>
      <p:regular r:id="rId14"/>
    </p:embeddedFont>
    <p:embeddedFont>
      <p:font typeface="Muli Bold Bold" charset="1" panose="00000900000000000000"/>
      <p:regular r:id="rId15"/>
    </p:embeddedFont>
    <p:embeddedFont>
      <p:font typeface="Muli Bold Italics" charset="1" panose="00000800000000000000"/>
      <p:regular r:id="rId16"/>
    </p:embeddedFont>
    <p:embeddedFont>
      <p:font typeface="Muli Bold Bold Italics" charset="1" panose="00000900000000000000"/>
      <p:regular r:id="rId17"/>
    </p:embeddedFont>
    <p:embeddedFont>
      <p:font typeface="Muli Regular" charset="1" panose="00000500000000000000"/>
      <p:regular r:id="rId18"/>
    </p:embeddedFont>
    <p:embeddedFont>
      <p:font typeface="Muli Regular Bold" charset="1" panose="00000700000000000000"/>
      <p:regular r:id="rId19"/>
    </p:embeddedFont>
    <p:embeddedFont>
      <p:font typeface="Muli Regular Italics" charset="1" panose="00000500000000000000"/>
      <p:regular r:id="rId20"/>
    </p:embeddedFont>
    <p:embeddedFont>
      <p:font typeface="Muli Regular Bold Italics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7.png" Type="http://schemas.openxmlformats.org/officeDocument/2006/relationships/image"/><Relationship Id="rId2" Target="../media/image27.png" Type="http://schemas.openxmlformats.org/officeDocument/2006/relationships/image"/><Relationship Id="rId3" Target="../media/image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jpe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jpeg" Type="http://schemas.openxmlformats.org/officeDocument/2006/relationships/image"/><Relationship Id="rId6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1.png" Type="http://schemas.openxmlformats.org/officeDocument/2006/relationships/image"/><Relationship Id="rId6" Target="../media/image20.pn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jpeg" Type="http://schemas.openxmlformats.org/officeDocument/2006/relationships/image"/><Relationship Id="rId6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1.png" Type="http://schemas.openxmlformats.org/officeDocument/2006/relationships/image"/><Relationship Id="rId5" Target="../media/image20.png" Type="http://schemas.openxmlformats.org/officeDocument/2006/relationships/image"/><Relationship Id="rId6" Target="../media/image22.png" Type="http://schemas.openxmlformats.org/officeDocument/2006/relationships/image"/><Relationship Id="rId7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524723" y="3383138"/>
            <a:ext cx="9244458" cy="27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PRESENT AND PAST TENSES REVISION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6884348" y="6903199"/>
            <a:ext cx="4525208" cy="57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Teacher Elida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357995" y="5094830"/>
            <a:ext cx="11572009" cy="2453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 :)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24681" t="19957" r="25654" b="19187"/>
          <a:stretch>
            <a:fillRect/>
          </a:stretch>
        </p:blipFill>
        <p:spPr>
          <a:xfrm flipH="false" flipV="false"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3341" y="2445587"/>
            <a:ext cx="8115300" cy="4318244"/>
            <a:chOff x="0" y="0"/>
            <a:chExt cx="10820400" cy="575765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8220101" cy="1545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PRESENT SIMPLE TENSE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38513"/>
              <a:ext cx="10820400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verb/ verb + -s/-es</a:t>
              </a:r>
            </a:p>
            <a:p>
              <a:pPr>
                <a:lnSpc>
                  <a:spcPts val="3359"/>
                </a:lnSpc>
              </a:pPr>
              <a:r>
                <a:rPr lang="en-US" sz="1200">
                  <a:solidFill>
                    <a:srgbClr val="000000"/>
                  </a:solidFill>
                  <a:latin typeface="Arimo"/>
                </a:rPr>
                <a:t>Do /Does … infinitive ?</a:t>
              </a: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  <a:r>
                <a:rPr lang="en-US" sz="1200">
                  <a:solidFill>
                    <a:srgbClr val="000000"/>
                  </a:solidFill>
                  <a:latin typeface="Arimo"/>
                </a:rPr>
                <a:t>Do you enjoy working as a teacher?</a:t>
              </a: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Arimo"/>
                </a:rPr>
                <a:t>always, every day/month…, usually,  often, sometimes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2160" t="17796" r="14927" b="21823"/>
          <a:stretch>
            <a:fillRect/>
          </a:stretch>
        </p:blipFill>
        <p:spPr>
          <a:xfrm flipH="false" flipV="false"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34025" t="15329" r="31970" b="16663"/>
          <a:stretch>
            <a:fillRect/>
          </a:stretch>
        </p:blipFill>
        <p:spPr>
          <a:xfrm flipH="false" flipV="false" rot="648307">
            <a:off x="12628668" y="5544071"/>
            <a:ext cx="571500" cy="1143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23386" t="16682" r="26825" b="17273"/>
          <a:stretch>
            <a:fillRect/>
          </a:stretch>
        </p:blipFill>
        <p:spPr>
          <a:xfrm flipH="false" flipV="false" rot="520720">
            <a:off x="14990002" y="3687608"/>
            <a:ext cx="848591" cy="112568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62007">
            <a:off x="-827416" y="8685343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4234307" y="601474"/>
            <a:ext cx="4279619" cy="103236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33821">
            <a:off x="1390887" y="2569689"/>
            <a:ext cx="9585460" cy="191709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468224" y="2250591"/>
            <a:ext cx="3948829" cy="5603739"/>
            <a:chOff x="0" y="0"/>
            <a:chExt cx="3539490" cy="5022850"/>
          </a:xfrm>
        </p:grpSpPr>
        <p:sp>
          <p:nvSpPr>
            <p:cNvPr name="Freeform 7" id="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r="r" b="b" t="t" l="l"/>
              <a:pathLst>
                <a:path h="5024120" w="35509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6"/>
              <a:stretch>
                <a:fillRect l="-56301" r="-56349" t="0" b="-2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653500" y="4624950"/>
            <a:ext cx="7060234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am/are/is + verb + -ING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I am trying to lose some weight-do you have any tips?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now, at the moment, currently.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50261" y="2934193"/>
            <a:ext cx="8866712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PRESENT CONTINUOUS TENSE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-2419102">
            <a:off x="16795589" y="5492859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298" y="2241829"/>
            <a:ext cx="7140188" cy="5220355"/>
            <a:chOff x="0" y="0"/>
            <a:chExt cx="9520251" cy="696047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44331">
              <a:off x="55523" y="195499"/>
              <a:ext cx="5568593" cy="1761700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524450" y="424348"/>
              <a:ext cx="4805720" cy="1222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40"/>
                </a:lnSpc>
              </a:pPr>
              <a:r>
                <a:rPr lang="en-US" sz="6400">
                  <a:solidFill>
                    <a:srgbClr val="000000"/>
                  </a:solidFill>
                  <a:latin typeface="Amatic SC Bold"/>
                </a:rPr>
                <a:t>PRESENT PERFECT 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54182" y="6510682"/>
              <a:ext cx="89660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54182" y="2506286"/>
              <a:ext cx="8411887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000000"/>
                  </a:solidFill>
                  <a:latin typeface="Muli Bold"/>
                </a:rPr>
                <a:t>have/ has +</a:t>
              </a: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 past participle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Have you ever seen a white deer?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for, since, ever, never, already, yet, just,    so far, recently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32523" y="2335137"/>
            <a:ext cx="6945260" cy="5884529"/>
          </a:xfrm>
          <a:prstGeom prst="rect">
            <a:avLst/>
          </a:prstGeom>
        </p:spPr>
      </p:pic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180673" y="2917436"/>
            <a:ext cx="5888554" cy="4273909"/>
            <a:chOff x="0" y="0"/>
            <a:chExt cx="2899410" cy="2104390"/>
          </a:xfrm>
        </p:grpSpPr>
        <p:sp>
          <p:nvSpPr>
            <p:cNvPr name="Freeform 10" id="10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r="r" b="b" t="t" l="l"/>
              <a:pathLst>
                <a:path h="2115820" w="29032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5"/>
              <a:stretch>
                <a:fillRect l="-3943" r="-4997" t="-12" b="-83"/>
              </a:stretch>
            </a:blip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6383107">
            <a:off x="9419052" y="8116410"/>
            <a:ext cx="513645" cy="49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4138" y="1138633"/>
            <a:ext cx="11141068" cy="6923527"/>
            <a:chOff x="0" y="0"/>
            <a:chExt cx="14854758" cy="923136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62007">
              <a:off x="1719591" y="429356"/>
              <a:ext cx="11415576" cy="3611473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2218900" y="510433"/>
              <a:ext cx="10416959" cy="3182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>
                  <a:solidFill>
                    <a:srgbClr val="000000"/>
                  </a:solidFill>
                  <a:latin typeface="Amatic SC Bold"/>
                </a:rPr>
                <a:t>PAST SIMPLE 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152677"/>
              <a:ext cx="14854758" cy="3078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8F4E8"/>
                  </a:solidFill>
                  <a:latin typeface="Muli Regular"/>
                </a:rPr>
                <a:t>v</a:t>
              </a:r>
              <a:r>
                <a:rPr lang="en-US" sz="2000" u="none">
                  <a:solidFill>
                    <a:srgbClr val="F8F4E8"/>
                  </a:solidFill>
                  <a:latin typeface="Muli Regular"/>
                </a:rPr>
                <a:t>erb + -d/-ed / II.kolona</a:t>
              </a:r>
            </a:p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8F4E8"/>
                  </a:solidFill>
                  <a:latin typeface="Muli Regular"/>
                </a:rPr>
                <a:t>Did … infinitive ?</a:t>
              </a:r>
            </a:p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8F4E8"/>
                  </a:solidFill>
                  <a:latin typeface="Muli Regular"/>
                </a:rPr>
                <a:t>The thief broke in some time around midnight.</a:t>
              </a:r>
            </a:p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8F4E8"/>
                  </a:solidFill>
                  <a:latin typeface="Muli Regular"/>
                </a:rPr>
                <a:t>in 1999, (2 years) ago, yesterday, last month/ week…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8380897">
            <a:off x="775479" y="1871714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43113" y="3045656"/>
            <a:ext cx="5829300" cy="4195689"/>
            <a:chOff x="0" y="0"/>
            <a:chExt cx="7772400" cy="559425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33350"/>
              <a:ext cx="7772400" cy="1591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008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Amatic SC Bold"/>
                </a:rPr>
                <a:t>PAST CONTINUOUS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275107"/>
              <a:ext cx="7772400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was/were + verb + -ING</a:t>
              </a: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Alex is such a whiner –he was complaining about his boss for half an hour when we last talked.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For, while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5400000">
            <a:off x="9598811" y="1888904"/>
            <a:ext cx="6938093" cy="650919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902287">
            <a:off x="9334406" y="1576910"/>
            <a:ext cx="1333688" cy="119304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33478" t="16622" r="27373" b="19508"/>
          <a:stretch>
            <a:fillRect/>
          </a:stretch>
        </p:blipFill>
        <p:spPr>
          <a:xfrm flipH="false" flipV="false" rot="917131">
            <a:off x="9742052" y="1750554"/>
            <a:ext cx="518396" cy="845755"/>
          </a:xfrm>
          <a:prstGeom prst="rect">
            <a:avLst/>
          </a:prstGeom>
        </p:spPr>
      </p:pic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30406" y="2371723"/>
            <a:ext cx="5674903" cy="5543553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1759" r="-44572" t="26" b="-17"/>
              </a:stretch>
            </a:blip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262007">
            <a:off x="-827416" y="8685343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3341" y="350087"/>
            <a:ext cx="8115300" cy="8509244"/>
            <a:chOff x="0" y="0"/>
            <a:chExt cx="10820400" cy="1134565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8220101" cy="1545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IS THIS CORRECT?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38513"/>
              <a:ext cx="10820400" cy="8907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L1.While Barbara puts in her contact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lenses, the telephone rang.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2.Thousands of people will see the art exhibition by the time it closes.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3.By the time negotiations began, many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pessimists have expressed doubt about them.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4.After Capt. James Cook visited Alaska on his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third voyage, he is killed by Hawaiian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islanders in 1779.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5. I was terribly disappointed with my grade because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I studied very hard.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6.Everyone hopes the plan would work.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7.Harry wants to show his friends the photos he took last summer.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8.The boy insisted that he has paid for the candy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bars.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2160" t="17796" r="14927" b="21823"/>
          <a:stretch>
            <a:fillRect/>
          </a:stretch>
        </p:blipFill>
        <p:spPr>
          <a:xfrm flipH="false" flipV="false"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34025" t="15329" r="31970" b="16663"/>
          <a:stretch>
            <a:fillRect/>
          </a:stretch>
        </p:blipFill>
        <p:spPr>
          <a:xfrm flipH="false" flipV="false" rot="648307">
            <a:off x="12628668" y="5544071"/>
            <a:ext cx="571500" cy="1143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23386" t="16682" r="26825" b="17273"/>
          <a:stretch>
            <a:fillRect/>
          </a:stretch>
        </p:blipFill>
        <p:spPr>
          <a:xfrm flipH="false" flipV="false" rot="520720">
            <a:off x="14990002" y="3687608"/>
            <a:ext cx="848591" cy="112568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62007">
            <a:off x="-827416" y="8685343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34838">
            <a:off x="3620731" y="579476"/>
            <a:ext cx="10590914" cy="21181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31015" t="20037" r="10878" b="12690"/>
          <a:stretch>
            <a:fillRect/>
          </a:stretch>
        </p:blipFill>
        <p:spPr>
          <a:xfrm flipH="false" flipV="false" rot="0">
            <a:off x="3174073" y="1992647"/>
            <a:ext cx="12253947" cy="797625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4474173" y="969630"/>
            <a:ext cx="8884030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TRANSLATE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rcRect l="32130" t="18937" r="11241" b="14204"/>
          <a:stretch>
            <a:fillRect/>
          </a:stretch>
        </p:blipFill>
        <p:spPr>
          <a:xfrm flipH="false" flipV="false" rot="0">
            <a:off x="2674481" y="566674"/>
            <a:ext cx="13094006" cy="8691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DAEII1TJoxA</dc:identifier>
  <dcterms:modified xsi:type="dcterms:W3CDTF">2011-08-01T06:04:30Z</dcterms:modified>
  <cp:revision>1</cp:revision>
  <dc:title>Teacher Elida</dc:title>
</cp:coreProperties>
</file>