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1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5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4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88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8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2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5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5656-92A2-482E-B8B6-4534787EF661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BF07-4A11-4D00-827C-5C01FDE8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9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632" y="518815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dirty="0" smtClean="0"/>
              <a:t>Hard disk</a:t>
            </a:r>
            <a:endParaRPr lang="en-GB" sz="6000" dirty="0"/>
          </a:p>
        </p:txBody>
      </p:sp>
      <p:pic>
        <p:nvPicPr>
          <p:cNvPr id="1026" name="Picture 2" descr="Best hard dr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888427" cy="387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53347"/>
          </a:xfrm>
        </p:spPr>
        <p:txBody>
          <a:bodyPr/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Memorija na štampanoj ploči hard diska je nepermanentnog tipa i koristi se kao keš memorija. Ona služi da uskladi razliku u brzini koja postoji između interfejsa prema matičnoj ploči i rada mehaničkih d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elova diska koji su relativno spori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Upotrebom</a:t>
            </a:r>
            <a:r>
              <a:rPr lang="en-GB" dirty="0" smtClean="0"/>
              <a:t> </a:t>
            </a:r>
            <a:r>
              <a:rPr lang="en-GB" dirty="0" err="1" smtClean="0"/>
              <a:t>keš</a:t>
            </a:r>
            <a:r>
              <a:rPr lang="en-GB" dirty="0" smtClean="0"/>
              <a:t> </a:t>
            </a:r>
            <a:r>
              <a:rPr lang="en-GB" dirty="0" err="1" smtClean="0"/>
              <a:t>memorije</a:t>
            </a:r>
            <a:r>
              <a:rPr lang="en-GB" dirty="0" smtClean="0"/>
              <a:t> </a:t>
            </a:r>
            <a:r>
              <a:rPr lang="en-GB" dirty="0" err="1" smtClean="0"/>
              <a:t>značajno</a:t>
            </a:r>
            <a:r>
              <a:rPr lang="en-GB" dirty="0" smtClean="0"/>
              <a:t> se </a:t>
            </a:r>
            <a:r>
              <a:rPr lang="en-GB" dirty="0" err="1" smtClean="0"/>
              <a:t>poboljšavaju</a:t>
            </a:r>
            <a:r>
              <a:rPr lang="en-GB" dirty="0" smtClean="0"/>
              <a:t> </a:t>
            </a:r>
            <a:r>
              <a:rPr lang="en-GB" dirty="0" err="1" smtClean="0"/>
              <a:t>performanse</a:t>
            </a:r>
            <a:r>
              <a:rPr lang="en-GB" dirty="0" smtClean="0"/>
              <a:t> i </a:t>
            </a:r>
            <a:r>
              <a:rPr lang="en-GB" dirty="0" err="1" smtClean="0"/>
              <a:t>smanjuje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pristupa</a:t>
            </a:r>
            <a:r>
              <a:rPr lang="en-GB" dirty="0" smtClean="0"/>
              <a:t> </a:t>
            </a:r>
            <a:r>
              <a:rPr lang="en-GB" dirty="0" err="1" smtClean="0"/>
              <a:t>disku</a:t>
            </a:r>
            <a:r>
              <a:rPr lang="en-GB" dirty="0" smtClean="0"/>
              <a:t>. </a:t>
            </a:r>
            <a:r>
              <a:rPr lang="en-GB" dirty="0" err="1" smtClean="0"/>
              <a:t>Podaci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 se </a:t>
            </a:r>
            <a:r>
              <a:rPr lang="en-GB" dirty="0" err="1" smtClean="0"/>
              <a:t>neprestano</a:t>
            </a:r>
            <a:r>
              <a:rPr lang="en-GB" dirty="0" smtClean="0"/>
              <a:t> </a:t>
            </a:r>
            <a:r>
              <a:rPr lang="en-GB" dirty="0" err="1" smtClean="0"/>
              <a:t>prebacuju</a:t>
            </a:r>
            <a:r>
              <a:rPr lang="en-GB" dirty="0" smtClean="0"/>
              <a:t> u </a:t>
            </a:r>
            <a:r>
              <a:rPr lang="en-GB" dirty="0" err="1" smtClean="0"/>
              <a:t>keš</a:t>
            </a:r>
            <a:r>
              <a:rPr lang="en-GB" dirty="0" smtClean="0"/>
              <a:t>, 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obzira</a:t>
            </a:r>
            <a:r>
              <a:rPr lang="en-GB" dirty="0" smtClean="0"/>
              <a:t> da li je </a:t>
            </a:r>
            <a:r>
              <a:rPr lang="en-GB" dirty="0" err="1" smtClean="0"/>
              <a:t>magistrala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matičnoj</a:t>
            </a:r>
            <a:r>
              <a:rPr lang="en-GB" dirty="0" smtClean="0"/>
              <a:t> </a:t>
            </a:r>
            <a:r>
              <a:rPr lang="en-GB" dirty="0" err="1" smtClean="0"/>
              <a:t>ploči</a:t>
            </a:r>
            <a:r>
              <a:rPr lang="en-GB" dirty="0" smtClean="0"/>
              <a:t> </a:t>
            </a:r>
            <a:r>
              <a:rPr lang="en-GB" dirty="0" err="1" smtClean="0"/>
              <a:t>slobodna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ne. </a:t>
            </a:r>
          </a:p>
          <a:p>
            <a:pPr marL="0" indent="0" algn="just">
              <a:buNone/>
            </a:pPr>
            <a:r>
              <a:rPr lang="en-GB" dirty="0" smtClean="0"/>
              <a:t>Sa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, </a:t>
            </a:r>
            <a:r>
              <a:rPr lang="en-GB" dirty="0" err="1" smtClean="0"/>
              <a:t>računar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da </a:t>
            </a:r>
            <a:r>
              <a:rPr lang="en-GB" dirty="0" err="1" smtClean="0"/>
              <a:t>šalje</a:t>
            </a:r>
            <a:r>
              <a:rPr lang="en-GB" dirty="0" smtClean="0"/>
              <a:t> </a:t>
            </a:r>
            <a:r>
              <a:rPr lang="en-GB" dirty="0" err="1" smtClean="0"/>
              <a:t>podatke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disk </a:t>
            </a:r>
            <a:r>
              <a:rPr lang="en-GB" dirty="0" err="1" smtClean="0"/>
              <a:t>ako</a:t>
            </a:r>
            <a:r>
              <a:rPr lang="en-GB" dirty="0" smtClean="0"/>
              <a:t> on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spreman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upis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. </a:t>
            </a:r>
            <a:endParaRPr lang="en-GB" dirty="0"/>
          </a:p>
          <a:p>
            <a:pPr marL="0" indent="0" algn="just">
              <a:buNone/>
            </a:pPr>
            <a:r>
              <a:rPr lang="en-GB" dirty="0" err="1" smtClean="0"/>
              <a:t>Ovi</a:t>
            </a:r>
            <a:r>
              <a:rPr lang="en-GB" dirty="0" smtClean="0"/>
              <a:t> </a:t>
            </a:r>
            <a:r>
              <a:rPr lang="en-GB" dirty="0" err="1" smtClean="0"/>
              <a:t>podaci</a:t>
            </a:r>
            <a:r>
              <a:rPr lang="en-GB" dirty="0" smtClean="0"/>
              <a:t> se </a:t>
            </a:r>
            <a:r>
              <a:rPr lang="en-GB" dirty="0" err="1" smtClean="0"/>
              <a:t>privremeno</a:t>
            </a:r>
            <a:r>
              <a:rPr lang="en-GB" dirty="0" smtClean="0"/>
              <a:t> </a:t>
            </a:r>
            <a:r>
              <a:rPr lang="en-GB" dirty="0" err="1" smtClean="0"/>
              <a:t>smještaju</a:t>
            </a:r>
            <a:r>
              <a:rPr lang="en-GB" dirty="0" smtClean="0"/>
              <a:t> u </a:t>
            </a:r>
            <a:r>
              <a:rPr lang="en-GB" dirty="0" err="1" smtClean="0"/>
              <a:t>keš</a:t>
            </a:r>
            <a:r>
              <a:rPr lang="en-GB" dirty="0" smtClean="0"/>
              <a:t>, a </a:t>
            </a:r>
            <a:r>
              <a:rPr lang="en-GB" dirty="0" err="1" smtClean="0"/>
              <a:t>na</a:t>
            </a:r>
            <a:r>
              <a:rPr lang="en-GB" dirty="0" smtClean="0"/>
              <a:t> disk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upisani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on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slobodan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upis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3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Organizacija</a:t>
            </a:r>
            <a:r>
              <a:rPr lang="en-GB" sz="5400" dirty="0" smtClean="0"/>
              <a:t> </a:t>
            </a:r>
            <a:r>
              <a:rPr lang="en-GB" sz="5400" dirty="0" err="1" smtClean="0"/>
              <a:t>podataka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Svaka</a:t>
            </a:r>
            <a:r>
              <a:rPr lang="en-GB" dirty="0" smtClean="0"/>
              <a:t> </a:t>
            </a:r>
            <a:r>
              <a:rPr lang="en-GB" dirty="0" err="1" smtClean="0"/>
              <a:t>ploča</a:t>
            </a:r>
            <a:r>
              <a:rPr lang="en-GB" dirty="0" smtClean="0"/>
              <a:t> hard </a:t>
            </a:r>
            <a:r>
              <a:rPr lang="en-GB" dirty="0" err="1" smtClean="0"/>
              <a:t>diska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dvije</a:t>
            </a:r>
            <a:r>
              <a:rPr lang="en-GB" dirty="0" smtClean="0"/>
              <a:t> </a:t>
            </a:r>
            <a:r>
              <a:rPr lang="en-GB" dirty="0" err="1" smtClean="0"/>
              <a:t>korisne</a:t>
            </a:r>
            <a:r>
              <a:rPr lang="en-GB" dirty="0" smtClean="0"/>
              <a:t> </a:t>
            </a:r>
            <a:r>
              <a:rPr lang="en-GB" dirty="0" err="1" smtClean="0"/>
              <a:t>površine</a:t>
            </a:r>
            <a:r>
              <a:rPr lang="en-GB" dirty="0" smtClean="0"/>
              <a:t> (</a:t>
            </a:r>
            <a:r>
              <a:rPr lang="en-GB" dirty="0" err="1" smtClean="0"/>
              <a:t>gornju</a:t>
            </a:r>
            <a:r>
              <a:rPr lang="en-GB" dirty="0" smtClean="0"/>
              <a:t> i </a:t>
            </a:r>
            <a:r>
              <a:rPr lang="en-GB" dirty="0" err="1" smtClean="0"/>
              <a:t>donju</a:t>
            </a:r>
            <a:r>
              <a:rPr lang="en-GB" dirty="0" smtClean="0"/>
              <a:t>)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čuvaju</a:t>
            </a:r>
            <a:r>
              <a:rPr lang="en-GB" dirty="0" smtClean="0"/>
              <a:t> </a:t>
            </a:r>
            <a:r>
              <a:rPr lang="en-GB" dirty="0" err="1" smtClean="0"/>
              <a:t>podaci</a:t>
            </a:r>
            <a:r>
              <a:rPr lang="en-GB" dirty="0" smtClean="0"/>
              <a:t>.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svaku</a:t>
            </a:r>
            <a:r>
              <a:rPr lang="en-GB" dirty="0" smtClean="0"/>
              <a:t> </a:t>
            </a:r>
            <a:r>
              <a:rPr lang="en-GB" dirty="0" err="1" smtClean="0"/>
              <a:t>korisnu</a:t>
            </a:r>
            <a:r>
              <a:rPr lang="en-GB" dirty="0" smtClean="0"/>
              <a:t> </a:t>
            </a:r>
            <a:r>
              <a:rPr lang="en-GB" dirty="0" err="1" smtClean="0"/>
              <a:t>površinu</a:t>
            </a:r>
            <a:r>
              <a:rPr lang="en-GB" dirty="0" smtClean="0"/>
              <a:t> </a:t>
            </a:r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jedna</a:t>
            </a:r>
            <a:r>
              <a:rPr lang="en-GB" dirty="0" smtClean="0"/>
              <a:t> </a:t>
            </a:r>
            <a:r>
              <a:rPr lang="en-GB" dirty="0" err="1" smtClean="0"/>
              <a:t>glava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omogućava</a:t>
            </a:r>
            <a:r>
              <a:rPr lang="en-GB" dirty="0" smtClean="0"/>
              <a:t> </a:t>
            </a:r>
            <a:r>
              <a:rPr lang="en-GB" dirty="0" err="1" smtClean="0"/>
              <a:t>upis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čitanje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nje</a:t>
            </a:r>
            <a:r>
              <a:rPr lang="en-GB" dirty="0" smtClean="0"/>
              <a:t> (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primjer</a:t>
            </a:r>
            <a:r>
              <a:rPr lang="en-GB" dirty="0" smtClean="0"/>
              <a:t>, 3 </a:t>
            </a:r>
            <a:r>
              <a:rPr lang="en-GB" dirty="0" err="1" smtClean="0"/>
              <a:t>ploče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6 </a:t>
            </a:r>
            <a:r>
              <a:rPr lang="en-GB" dirty="0" err="1" smtClean="0"/>
              <a:t>glava</a:t>
            </a:r>
            <a:r>
              <a:rPr lang="en-GB" dirty="0" smtClean="0"/>
              <a:t>).</a:t>
            </a:r>
          </a:p>
          <a:p>
            <a:pPr marL="0" indent="0" algn="just">
              <a:buNone/>
            </a:pPr>
            <a:r>
              <a:rPr lang="en-GB" dirty="0" err="1" smtClean="0"/>
              <a:t>Iznad</a:t>
            </a:r>
            <a:r>
              <a:rPr lang="en-GB" dirty="0" smtClean="0"/>
              <a:t> </a:t>
            </a:r>
            <a:r>
              <a:rPr lang="en-GB" dirty="0" err="1" smtClean="0"/>
              <a:t>površina</a:t>
            </a:r>
            <a:r>
              <a:rPr lang="en-GB" dirty="0" smtClean="0"/>
              <a:t> </a:t>
            </a:r>
            <a:r>
              <a:rPr lang="en-GB" dirty="0" err="1" smtClean="0"/>
              <a:t>ploča</a:t>
            </a:r>
            <a:r>
              <a:rPr lang="en-GB" dirty="0" smtClean="0"/>
              <a:t>, </a:t>
            </a:r>
            <a:r>
              <a:rPr lang="en-GB" dirty="0" err="1" smtClean="0"/>
              <a:t>glave</a:t>
            </a:r>
            <a:r>
              <a:rPr lang="en-GB" dirty="0" smtClean="0"/>
              <a:t> </a:t>
            </a:r>
            <a:r>
              <a:rPr lang="en-GB" dirty="0" err="1" smtClean="0"/>
              <a:t>opisuju</a:t>
            </a:r>
            <a:r>
              <a:rPr lang="en-GB" dirty="0" smtClean="0"/>
              <a:t> </a:t>
            </a:r>
            <a:r>
              <a:rPr lang="en-GB" dirty="0" err="1" smtClean="0"/>
              <a:t>koncentrične</a:t>
            </a:r>
            <a:r>
              <a:rPr lang="en-GB" dirty="0" smtClean="0"/>
              <a:t> </a:t>
            </a:r>
            <a:r>
              <a:rPr lang="en-GB" dirty="0" err="1" smtClean="0"/>
              <a:t>kružnice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nazivaju</a:t>
            </a:r>
            <a:r>
              <a:rPr lang="en-GB" dirty="0" smtClean="0"/>
              <a:t> </a:t>
            </a:r>
            <a:r>
              <a:rPr lang="en-GB" dirty="0" err="1" smtClean="0"/>
              <a:t>trakama</a:t>
            </a:r>
            <a:r>
              <a:rPr lang="en-GB" dirty="0" smtClean="0"/>
              <a:t> (tracks). </a:t>
            </a:r>
            <a:r>
              <a:rPr lang="en-GB" dirty="0" err="1" smtClean="0"/>
              <a:t>Skupovi</a:t>
            </a:r>
            <a:r>
              <a:rPr lang="en-GB" dirty="0" smtClean="0"/>
              <a:t> </a:t>
            </a:r>
            <a:r>
              <a:rPr lang="en-GB" dirty="0" err="1" smtClean="0"/>
              <a:t>kružnica</a:t>
            </a:r>
            <a:r>
              <a:rPr lang="en-GB" dirty="0" smtClean="0"/>
              <a:t> </a:t>
            </a:r>
            <a:r>
              <a:rPr lang="en-GB" dirty="0" err="1" smtClean="0"/>
              <a:t>istih</a:t>
            </a:r>
            <a:r>
              <a:rPr lang="en-GB" dirty="0" smtClean="0"/>
              <a:t> </a:t>
            </a:r>
            <a:r>
              <a:rPr lang="en-GB" dirty="0" err="1" smtClean="0"/>
              <a:t>prečnika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površinama</a:t>
            </a:r>
            <a:r>
              <a:rPr lang="en-GB" dirty="0" smtClean="0"/>
              <a:t> </a:t>
            </a:r>
            <a:r>
              <a:rPr lang="en-GB" dirty="0" err="1" smtClean="0"/>
              <a:t>nazivaju</a:t>
            </a:r>
            <a:r>
              <a:rPr lang="en-GB" dirty="0" smtClean="0"/>
              <a:t> se </a:t>
            </a:r>
            <a:r>
              <a:rPr lang="en-GB" dirty="0" err="1" smtClean="0"/>
              <a:t>cilindrima</a:t>
            </a:r>
            <a:r>
              <a:rPr lang="en-GB" dirty="0" smtClean="0"/>
              <a:t> (cylinders).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9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U </a:t>
            </a:r>
            <a:r>
              <a:rPr lang="en-GB" dirty="0" err="1" smtClean="0"/>
              <a:t>cilju</a:t>
            </a:r>
            <a:r>
              <a:rPr lang="en-GB" dirty="0" smtClean="0"/>
              <a:t> </a:t>
            </a:r>
            <a:r>
              <a:rPr lang="en-GB" dirty="0" err="1" smtClean="0"/>
              <a:t>lakšeg</a:t>
            </a:r>
            <a:r>
              <a:rPr lang="en-GB" dirty="0" smtClean="0"/>
              <a:t> i </a:t>
            </a:r>
            <a:r>
              <a:rPr lang="en-GB" dirty="0" err="1" smtClean="0"/>
              <a:t>bržeg</a:t>
            </a:r>
            <a:r>
              <a:rPr lang="en-GB" dirty="0" smtClean="0"/>
              <a:t> </a:t>
            </a:r>
            <a:r>
              <a:rPr lang="en-GB" dirty="0" err="1" smtClean="0"/>
              <a:t>pristupa</a:t>
            </a:r>
            <a:r>
              <a:rPr lang="en-GB" dirty="0" smtClean="0"/>
              <a:t>, </a:t>
            </a:r>
            <a:r>
              <a:rPr lang="en-GB" dirty="0" err="1" smtClean="0"/>
              <a:t>svaka</a:t>
            </a:r>
            <a:r>
              <a:rPr lang="en-GB" dirty="0" smtClean="0"/>
              <a:t> </a:t>
            </a:r>
            <a:r>
              <a:rPr lang="en-GB" dirty="0" err="1" smtClean="0"/>
              <a:t>traka</a:t>
            </a:r>
            <a:r>
              <a:rPr lang="en-GB" dirty="0" smtClean="0"/>
              <a:t> je </a:t>
            </a:r>
            <a:r>
              <a:rPr lang="en-GB" dirty="0" err="1" smtClean="0"/>
              <a:t>ugaono</a:t>
            </a:r>
            <a:r>
              <a:rPr lang="en-GB" dirty="0" smtClean="0"/>
              <a:t> </a:t>
            </a:r>
            <a:r>
              <a:rPr lang="en-GB" dirty="0" err="1" smtClean="0"/>
              <a:t>podijeljena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sektore</a:t>
            </a:r>
            <a:r>
              <a:rPr lang="en-GB" dirty="0" smtClean="0"/>
              <a:t> (sectors)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sadrže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512 </a:t>
            </a:r>
            <a:r>
              <a:rPr lang="en-GB" dirty="0" err="1" smtClean="0"/>
              <a:t>bajtova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err="1" smtClean="0"/>
              <a:t>Sektor</a:t>
            </a:r>
            <a:r>
              <a:rPr lang="en-GB" dirty="0" smtClean="0"/>
              <a:t> </a:t>
            </a:r>
            <a:r>
              <a:rPr lang="en-GB" dirty="0" err="1" smtClean="0"/>
              <a:t>predstavlja</a:t>
            </a:r>
            <a:r>
              <a:rPr lang="en-GB" dirty="0" smtClean="0"/>
              <a:t> </a:t>
            </a:r>
            <a:r>
              <a:rPr lang="en-GB" dirty="0" err="1" smtClean="0"/>
              <a:t>najmanji</a:t>
            </a:r>
            <a:r>
              <a:rPr lang="en-GB" dirty="0" smtClean="0"/>
              <a:t> </a:t>
            </a:r>
            <a:r>
              <a:rPr lang="en-GB" dirty="0" err="1" smtClean="0"/>
              <a:t>blok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da se </a:t>
            </a:r>
            <a:r>
              <a:rPr lang="en-GB" dirty="0" err="1" smtClean="0"/>
              <a:t>pristupi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da se </a:t>
            </a:r>
            <a:r>
              <a:rPr lang="en-GB" dirty="0" err="1" smtClean="0"/>
              <a:t>adresira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8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U ovoj organizaciji, broj sektora je isti po svim trakama, 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one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se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međusobno razlikuju po dužini. To ukazuje na činjenicu da prostor na disku nije optimalno iskorišćen.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GB" sz="5400" dirty="0" smtClean="0"/>
              <a:t>ZBR </a:t>
            </a:r>
            <a:r>
              <a:rPr lang="en-GB" sz="5400" dirty="0" err="1" smtClean="0"/>
              <a:t>tehnologija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ZBR – Zoned Bit Recording je tehnologija koja obezb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eđuje ravnom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erniju gustinu zapisa na disku i optimalno korišćenje cilindara bližih spoljašnjem obimu diska.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Ova tehnologija izjednačava površine svih sektora na disku, što znači da je njihov broj veći na spoljnim, a manji na unutrašnjim trakama diska.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83357"/>
            <a:ext cx="878497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Kao </a:t>
            </a:r>
            <a:r>
              <a:rPr lang="en-GB" dirty="0" err="1" smtClean="0"/>
              <a:t>posljedica</a:t>
            </a:r>
            <a:r>
              <a:rPr lang="en-GB" dirty="0" smtClean="0"/>
              <a:t> </a:t>
            </a:r>
            <a:r>
              <a:rPr lang="en-GB" dirty="0" err="1" smtClean="0"/>
              <a:t>javlja</a:t>
            </a:r>
            <a:r>
              <a:rPr lang="en-GB" dirty="0" smtClean="0"/>
              <a:t> se </a:t>
            </a:r>
            <a:r>
              <a:rPr lang="en-GB" dirty="0" err="1" smtClean="0"/>
              <a:t>neravnomjerna</a:t>
            </a:r>
            <a:r>
              <a:rPr lang="en-GB" dirty="0" smtClean="0"/>
              <a:t> </a:t>
            </a:r>
            <a:r>
              <a:rPr lang="en-GB" dirty="0" err="1" smtClean="0"/>
              <a:t>brzina</a:t>
            </a:r>
            <a:r>
              <a:rPr lang="en-GB" dirty="0" smtClean="0"/>
              <a:t> </a:t>
            </a:r>
            <a:r>
              <a:rPr lang="en-GB" dirty="0" err="1" smtClean="0"/>
              <a:t>transfera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različitih</a:t>
            </a:r>
            <a:r>
              <a:rPr lang="en-GB" dirty="0" smtClean="0"/>
              <a:t> </a:t>
            </a:r>
            <a:r>
              <a:rPr lang="en-GB" dirty="0" err="1" smtClean="0"/>
              <a:t>djelova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 – </a:t>
            </a:r>
            <a:r>
              <a:rPr lang="en-GB" dirty="0" err="1" smtClean="0"/>
              <a:t>podaci</a:t>
            </a:r>
            <a:r>
              <a:rPr lang="en-GB" dirty="0" smtClean="0"/>
              <a:t> se </a:t>
            </a:r>
            <a:r>
              <a:rPr lang="en-GB" dirty="0" err="1" smtClean="0"/>
              <a:t>brže</a:t>
            </a:r>
            <a:r>
              <a:rPr lang="en-GB" dirty="0" smtClean="0"/>
              <a:t> </a:t>
            </a:r>
            <a:r>
              <a:rPr lang="en-GB" dirty="0" err="1" smtClean="0"/>
              <a:t>prenose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spoljnih</a:t>
            </a:r>
            <a:r>
              <a:rPr lang="en-GB" dirty="0" smtClean="0"/>
              <a:t>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unutrašnjih</a:t>
            </a:r>
            <a:r>
              <a:rPr lang="en-GB" dirty="0" smtClean="0"/>
              <a:t> </a:t>
            </a:r>
            <a:r>
              <a:rPr lang="en-GB" dirty="0" err="1" smtClean="0"/>
              <a:t>cilindara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6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/>
              <a:t>Cylinder skew </a:t>
            </a:r>
            <a:r>
              <a:rPr lang="en-GB" sz="5400" dirty="0" err="1" smtClean="0"/>
              <a:t>tehnologija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Cylinder skew tehnologija je još jedno odstupanje od jednostavne organizacije sektora koje je uvedeno u cilju povećanja brzine čitanja i upisa.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Ova tehnologija r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ešava sl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edeći problem: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Kada disk pri sekvencijalnom čitanju sadržaja pročita sve sektore jednog cilindra, glave se pom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eraju na sl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edeći cilindar. 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3900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Pošto je glavi potrebno konačno vr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ij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eme za pom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eraj, ona bi se našla u sredini sektora koji treba da pročita, ili čak iza njega. Ovo dovodi do toga da ploče hard diska treba da obiđu c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 krug kako bi se glave ponovo postavile iznad traženog sektora, čime se gubi mnogo vremena.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n-GB" dirty="0" err="1" smtClean="0">
                <a:latin typeface="Calibri" pitchFamily="34" charset="0"/>
                <a:cs typeface="Calibri" pitchFamily="34" charset="0"/>
              </a:rPr>
              <a:t>Rješenje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ogleda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u tome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što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se disk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realizuje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tako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da je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prvi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sektor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narednog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cilindra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pomjeren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nekoliko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mjesta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odnosu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posljednji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sektor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prethodnom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cilindru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Performanse</a:t>
            </a:r>
            <a:r>
              <a:rPr lang="en-GB" sz="5400" dirty="0" smtClean="0"/>
              <a:t> hard </a:t>
            </a:r>
            <a:r>
              <a:rPr lang="en-GB" sz="5400" dirty="0" err="1" smtClean="0"/>
              <a:t>diska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/>
              <a:t>Performanse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od </a:t>
            </a:r>
            <a:r>
              <a:rPr lang="en-GB" dirty="0" err="1" smtClean="0"/>
              <a:t>faktora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utiču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ukupne</a:t>
            </a:r>
            <a:r>
              <a:rPr lang="en-GB" dirty="0" smtClean="0"/>
              <a:t> </a:t>
            </a:r>
            <a:r>
              <a:rPr lang="en-GB" dirty="0" err="1" smtClean="0"/>
              <a:t>performanse</a:t>
            </a:r>
            <a:r>
              <a:rPr lang="en-GB" dirty="0" smtClean="0"/>
              <a:t> PC </a:t>
            </a:r>
            <a:r>
              <a:rPr lang="en-GB" dirty="0" err="1" smtClean="0"/>
              <a:t>sistema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smtClean="0"/>
              <a:t>U </a:t>
            </a:r>
            <a:r>
              <a:rPr lang="en-GB" dirty="0" err="1" smtClean="0"/>
              <a:t>pogledu</a:t>
            </a:r>
            <a:r>
              <a:rPr lang="en-GB" dirty="0" smtClean="0"/>
              <a:t> </a:t>
            </a:r>
            <a:r>
              <a:rPr lang="en-GB" dirty="0" err="1" smtClean="0"/>
              <a:t>protoka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, hard disk </a:t>
            </a:r>
            <a:r>
              <a:rPr lang="en-GB" dirty="0" err="1" smtClean="0"/>
              <a:t>predstavlja</a:t>
            </a:r>
            <a:r>
              <a:rPr lang="en-GB" dirty="0" smtClean="0"/>
              <a:t> </a:t>
            </a:r>
            <a:r>
              <a:rPr lang="en-GB" dirty="0" err="1" smtClean="0"/>
              <a:t>jedno</a:t>
            </a:r>
            <a:r>
              <a:rPr lang="en-GB" dirty="0" smtClean="0"/>
              <a:t> od </a:t>
            </a:r>
            <a:r>
              <a:rPr lang="en-GB" dirty="0" err="1" smtClean="0"/>
              <a:t>uskih</a:t>
            </a:r>
            <a:r>
              <a:rPr lang="en-GB" dirty="0" smtClean="0"/>
              <a:t> </a:t>
            </a:r>
            <a:r>
              <a:rPr lang="en-GB" dirty="0" err="1" smtClean="0"/>
              <a:t>grla</a:t>
            </a:r>
            <a:r>
              <a:rPr lang="en-GB" dirty="0" smtClean="0"/>
              <a:t>, </a:t>
            </a:r>
            <a:r>
              <a:rPr lang="en-GB" dirty="0" err="1" smtClean="0"/>
              <a:t>tako</a:t>
            </a:r>
            <a:r>
              <a:rPr lang="en-GB" dirty="0" smtClean="0"/>
              <a:t> da se </a:t>
            </a:r>
            <a:r>
              <a:rPr lang="en-GB" dirty="0" err="1" smtClean="0"/>
              <a:t>povećanje</a:t>
            </a:r>
            <a:r>
              <a:rPr lang="en-GB" dirty="0" smtClean="0"/>
              <a:t> </a:t>
            </a:r>
            <a:r>
              <a:rPr lang="en-GB" dirty="0" err="1" smtClean="0"/>
              <a:t>njegove</a:t>
            </a:r>
            <a:r>
              <a:rPr lang="en-GB" dirty="0" smtClean="0"/>
              <a:t> </a:t>
            </a:r>
            <a:r>
              <a:rPr lang="en-GB" dirty="0" err="1" smtClean="0"/>
              <a:t>brzine</a:t>
            </a:r>
            <a:r>
              <a:rPr lang="en-GB" dirty="0" smtClean="0"/>
              <a:t> </a:t>
            </a:r>
            <a:r>
              <a:rPr lang="en-GB" dirty="0" err="1" smtClean="0"/>
              <a:t>uvijek</a:t>
            </a:r>
            <a:r>
              <a:rPr lang="en-GB" dirty="0" smtClean="0"/>
              <a:t> </a:t>
            </a:r>
            <a:r>
              <a:rPr lang="en-GB" dirty="0" err="1" smtClean="0"/>
              <a:t>primjećuje</a:t>
            </a:r>
            <a:r>
              <a:rPr lang="en-GB" dirty="0" smtClean="0"/>
              <a:t> u </a:t>
            </a:r>
            <a:r>
              <a:rPr lang="en-GB" dirty="0" err="1" smtClean="0"/>
              <a:t>svakodnevnom</a:t>
            </a:r>
            <a:r>
              <a:rPr lang="en-GB" dirty="0" smtClean="0"/>
              <a:t> </a:t>
            </a:r>
            <a:r>
              <a:rPr lang="en-GB" dirty="0" err="1" smtClean="0"/>
              <a:t>radu</a:t>
            </a:r>
            <a:r>
              <a:rPr lang="en-GB" dirty="0" smtClean="0"/>
              <a:t> (</a:t>
            </a:r>
            <a:r>
              <a:rPr lang="en-GB" dirty="0" err="1" smtClean="0"/>
              <a:t>brže</a:t>
            </a:r>
            <a:r>
              <a:rPr lang="en-GB" dirty="0" smtClean="0"/>
              <a:t> </a:t>
            </a:r>
            <a:r>
              <a:rPr lang="en-GB" dirty="0" err="1" smtClean="0"/>
              <a:t>učitavanje</a:t>
            </a:r>
            <a:r>
              <a:rPr lang="en-GB" dirty="0" smtClean="0"/>
              <a:t> OS i </a:t>
            </a:r>
            <a:r>
              <a:rPr lang="en-GB" dirty="0" err="1" smtClean="0"/>
              <a:t>korisničkih</a:t>
            </a:r>
            <a:r>
              <a:rPr lang="en-GB" dirty="0" smtClean="0"/>
              <a:t> </a:t>
            </a:r>
            <a:r>
              <a:rPr lang="en-GB" dirty="0" err="1" smtClean="0"/>
              <a:t>programa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6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Hard disk – HDD (Hard Disc Drive) </a:t>
            </a:r>
            <a:r>
              <a:rPr lang="en-GB" dirty="0" err="1" smtClean="0"/>
              <a:t>predstavlja</a:t>
            </a:r>
            <a:r>
              <a:rPr lang="en-GB" dirty="0"/>
              <a:t> </a:t>
            </a:r>
            <a:r>
              <a:rPr lang="en-GB" dirty="0" err="1" smtClean="0"/>
              <a:t>komponentu</a:t>
            </a:r>
            <a:r>
              <a:rPr lang="en-GB" dirty="0" smtClean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računaru</a:t>
            </a:r>
            <a:r>
              <a:rPr lang="en-GB" dirty="0" smtClean="0"/>
              <a:t>, </a:t>
            </a:r>
            <a:r>
              <a:rPr lang="en-GB" dirty="0" err="1" smtClean="0"/>
              <a:t>koja</a:t>
            </a:r>
            <a:r>
              <a:rPr lang="en-GB" dirty="0" smtClean="0"/>
              <a:t> je (</a:t>
            </a:r>
            <a:r>
              <a:rPr lang="en-GB" dirty="0" err="1" smtClean="0"/>
              <a:t>osim</a:t>
            </a:r>
            <a:r>
              <a:rPr lang="en-GB" dirty="0" smtClean="0"/>
              <a:t> </a:t>
            </a:r>
            <a:r>
              <a:rPr lang="en-GB" dirty="0" err="1" smtClean="0"/>
              <a:t>procesora</a:t>
            </a:r>
            <a:r>
              <a:rPr lang="en-GB" dirty="0" smtClean="0"/>
              <a:t>) u </a:t>
            </a:r>
            <a:r>
              <a:rPr lang="en-GB" dirty="0" err="1" smtClean="0"/>
              <a:t>posljednjih</a:t>
            </a:r>
            <a:r>
              <a:rPr lang="en-GB" dirty="0" smtClean="0"/>
              <a:t> </a:t>
            </a:r>
            <a:r>
              <a:rPr lang="en-GB" dirty="0" err="1" smtClean="0"/>
              <a:t>dvadesetak</a:t>
            </a:r>
            <a:r>
              <a:rPr lang="en-GB" dirty="0" smtClean="0"/>
              <a:t> 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napredovala</a:t>
            </a:r>
            <a:r>
              <a:rPr lang="en-GB" dirty="0" smtClean="0"/>
              <a:t>, </a:t>
            </a:r>
            <a:r>
              <a:rPr lang="en-GB" dirty="0" err="1" smtClean="0"/>
              <a:t>kako</a:t>
            </a:r>
            <a:r>
              <a:rPr lang="en-GB" dirty="0" smtClean="0"/>
              <a:t> u </a:t>
            </a:r>
            <a:r>
              <a:rPr lang="en-GB" dirty="0" err="1" smtClean="0"/>
              <a:t>smislu</a:t>
            </a:r>
            <a:r>
              <a:rPr lang="en-GB" dirty="0" smtClean="0"/>
              <a:t> </a:t>
            </a:r>
            <a:r>
              <a:rPr lang="en-GB" dirty="0" err="1" smtClean="0"/>
              <a:t>tehnologije</a:t>
            </a:r>
            <a:r>
              <a:rPr lang="en-GB" dirty="0" smtClean="0"/>
              <a:t> </a:t>
            </a:r>
            <a:r>
              <a:rPr lang="en-GB" dirty="0" err="1" smtClean="0"/>
              <a:t>izrade</a:t>
            </a:r>
            <a:r>
              <a:rPr lang="en-GB" dirty="0" smtClean="0"/>
              <a:t>, </a:t>
            </a:r>
            <a:r>
              <a:rPr lang="en-GB" dirty="0" err="1" smtClean="0"/>
              <a:t>tako</a:t>
            </a:r>
            <a:r>
              <a:rPr lang="en-GB" dirty="0" smtClean="0"/>
              <a:t> i u </a:t>
            </a:r>
            <a:r>
              <a:rPr lang="en-GB" dirty="0" err="1" smtClean="0"/>
              <a:t>pogledu</a:t>
            </a:r>
            <a:r>
              <a:rPr lang="en-GB" dirty="0" smtClean="0"/>
              <a:t> </a:t>
            </a:r>
            <a:r>
              <a:rPr lang="en-GB" dirty="0" err="1" smtClean="0"/>
              <a:t>kapaciteta</a:t>
            </a:r>
            <a:r>
              <a:rPr lang="en-GB" dirty="0" smtClean="0"/>
              <a:t>, </a:t>
            </a:r>
            <a:r>
              <a:rPr lang="en-GB" dirty="0" err="1" smtClean="0"/>
              <a:t>performansi</a:t>
            </a:r>
            <a:r>
              <a:rPr lang="en-GB" dirty="0"/>
              <a:t> </a:t>
            </a:r>
            <a:r>
              <a:rPr lang="en-GB" dirty="0" smtClean="0"/>
              <a:t>i </a:t>
            </a:r>
            <a:r>
              <a:rPr lang="en-GB" dirty="0" err="1" smtClean="0"/>
              <a:t>pouzdanosti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Brzina</a:t>
            </a:r>
            <a:r>
              <a:rPr lang="en-GB" dirty="0" smtClean="0"/>
              <a:t> hard </a:t>
            </a:r>
            <a:r>
              <a:rPr lang="en-GB" dirty="0" err="1" smtClean="0"/>
              <a:t>diska</a:t>
            </a:r>
            <a:r>
              <a:rPr lang="en-GB" dirty="0" smtClean="0"/>
              <a:t>, </a:t>
            </a:r>
            <a:r>
              <a:rPr lang="en-GB" dirty="0" err="1" smtClean="0"/>
              <a:t>osim</a:t>
            </a:r>
            <a:r>
              <a:rPr lang="en-GB" dirty="0" smtClean="0"/>
              <a:t> od </a:t>
            </a:r>
            <a:r>
              <a:rPr lang="en-GB" dirty="0" err="1" smtClean="0"/>
              <a:t>primijenjenog</a:t>
            </a:r>
            <a:r>
              <a:rPr lang="en-GB" dirty="0" smtClean="0"/>
              <a:t> </a:t>
            </a:r>
            <a:r>
              <a:rPr lang="en-GB" dirty="0" err="1" smtClean="0"/>
              <a:t>fajl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, </a:t>
            </a:r>
            <a:r>
              <a:rPr lang="en-GB" dirty="0" err="1" smtClean="0"/>
              <a:t>zavisi</a:t>
            </a:r>
            <a:r>
              <a:rPr lang="en-GB" dirty="0" smtClean="0"/>
              <a:t> od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parametara</a:t>
            </a:r>
            <a:r>
              <a:rPr lang="en-GB" dirty="0" smtClean="0"/>
              <a:t>: 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vremena</a:t>
            </a:r>
            <a:r>
              <a:rPr lang="en-GB" dirty="0" smtClean="0"/>
              <a:t> </a:t>
            </a:r>
            <a:r>
              <a:rPr lang="en-GB" dirty="0" err="1" smtClean="0"/>
              <a:t>pristupa</a:t>
            </a:r>
            <a:r>
              <a:rPr lang="en-GB" dirty="0" smtClean="0"/>
              <a:t> </a:t>
            </a:r>
            <a:r>
              <a:rPr lang="en-GB" dirty="0" err="1" smtClean="0"/>
              <a:t>podacima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ploči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interne i </a:t>
            </a:r>
            <a:r>
              <a:rPr lang="en-GB" dirty="0" err="1" smtClean="0"/>
              <a:t>eksterne</a:t>
            </a:r>
            <a:r>
              <a:rPr lang="en-GB" dirty="0" smtClean="0"/>
              <a:t> </a:t>
            </a:r>
            <a:r>
              <a:rPr lang="en-GB" dirty="0" err="1" smtClean="0"/>
              <a:t>brzine</a:t>
            </a:r>
            <a:r>
              <a:rPr lang="en-GB" dirty="0" smtClean="0"/>
              <a:t> </a:t>
            </a:r>
            <a:r>
              <a:rPr lang="en-GB" dirty="0" err="1" smtClean="0"/>
              <a:t>prenosa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brzine</a:t>
            </a:r>
            <a:r>
              <a:rPr lang="en-GB" dirty="0" smtClean="0"/>
              <a:t> </a:t>
            </a:r>
            <a:r>
              <a:rPr lang="en-GB" dirty="0" err="1" smtClean="0"/>
              <a:t>rotacije</a:t>
            </a:r>
            <a:r>
              <a:rPr lang="en-GB" dirty="0" smtClean="0"/>
              <a:t> </a:t>
            </a:r>
            <a:r>
              <a:rPr lang="en-GB" dirty="0" err="1" smtClean="0"/>
              <a:t>ploča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primijenjenog</a:t>
            </a:r>
            <a:r>
              <a:rPr lang="en-GB" dirty="0" smtClean="0"/>
              <a:t> </a:t>
            </a:r>
            <a:r>
              <a:rPr lang="en-GB" dirty="0" err="1" smtClean="0"/>
              <a:t>interfejsa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gustine</a:t>
            </a:r>
            <a:r>
              <a:rPr lang="en-GB" dirty="0" smtClean="0"/>
              <a:t> </a:t>
            </a:r>
            <a:r>
              <a:rPr lang="en-GB" dirty="0" err="1" smtClean="0"/>
              <a:t>zapisa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dimenzija</a:t>
            </a:r>
            <a:r>
              <a:rPr lang="en-GB" dirty="0" smtClean="0"/>
              <a:t> </a:t>
            </a:r>
            <a:r>
              <a:rPr lang="en-GB" dirty="0" err="1" smtClean="0"/>
              <a:t>ploča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7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Gustina</a:t>
            </a:r>
            <a:r>
              <a:rPr lang="en-GB" sz="5400" dirty="0" smtClean="0"/>
              <a:t> </a:t>
            </a:r>
            <a:r>
              <a:rPr lang="en-GB" sz="5400" dirty="0" err="1" smtClean="0"/>
              <a:t>zapisa</a:t>
            </a:r>
            <a:r>
              <a:rPr lang="en-GB" sz="5400" dirty="0" smtClean="0"/>
              <a:t> </a:t>
            </a:r>
            <a:r>
              <a:rPr lang="en-GB" sz="5400" dirty="0" err="1" smtClean="0"/>
              <a:t>podataka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Gustina zapisa podataka po ploči hard diska direktno utiče na njegov kapacitet. </a:t>
            </a: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Gustina zapisa se iz godine u godinu drastično povećava, tako da prevazilazi sva ranija optimistična predviđanja. U odnosu na prve IBM diskove, postignuta su poboljšanja reda veličine desetina miliona puta.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Od početnih 10MB u 1981. godini, u januaru 2008. godine kapacitet komercijalno dostupnih hard diskova personalnih računara kretao se od 120GB do 1TB, dok je već u julu 2008. godine najveći ostvaren kapacitet bio je od 1.5TB.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Danas najveći kapaciteti su: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– Za 2017 – 12TB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– Za 2018 – 15TB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– Za 2019 – 16TB, 18TB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– Za 2020 – planirano je 20+TB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51917"/>
            <a:ext cx="8856984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/>
              <a:t>Prvi</a:t>
            </a:r>
            <a:r>
              <a:rPr lang="en-GB" dirty="0" smtClean="0"/>
              <a:t> </a:t>
            </a:r>
            <a:r>
              <a:rPr lang="en-GB" dirty="0" err="1" smtClean="0"/>
              <a:t>komercijalno</a:t>
            </a:r>
            <a:r>
              <a:rPr lang="en-GB" dirty="0" smtClean="0"/>
              <a:t> </a:t>
            </a:r>
            <a:r>
              <a:rPr lang="en-GB" dirty="0" err="1" smtClean="0"/>
              <a:t>dostupan</a:t>
            </a:r>
            <a:r>
              <a:rPr lang="en-GB" dirty="0" smtClean="0"/>
              <a:t> hard disk, </a:t>
            </a:r>
            <a:r>
              <a:rPr lang="en-GB" dirty="0" err="1" smtClean="0"/>
              <a:t>napravio</a:t>
            </a:r>
            <a:r>
              <a:rPr lang="en-GB" dirty="0" smtClean="0"/>
              <a:t> je IBM 1956. god. </a:t>
            </a:r>
          </a:p>
          <a:p>
            <a:pPr marL="0" indent="0" algn="just">
              <a:buNone/>
            </a:pPr>
            <a:r>
              <a:rPr lang="en-GB" dirty="0" smtClean="0"/>
              <a:t>Disk je </a:t>
            </a:r>
            <a:r>
              <a:rPr lang="en-GB" dirty="0" err="1" smtClean="0"/>
              <a:t>imao</a:t>
            </a:r>
            <a:r>
              <a:rPr lang="en-GB" dirty="0" smtClean="0"/>
              <a:t> </a:t>
            </a:r>
            <a:r>
              <a:rPr lang="en-GB" dirty="0" err="1" smtClean="0"/>
              <a:t>kapacitet</a:t>
            </a:r>
            <a:r>
              <a:rPr lang="en-GB" dirty="0" smtClean="0"/>
              <a:t> od 5MB i </a:t>
            </a:r>
            <a:r>
              <a:rPr lang="en-GB" dirty="0" err="1" smtClean="0"/>
              <a:t>sastojao</a:t>
            </a:r>
            <a:r>
              <a:rPr lang="en-GB" dirty="0" smtClean="0"/>
              <a:t> se od 50 </a:t>
            </a:r>
            <a:r>
              <a:rPr lang="en-GB" dirty="0" err="1" smtClean="0"/>
              <a:t>ploča</a:t>
            </a:r>
            <a:r>
              <a:rPr lang="en-GB" dirty="0" smtClean="0"/>
              <a:t> </a:t>
            </a:r>
            <a:r>
              <a:rPr lang="en-GB" dirty="0" err="1" smtClean="0"/>
              <a:t>prečnika</a:t>
            </a:r>
            <a:r>
              <a:rPr lang="en-GB" dirty="0" smtClean="0"/>
              <a:t> 24 </a:t>
            </a:r>
            <a:r>
              <a:rPr lang="en-GB" dirty="0" err="1" smtClean="0"/>
              <a:t>inča</a:t>
            </a:r>
            <a:r>
              <a:rPr lang="en-GB" dirty="0" smtClean="0"/>
              <a:t>. </a:t>
            </a:r>
            <a:r>
              <a:rPr lang="en-GB" dirty="0" err="1" smtClean="0"/>
              <a:t>Gustina</a:t>
            </a:r>
            <a:r>
              <a:rPr lang="en-GB" dirty="0" smtClean="0"/>
              <a:t> </a:t>
            </a:r>
            <a:r>
              <a:rPr lang="en-GB" dirty="0" err="1" smtClean="0"/>
              <a:t>zapisa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je </a:t>
            </a:r>
            <a:r>
              <a:rPr lang="en-GB" dirty="0" err="1" smtClean="0"/>
              <a:t>oko</a:t>
            </a:r>
            <a:r>
              <a:rPr lang="en-GB" dirty="0" smtClean="0"/>
              <a:t> 2000 </a:t>
            </a:r>
            <a:r>
              <a:rPr lang="en-GB" dirty="0" err="1" smtClean="0"/>
              <a:t>bita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kvadratnom</a:t>
            </a:r>
            <a:r>
              <a:rPr lang="en-GB" dirty="0" smtClean="0"/>
              <a:t> </a:t>
            </a:r>
            <a:r>
              <a:rPr lang="en-GB" dirty="0" err="1" smtClean="0"/>
              <a:t>inču</a:t>
            </a:r>
            <a:r>
              <a:rPr lang="en-GB" dirty="0" smtClean="0"/>
              <a:t>, a </a:t>
            </a:r>
            <a:r>
              <a:rPr lang="en-GB" dirty="0" err="1" smtClean="0"/>
              <a:t>brzina</a:t>
            </a:r>
            <a:r>
              <a:rPr lang="en-GB" dirty="0" smtClean="0"/>
              <a:t> </a:t>
            </a:r>
            <a:r>
              <a:rPr lang="en-GB" dirty="0" err="1" smtClean="0"/>
              <a:t>prenosa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tada</a:t>
            </a:r>
            <a:r>
              <a:rPr lang="en-GB" dirty="0" smtClean="0"/>
              <a:t> </a:t>
            </a:r>
            <a:r>
              <a:rPr lang="en-GB" dirty="0" err="1" smtClean="0"/>
              <a:t>impresivnih</a:t>
            </a:r>
            <a:r>
              <a:rPr lang="en-GB" dirty="0" smtClean="0"/>
              <a:t> 8800B/s.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2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/>
              <a:t>Prvi</a:t>
            </a:r>
            <a:r>
              <a:rPr lang="en-GB" dirty="0" smtClean="0"/>
              <a:t> hard </a:t>
            </a:r>
            <a:r>
              <a:rPr lang="en-GB" dirty="0" err="1" smtClean="0"/>
              <a:t>diskovi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bili</a:t>
            </a:r>
            <a:r>
              <a:rPr lang="en-GB" dirty="0" smtClean="0"/>
              <a:t> </a:t>
            </a:r>
            <a:r>
              <a:rPr lang="en-GB" dirty="0" err="1" smtClean="0"/>
              <a:t>glomazni</a:t>
            </a:r>
            <a:r>
              <a:rPr lang="en-GB" dirty="0" smtClean="0"/>
              <a:t> i </a:t>
            </a:r>
            <a:r>
              <a:rPr lang="en-GB" dirty="0" err="1" smtClean="0"/>
              <a:t>teški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proizvodnju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err="1" smtClean="0"/>
              <a:t>Imali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glave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čitanje</a:t>
            </a:r>
            <a:r>
              <a:rPr lang="en-GB" dirty="0" smtClean="0"/>
              <a:t> i </a:t>
            </a:r>
            <a:r>
              <a:rPr lang="en-GB" dirty="0" err="1" smtClean="0"/>
              <a:t>upis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bile u </a:t>
            </a:r>
            <a:r>
              <a:rPr lang="en-GB" dirty="0" err="1" smtClean="0"/>
              <a:t>fizičkom</a:t>
            </a:r>
            <a:r>
              <a:rPr lang="en-GB" dirty="0" smtClean="0"/>
              <a:t> </a:t>
            </a:r>
            <a:r>
              <a:rPr lang="en-GB" dirty="0" err="1" smtClean="0"/>
              <a:t>kontaktu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površinom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, da bi </a:t>
            </a:r>
            <a:r>
              <a:rPr lang="en-GB" dirty="0" err="1" smtClean="0"/>
              <a:t>elektronski</a:t>
            </a:r>
            <a:r>
              <a:rPr lang="en-GB" dirty="0" smtClean="0"/>
              <a:t> </a:t>
            </a:r>
            <a:r>
              <a:rPr lang="en-GB" dirty="0" err="1" smtClean="0"/>
              <a:t>sklop</a:t>
            </a:r>
            <a:r>
              <a:rPr lang="en-GB" dirty="0" smtClean="0"/>
              <a:t> </a:t>
            </a:r>
            <a:r>
              <a:rPr lang="en-GB" dirty="0" err="1" smtClean="0"/>
              <a:t>mogao</a:t>
            </a:r>
            <a:r>
              <a:rPr lang="en-GB" dirty="0" smtClean="0"/>
              <a:t> </a:t>
            </a:r>
            <a:r>
              <a:rPr lang="en-GB" dirty="0" err="1" smtClean="0"/>
              <a:t>bolje</a:t>
            </a:r>
            <a:r>
              <a:rPr lang="en-GB" dirty="0" smtClean="0"/>
              <a:t> da </a:t>
            </a:r>
            <a:r>
              <a:rPr lang="en-GB" dirty="0" err="1" smtClean="0"/>
              <a:t>očita</a:t>
            </a:r>
            <a:r>
              <a:rPr lang="en-GB" dirty="0" smtClean="0"/>
              <a:t> </a:t>
            </a:r>
            <a:r>
              <a:rPr lang="en-GB" dirty="0" err="1" smtClean="0"/>
              <a:t>magnetno</a:t>
            </a:r>
            <a:r>
              <a:rPr lang="en-GB" dirty="0" smtClean="0"/>
              <a:t> </a:t>
            </a:r>
            <a:r>
              <a:rPr lang="en-GB" dirty="0" err="1" smtClean="0"/>
              <a:t>polje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površine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ovoga</a:t>
            </a:r>
            <a:r>
              <a:rPr lang="en-GB" dirty="0" smtClean="0"/>
              <a:t>, </a:t>
            </a:r>
            <a:r>
              <a:rPr lang="en-GB" dirty="0" err="1" smtClean="0"/>
              <a:t>glave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se </a:t>
            </a:r>
            <a:r>
              <a:rPr lang="en-GB" dirty="0" err="1" smtClean="0"/>
              <a:t>brzo</a:t>
            </a:r>
            <a:r>
              <a:rPr lang="en-GB" dirty="0" smtClean="0"/>
              <a:t> </a:t>
            </a:r>
            <a:r>
              <a:rPr lang="en-GB" dirty="0" err="1" smtClean="0"/>
              <a:t>trošile</a:t>
            </a:r>
            <a:r>
              <a:rPr lang="en-GB" dirty="0" smtClean="0"/>
              <a:t> i </a:t>
            </a:r>
            <a:r>
              <a:rPr lang="en-GB" dirty="0" err="1" smtClean="0"/>
              <a:t>uz</a:t>
            </a:r>
            <a:r>
              <a:rPr lang="en-GB" dirty="0" smtClean="0"/>
              <a:t> to </a:t>
            </a:r>
            <a:r>
              <a:rPr lang="en-GB" dirty="0" err="1" smtClean="0"/>
              <a:t>grebale</a:t>
            </a:r>
            <a:r>
              <a:rPr lang="en-GB" dirty="0" smtClean="0"/>
              <a:t> </a:t>
            </a:r>
            <a:r>
              <a:rPr lang="en-GB" dirty="0" err="1" smtClean="0"/>
              <a:t>površinu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,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ugrožavalo</a:t>
            </a:r>
            <a:r>
              <a:rPr lang="en-GB" dirty="0" smtClean="0"/>
              <a:t> </a:t>
            </a:r>
            <a:r>
              <a:rPr lang="en-GB" dirty="0" err="1" smtClean="0"/>
              <a:t>sigurnost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disku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Do </a:t>
            </a:r>
            <a:r>
              <a:rPr lang="en-GB" dirty="0" err="1" smtClean="0"/>
              <a:t>nastanka</a:t>
            </a:r>
            <a:r>
              <a:rPr lang="en-GB" dirty="0" smtClean="0"/>
              <a:t> </a:t>
            </a:r>
            <a:r>
              <a:rPr lang="en-GB" dirty="0" err="1" smtClean="0"/>
              <a:t>modernih</a:t>
            </a:r>
            <a:r>
              <a:rPr lang="en-GB" dirty="0" smtClean="0"/>
              <a:t> hard </a:t>
            </a:r>
            <a:r>
              <a:rPr lang="en-GB" dirty="0" err="1" smtClean="0"/>
              <a:t>diskova</a:t>
            </a:r>
            <a:r>
              <a:rPr lang="en-GB" dirty="0" smtClean="0"/>
              <a:t> </a:t>
            </a:r>
            <a:r>
              <a:rPr lang="en-GB" dirty="0" err="1" smtClean="0"/>
              <a:t>dovelo</a:t>
            </a:r>
            <a:r>
              <a:rPr lang="en-GB" dirty="0" smtClean="0"/>
              <a:t> je </a:t>
            </a:r>
            <a:r>
              <a:rPr lang="en-GB" dirty="0" err="1" smtClean="0"/>
              <a:t>otkriće</a:t>
            </a:r>
            <a:r>
              <a:rPr lang="en-GB" dirty="0" smtClean="0"/>
              <a:t> IBM-</a:t>
            </a:r>
            <a:r>
              <a:rPr lang="en-GB" dirty="0" err="1" smtClean="0"/>
              <a:t>ovih</a:t>
            </a:r>
            <a:r>
              <a:rPr lang="en-GB" dirty="0" smtClean="0"/>
              <a:t> </a:t>
            </a:r>
            <a:r>
              <a:rPr lang="en-GB" dirty="0" err="1" smtClean="0"/>
              <a:t>inženjera</a:t>
            </a:r>
            <a:r>
              <a:rPr lang="en-GB" dirty="0" smtClean="0"/>
              <a:t>, 50-tih 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prošlog</a:t>
            </a:r>
            <a:r>
              <a:rPr lang="en-GB" dirty="0" smtClean="0"/>
              <a:t> </a:t>
            </a:r>
            <a:r>
              <a:rPr lang="en-GB" dirty="0" err="1" smtClean="0"/>
              <a:t>vijeka</a:t>
            </a:r>
            <a:r>
              <a:rPr lang="en-GB" dirty="0" smtClean="0"/>
              <a:t>, </a:t>
            </a:r>
            <a:r>
              <a:rPr lang="en-GB" dirty="0" err="1" smtClean="0"/>
              <a:t>koje</a:t>
            </a:r>
            <a:r>
              <a:rPr lang="en-GB" dirty="0" smtClean="0"/>
              <a:t> je </a:t>
            </a:r>
            <a:r>
              <a:rPr lang="en-GB" dirty="0" err="1" smtClean="0"/>
              <a:t>omogućilo</a:t>
            </a:r>
            <a:r>
              <a:rPr lang="en-GB" dirty="0" smtClean="0"/>
              <a:t> da </a:t>
            </a:r>
            <a:r>
              <a:rPr lang="en-GB" dirty="0" err="1" smtClean="0"/>
              <a:t>glave</a:t>
            </a:r>
            <a:r>
              <a:rPr lang="en-GB" dirty="0" smtClean="0"/>
              <a:t> </a:t>
            </a:r>
            <a:r>
              <a:rPr lang="en-GB" dirty="0" err="1" smtClean="0"/>
              <a:t>lebde</a:t>
            </a:r>
            <a:r>
              <a:rPr lang="en-GB" dirty="0" smtClean="0"/>
              <a:t> </a:t>
            </a:r>
            <a:r>
              <a:rPr lang="en-GB" dirty="0" err="1" smtClean="0"/>
              <a:t>iznad</a:t>
            </a:r>
            <a:r>
              <a:rPr lang="en-GB" dirty="0" smtClean="0"/>
              <a:t> </a:t>
            </a:r>
            <a:r>
              <a:rPr lang="en-GB" dirty="0" err="1" smtClean="0"/>
              <a:t>površine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 i </a:t>
            </a:r>
            <a:r>
              <a:rPr lang="en-GB" dirty="0" err="1" smtClean="0"/>
              <a:t>pristupaju</a:t>
            </a:r>
            <a:r>
              <a:rPr lang="en-GB" dirty="0" smtClean="0"/>
              <a:t> </a:t>
            </a:r>
            <a:r>
              <a:rPr lang="en-GB" dirty="0" err="1" smtClean="0"/>
              <a:t>podacima</a:t>
            </a:r>
            <a:r>
              <a:rPr lang="en-GB" dirty="0" smtClean="0"/>
              <a:t> </a:t>
            </a:r>
            <a:r>
              <a:rPr lang="en-GB" dirty="0" err="1" smtClean="0"/>
              <a:t>dok</a:t>
            </a:r>
            <a:r>
              <a:rPr lang="en-GB" dirty="0" smtClean="0"/>
              <a:t> </a:t>
            </a:r>
            <a:r>
              <a:rPr lang="en-GB" dirty="0" err="1" smtClean="0"/>
              <a:t>oni</a:t>
            </a:r>
            <a:r>
              <a:rPr lang="en-GB" dirty="0" smtClean="0"/>
              <a:t> </a:t>
            </a:r>
            <a:r>
              <a:rPr lang="en-GB" dirty="0" err="1" smtClean="0"/>
              <a:t>prolaze</a:t>
            </a:r>
            <a:r>
              <a:rPr lang="en-GB" dirty="0" smtClean="0"/>
              <a:t> </a:t>
            </a:r>
            <a:r>
              <a:rPr lang="en-GB" dirty="0" err="1" smtClean="0"/>
              <a:t>ispod</a:t>
            </a:r>
            <a:r>
              <a:rPr lang="en-GB" dirty="0" smtClean="0"/>
              <a:t> </a:t>
            </a:r>
            <a:r>
              <a:rPr lang="en-GB" dirty="0" err="1" smtClean="0"/>
              <a:t>njih</a:t>
            </a:r>
            <a:r>
              <a:rPr lang="en-GB" dirty="0" smtClean="0"/>
              <a:t>.</a:t>
            </a: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Glave služe za upis i čitanje podataka sa hard diska. One u stvari predstavljaju vezu između magnetskog medijuma disketa i elektronskih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djelova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diska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Glave predstavljaju kritičnu komponentu u određivanju performansi diska i jedna su od najskupljih komponenata u disku.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Glave rade kao konvertori energije, tj. transformišu električne signale u magnetne i obrnuto. Svaki bit informacije se upisuje na površinu diska koristeći specijalne metode kodiranja koje binarne vr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ij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ednosti 0 ili 1 prevode u magnetni fluks.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/>
              <a:t>Tehnologija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izradu</a:t>
            </a:r>
            <a:r>
              <a:rPr lang="en-GB" dirty="0" smtClean="0"/>
              <a:t> </a:t>
            </a:r>
            <a:r>
              <a:rPr lang="en-GB" dirty="0" err="1" smtClean="0"/>
              <a:t>glava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hard disk je </a:t>
            </a:r>
            <a:r>
              <a:rPr lang="en-GB" dirty="0" err="1" smtClean="0"/>
              <a:t>tzv</a:t>
            </a:r>
            <a:r>
              <a:rPr lang="en-GB" dirty="0" smtClean="0"/>
              <a:t>. MR </a:t>
            </a:r>
            <a:r>
              <a:rPr lang="en-GB" dirty="0" err="1" smtClean="0"/>
              <a:t>tehnologija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smtClean="0"/>
              <a:t>MR </a:t>
            </a:r>
            <a:r>
              <a:rPr lang="en-GB" dirty="0" err="1" smtClean="0"/>
              <a:t>glave</a:t>
            </a:r>
            <a:r>
              <a:rPr lang="en-GB" dirty="0" smtClean="0"/>
              <a:t> </a:t>
            </a:r>
            <a:r>
              <a:rPr lang="en-GB" dirty="0" err="1" smtClean="0"/>
              <a:t>koriste</a:t>
            </a:r>
            <a:r>
              <a:rPr lang="en-GB" dirty="0" smtClean="0"/>
              <a:t> </a:t>
            </a:r>
            <a:r>
              <a:rPr lang="en-GB" dirty="0" err="1" smtClean="0"/>
              <a:t>princip</a:t>
            </a:r>
            <a:r>
              <a:rPr lang="en-GB" dirty="0" smtClean="0"/>
              <a:t> </a:t>
            </a:r>
            <a:r>
              <a:rPr lang="en-GB" dirty="0" err="1" smtClean="0"/>
              <a:t>magnetorezistivnosti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dirty="0" err="1" smtClean="0"/>
              <a:t>mijenjaju</a:t>
            </a:r>
            <a:r>
              <a:rPr lang="en-GB" dirty="0" smtClean="0"/>
              <a:t>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otpornost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se </a:t>
            </a:r>
            <a:r>
              <a:rPr lang="en-GB" dirty="0" err="1" smtClean="0"/>
              <a:t>podvrgnu</a:t>
            </a:r>
            <a:r>
              <a:rPr lang="en-GB" dirty="0" smtClean="0"/>
              <a:t> </a:t>
            </a:r>
            <a:r>
              <a:rPr lang="en-GB" dirty="0" err="1" smtClean="0"/>
              <a:t>različitim</a:t>
            </a:r>
            <a:r>
              <a:rPr lang="en-GB" dirty="0" smtClean="0"/>
              <a:t> </a:t>
            </a:r>
            <a:r>
              <a:rPr lang="en-GB" dirty="0" err="1" smtClean="0"/>
              <a:t>magnetnim</a:t>
            </a:r>
            <a:r>
              <a:rPr lang="en-GB" dirty="0" smtClean="0"/>
              <a:t> </a:t>
            </a:r>
            <a:r>
              <a:rPr lang="en-GB" dirty="0" err="1" smtClean="0"/>
              <a:t>poljima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err="1" smtClean="0"/>
              <a:t>Upotrebom</a:t>
            </a:r>
            <a:r>
              <a:rPr lang="en-GB" dirty="0" smtClean="0"/>
              <a:t> MR </a:t>
            </a:r>
            <a:r>
              <a:rPr lang="en-GB" dirty="0" err="1" smtClean="0"/>
              <a:t>glava</a:t>
            </a:r>
            <a:r>
              <a:rPr lang="en-GB" dirty="0" smtClean="0"/>
              <a:t> </a:t>
            </a:r>
            <a:r>
              <a:rPr lang="en-GB" dirty="0" err="1" smtClean="0"/>
              <a:t>omogućena</a:t>
            </a:r>
            <a:r>
              <a:rPr lang="en-GB" dirty="0" smtClean="0"/>
              <a:t> je </a:t>
            </a:r>
            <a:r>
              <a:rPr lang="en-GB" dirty="0" err="1" smtClean="0"/>
              <a:t>mnogo</a:t>
            </a:r>
            <a:r>
              <a:rPr lang="en-GB" dirty="0" smtClean="0"/>
              <a:t> </a:t>
            </a:r>
            <a:r>
              <a:rPr lang="en-GB" dirty="0" err="1" smtClean="0"/>
              <a:t>veća</a:t>
            </a:r>
            <a:r>
              <a:rPr lang="en-GB" dirty="0" smtClean="0"/>
              <a:t> </a:t>
            </a:r>
            <a:r>
              <a:rPr lang="en-GB" dirty="0" err="1" smtClean="0"/>
              <a:t>gustina</a:t>
            </a:r>
            <a:r>
              <a:rPr lang="en-GB" dirty="0" smtClean="0"/>
              <a:t> </a:t>
            </a:r>
            <a:r>
              <a:rPr lang="en-GB" dirty="0" err="1" smtClean="0"/>
              <a:t>zapisa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osjetljive</a:t>
            </a:r>
            <a:r>
              <a:rPr lang="en-GB" dirty="0" smtClean="0"/>
              <a:t>,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znači</a:t>
            </a:r>
            <a:r>
              <a:rPr lang="en-GB" dirty="0" smtClean="0"/>
              <a:t> da se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postaviti</a:t>
            </a:r>
            <a:r>
              <a:rPr lang="en-GB" dirty="0" smtClean="0"/>
              <a:t> </a:t>
            </a:r>
            <a:r>
              <a:rPr lang="en-GB" dirty="0" err="1" smtClean="0"/>
              <a:t>bliže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drugom</a:t>
            </a:r>
            <a:r>
              <a:rPr lang="en-GB" dirty="0" smtClean="0"/>
              <a:t> (</a:t>
            </a:r>
            <a:r>
              <a:rPr lang="en-GB" dirty="0" err="1" smtClean="0"/>
              <a:t>povećava</a:t>
            </a:r>
            <a:r>
              <a:rPr lang="en-GB" dirty="0" smtClean="0"/>
              <a:t> se </a:t>
            </a:r>
            <a:r>
              <a:rPr lang="en-GB" dirty="0" err="1" smtClean="0"/>
              <a:t>gustina</a:t>
            </a:r>
            <a:r>
              <a:rPr lang="en-GB" dirty="0" smtClean="0"/>
              <a:t>, a time i </a:t>
            </a:r>
            <a:r>
              <a:rPr lang="en-GB" dirty="0" err="1" smtClean="0"/>
              <a:t>kapacitet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3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Kontrolerska</a:t>
            </a:r>
            <a:r>
              <a:rPr lang="en-GB" sz="5400" dirty="0" smtClean="0"/>
              <a:t> </a:t>
            </a:r>
            <a:r>
              <a:rPr lang="en-GB" sz="5400" dirty="0" err="1" smtClean="0"/>
              <a:t>logika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/>
              <a:t>Sa </a:t>
            </a:r>
            <a:r>
              <a:rPr lang="en-GB" dirty="0" err="1" smtClean="0"/>
              <a:t>donje</a:t>
            </a:r>
            <a:r>
              <a:rPr lang="en-GB" dirty="0" smtClean="0"/>
              <a:t> </a:t>
            </a:r>
            <a:r>
              <a:rPr lang="en-GB" dirty="0" err="1" smtClean="0"/>
              <a:t>strane</a:t>
            </a:r>
            <a:r>
              <a:rPr lang="en-GB" dirty="0" smtClean="0"/>
              <a:t> hard </a:t>
            </a:r>
            <a:r>
              <a:rPr lang="en-GB" dirty="0" err="1" smtClean="0"/>
              <a:t>diska</a:t>
            </a:r>
            <a:r>
              <a:rPr lang="en-GB" dirty="0" smtClean="0"/>
              <a:t> </a:t>
            </a:r>
            <a:r>
              <a:rPr lang="en-GB" dirty="0" err="1" smtClean="0"/>
              <a:t>nalazi</a:t>
            </a:r>
            <a:r>
              <a:rPr lang="en-GB" dirty="0" smtClean="0"/>
              <a:t> se </a:t>
            </a:r>
            <a:r>
              <a:rPr lang="en-GB" dirty="0" err="1" smtClean="0"/>
              <a:t>štampana</a:t>
            </a:r>
            <a:r>
              <a:rPr lang="en-GB" dirty="0" smtClean="0"/>
              <a:t> </a:t>
            </a:r>
            <a:r>
              <a:rPr lang="en-GB" dirty="0" err="1" smtClean="0"/>
              <a:t>ploča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koju</a:t>
            </a:r>
            <a:r>
              <a:rPr lang="en-GB" dirty="0" smtClean="0"/>
              <a:t> je </a:t>
            </a:r>
            <a:r>
              <a:rPr lang="en-GB" dirty="0" err="1" smtClean="0"/>
              <a:t>smještena</a:t>
            </a:r>
            <a:r>
              <a:rPr lang="en-GB" dirty="0" smtClean="0"/>
              <a:t> </a:t>
            </a:r>
            <a:r>
              <a:rPr lang="en-GB" dirty="0" err="1" smtClean="0"/>
              <a:t>integrisana</a:t>
            </a:r>
            <a:r>
              <a:rPr lang="en-GB" dirty="0" smtClean="0"/>
              <a:t> </a:t>
            </a:r>
            <a:r>
              <a:rPr lang="en-GB" dirty="0" err="1" smtClean="0"/>
              <a:t>inteligentna</a:t>
            </a:r>
            <a:r>
              <a:rPr lang="en-GB" dirty="0" smtClean="0"/>
              <a:t> </a:t>
            </a:r>
            <a:r>
              <a:rPr lang="en-GB" dirty="0" err="1" smtClean="0"/>
              <a:t>kontrolerska</a:t>
            </a:r>
            <a:r>
              <a:rPr lang="en-GB" dirty="0" smtClean="0"/>
              <a:t> </a:t>
            </a:r>
            <a:r>
              <a:rPr lang="en-GB" dirty="0" err="1" smtClean="0"/>
              <a:t>logika</a:t>
            </a:r>
            <a:r>
              <a:rPr lang="en-GB" dirty="0" smtClean="0"/>
              <a:t>. </a:t>
            </a:r>
            <a:r>
              <a:rPr lang="en-GB" dirty="0" err="1" smtClean="0"/>
              <a:t>Njena</a:t>
            </a:r>
            <a:r>
              <a:rPr lang="en-GB" dirty="0" smtClean="0"/>
              <a:t> </a:t>
            </a:r>
            <a:r>
              <a:rPr lang="en-GB" dirty="0" err="1" smtClean="0"/>
              <a:t>uloga</a:t>
            </a:r>
            <a:r>
              <a:rPr lang="en-GB" dirty="0" smtClean="0"/>
              <a:t> je da </a:t>
            </a:r>
            <a:r>
              <a:rPr lang="en-GB" dirty="0" err="1" smtClean="0"/>
              <a:t>kontroliše</a:t>
            </a:r>
            <a:r>
              <a:rPr lang="en-GB" dirty="0" smtClean="0"/>
              <a:t> rad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komponenata</a:t>
            </a:r>
            <a:r>
              <a:rPr lang="en-GB" dirty="0" smtClean="0"/>
              <a:t> </a:t>
            </a:r>
            <a:r>
              <a:rPr lang="en-GB" dirty="0" err="1" smtClean="0"/>
              <a:t>diska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i da </a:t>
            </a:r>
            <a:r>
              <a:rPr lang="en-GB" dirty="0" err="1" smtClean="0"/>
              <a:t>komunicira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ostatkom</a:t>
            </a:r>
            <a:r>
              <a:rPr lang="en-GB" dirty="0" smtClean="0"/>
              <a:t> </a:t>
            </a:r>
            <a:r>
              <a:rPr lang="en-GB" dirty="0" err="1" smtClean="0"/>
              <a:t>računara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err="1" smtClean="0"/>
              <a:t>Štampana</a:t>
            </a:r>
            <a:r>
              <a:rPr lang="en-GB" dirty="0" smtClean="0"/>
              <a:t> </a:t>
            </a:r>
            <a:r>
              <a:rPr lang="en-GB" dirty="0" err="1" smtClean="0"/>
              <a:t>ploča</a:t>
            </a:r>
            <a:r>
              <a:rPr lang="en-GB" dirty="0" smtClean="0"/>
              <a:t> </a:t>
            </a:r>
            <a:r>
              <a:rPr lang="en-GB" dirty="0" err="1" smtClean="0"/>
              <a:t>kontrolera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disku</a:t>
            </a:r>
            <a:r>
              <a:rPr lang="en-GB" dirty="0" smtClean="0"/>
              <a:t> </a:t>
            </a:r>
            <a:r>
              <a:rPr lang="en-GB" dirty="0" err="1" smtClean="0"/>
              <a:t>sadrži</a:t>
            </a:r>
            <a:r>
              <a:rPr lang="en-GB" dirty="0" smtClean="0"/>
              <a:t> </a:t>
            </a:r>
            <a:r>
              <a:rPr lang="en-GB" dirty="0" err="1" smtClean="0"/>
              <a:t>mikroprocesor</a:t>
            </a:r>
            <a:r>
              <a:rPr lang="en-GB" dirty="0" smtClean="0"/>
              <a:t>, </a:t>
            </a:r>
            <a:r>
              <a:rPr lang="en-GB" dirty="0" err="1" smtClean="0"/>
              <a:t>internu</a:t>
            </a:r>
            <a:r>
              <a:rPr lang="en-GB" dirty="0" smtClean="0"/>
              <a:t> </a:t>
            </a:r>
            <a:r>
              <a:rPr lang="en-GB" dirty="0" err="1" smtClean="0"/>
              <a:t>memoriju</a:t>
            </a:r>
            <a:r>
              <a:rPr lang="en-GB" dirty="0" smtClean="0"/>
              <a:t> i </a:t>
            </a:r>
            <a:r>
              <a:rPr lang="en-GB" dirty="0" err="1" smtClean="0"/>
              <a:t>ostale</a:t>
            </a:r>
            <a:r>
              <a:rPr lang="en-GB" dirty="0" smtClean="0"/>
              <a:t> </a:t>
            </a:r>
            <a:r>
              <a:rPr lang="en-GB" dirty="0" err="1" smtClean="0"/>
              <a:t>komponente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kontrolišu</a:t>
            </a:r>
            <a:r>
              <a:rPr lang="en-GB" dirty="0" smtClean="0"/>
              <a:t> rad </a:t>
            </a:r>
            <a:r>
              <a:rPr lang="en-GB" dirty="0" err="1" smtClean="0"/>
              <a:t>diska</a:t>
            </a:r>
            <a:r>
              <a:rPr lang="en-GB" dirty="0" smtClean="0"/>
              <a:t>. </a:t>
            </a:r>
            <a:r>
              <a:rPr lang="en-GB" dirty="0" err="1" smtClean="0"/>
              <a:t>Ona</a:t>
            </a:r>
            <a:r>
              <a:rPr lang="en-GB" dirty="0" smtClean="0"/>
              <a:t> </a:t>
            </a:r>
            <a:r>
              <a:rPr lang="en-GB" dirty="0" err="1" smtClean="0"/>
              <a:t>predstavlja</a:t>
            </a:r>
            <a:r>
              <a:rPr lang="en-GB" dirty="0" smtClean="0"/>
              <a:t> </a:t>
            </a:r>
            <a:r>
              <a:rPr lang="en-GB" dirty="0" err="1" smtClean="0"/>
              <a:t>pravi</a:t>
            </a:r>
            <a:r>
              <a:rPr lang="en-GB" dirty="0" smtClean="0"/>
              <a:t> </a:t>
            </a:r>
            <a:r>
              <a:rPr lang="en-GB" dirty="0" err="1" smtClean="0"/>
              <a:t>računar</a:t>
            </a:r>
            <a:r>
              <a:rPr lang="en-GB" dirty="0" smtClean="0"/>
              <a:t> u </a:t>
            </a:r>
            <a:r>
              <a:rPr lang="en-GB" dirty="0" err="1" smtClean="0"/>
              <a:t>malom</a:t>
            </a:r>
            <a:r>
              <a:rPr lang="en-GB" dirty="0" smtClean="0"/>
              <a:t>.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diskovi</a:t>
            </a:r>
            <a:r>
              <a:rPr lang="en-GB" dirty="0" smtClean="0"/>
              <a:t> </a:t>
            </a:r>
            <a:r>
              <a:rPr lang="en-GB" dirty="0" err="1" smtClean="0"/>
              <a:t>postaju</a:t>
            </a:r>
            <a:r>
              <a:rPr lang="en-GB" dirty="0" smtClean="0"/>
              <a:t> </a:t>
            </a:r>
            <a:r>
              <a:rPr lang="en-GB" dirty="0" err="1" smtClean="0"/>
              <a:t>napredniji</a:t>
            </a:r>
            <a:r>
              <a:rPr lang="en-GB" dirty="0" smtClean="0"/>
              <a:t> i </a:t>
            </a:r>
            <a:r>
              <a:rPr lang="en-GB" dirty="0" err="1" smtClean="0"/>
              <a:t>brži</a:t>
            </a:r>
            <a:r>
              <a:rPr lang="en-GB" dirty="0" smtClean="0"/>
              <a:t>,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funkcija</a:t>
            </a:r>
            <a:r>
              <a:rPr lang="en-GB" dirty="0" smtClean="0"/>
              <a:t> se </a:t>
            </a:r>
            <a:r>
              <a:rPr lang="en-GB" dirty="0" err="1" smtClean="0"/>
              <a:t>dodaje</a:t>
            </a:r>
            <a:r>
              <a:rPr lang="en-GB" dirty="0" smtClean="0"/>
              <a:t> </a:t>
            </a:r>
            <a:r>
              <a:rPr lang="en-GB" dirty="0" err="1" smtClean="0"/>
              <a:t>kontrolerskoj</a:t>
            </a:r>
            <a:r>
              <a:rPr lang="en-GB" dirty="0" smtClean="0"/>
              <a:t> </a:t>
            </a:r>
            <a:r>
              <a:rPr lang="en-GB" dirty="0" err="1" smtClean="0"/>
              <a:t>logici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2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75853"/>
            <a:ext cx="8784976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Osnovne</a:t>
            </a:r>
            <a:r>
              <a:rPr lang="en-GB" dirty="0" smtClean="0"/>
              <a:t> </a:t>
            </a:r>
            <a:r>
              <a:rPr lang="en-GB" dirty="0" err="1" smtClean="0"/>
              <a:t>funkcije</a:t>
            </a:r>
            <a:r>
              <a:rPr lang="en-GB" dirty="0" smtClean="0"/>
              <a:t> </a:t>
            </a:r>
            <a:r>
              <a:rPr lang="en-GB" dirty="0" err="1" smtClean="0"/>
              <a:t>mikroprocesora</a:t>
            </a:r>
            <a:r>
              <a:rPr lang="en-GB" dirty="0" smtClean="0"/>
              <a:t> hard </a:t>
            </a:r>
            <a:r>
              <a:rPr lang="en-GB" dirty="0" err="1" smtClean="0"/>
              <a:t>diska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: 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kontrola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spindle </a:t>
            </a:r>
            <a:r>
              <a:rPr lang="en-GB" dirty="0" err="1" smtClean="0"/>
              <a:t>motora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kontrola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aktuatora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upravljanje</a:t>
            </a:r>
            <a:r>
              <a:rPr lang="en-GB" dirty="0" smtClean="0"/>
              <a:t> </a:t>
            </a:r>
            <a:r>
              <a:rPr lang="en-GB" dirty="0" err="1" smtClean="0"/>
              <a:t>vremenskim</a:t>
            </a:r>
            <a:r>
              <a:rPr lang="en-GB" dirty="0" smtClean="0"/>
              <a:t> </a:t>
            </a:r>
            <a:r>
              <a:rPr lang="en-GB" dirty="0" err="1" smtClean="0"/>
              <a:t>signalima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operacije</a:t>
            </a:r>
            <a:r>
              <a:rPr lang="en-GB" dirty="0" smtClean="0"/>
              <a:t> </a:t>
            </a:r>
            <a:r>
              <a:rPr lang="en-GB" dirty="0" err="1" smtClean="0"/>
              <a:t>čitanja</a:t>
            </a:r>
            <a:r>
              <a:rPr lang="en-GB" dirty="0" smtClean="0"/>
              <a:t> i </a:t>
            </a:r>
            <a:r>
              <a:rPr lang="en-GB" dirty="0" err="1" smtClean="0"/>
              <a:t>upisa</a:t>
            </a:r>
            <a:r>
              <a:rPr lang="en-GB" dirty="0" smtClean="0"/>
              <a:t>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keširanje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čitaju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upisuju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hard disk </a:t>
            </a:r>
          </a:p>
          <a:p>
            <a:pPr marL="0" indent="0" algn="just">
              <a:buNone/>
            </a:pPr>
            <a:r>
              <a:rPr lang="en-GB" dirty="0" smtClean="0"/>
              <a:t>– </a:t>
            </a:r>
            <a:r>
              <a:rPr lang="en-GB" dirty="0" err="1" smtClean="0"/>
              <a:t>implementacija</a:t>
            </a:r>
            <a:r>
              <a:rPr lang="en-GB" dirty="0" smtClean="0"/>
              <a:t> power management </a:t>
            </a:r>
            <a:r>
              <a:rPr lang="en-GB" dirty="0" err="1" smtClean="0"/>
              <a:t>funkcije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7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1172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Hard disk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Kontrolerska logika</vt:lpstr>
      <vt:lpstr>PowerPoint Presentation</vt:lpstr>
      <vt:lpstr>PowerPoint Presentation</vt:lpstr>
      <vt:lpstr>PowerPoint Presentation</vt:lpstr>
      <vt:lpstr>Organizacija podataka</vt:lpstr>
      <vt:lpstr>PowerPoint Presentation</vt:lpstr>
      <vt:lpstr>PowerPoint Presentation</vt:lpstr>
      <vt:lpstr>ZBR tehnologija</vt:lpstr>
      <vt:lpstr>PowerPoint Presentation</vt:lpstr>
      <vt:lpstr>Cylinder skew tehnologija</vt:lpstr>
      <vt:lpstr>PowerPoint Presentation</vt:lpstr>
      <vt:lpstr>Performanse hard diska</vt:lpstr>
      <vt:lpstr>PowerPoint Presentation</vt:lpstr>
      <vt:lpstr>Gustina zapisa podataka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disk</dc:title>
  <dc:creator>Windows User</dc:creator>
  <cp:lastModifiedBy>Windows User</cp:lastModifiedBy>
  <cp:revision>5</cp:revision>
  <dcterms:created xsi:type="dcterms:W3CDTF">2021-02-26T15:45:39Z</dcterms:created>
  <dcterms:modified xsi:type="dcterms:W3CDTF">2021-02-26T16:35:59Z</dcterms:modified>
</cp:coreProperties>
</file>