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0" r:id="rId4"/>
    <p:sldId id="261" r:id="rId5"/>
    <p:sldId id="262" r:id="rId6"/>
    <p:sldId id="264" r:id="rId7"/>
    <p:sldId id="258" r:id="rId8"/>
    <p:sldId id="259" r:id="rId9"/>
    <p:sldId id="263" r:id="rId10"/>
    <p:sldId id="265" r:id="rId11"/>
    <p:sldId id="269" r:id="rId12"/>
    <p:sldId id="267" r:id="rId13"/>
    <p:sldId id="268"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89FE62-3A40-43BD-B6D8-5BF18A7B216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46F7A1A8-2F82-444F-BF43-96F44DCC4A02}">
      <dgm:prSet/>
      <dgm:spPr/>
      <dgm:t>
        <a:bodyPr/>
        <a:lstStyle/>
        <a:p>
          <a:r>
            <a:rPr lang="en-US" dirty="0" err="1"/>
            <a:t>Rezoluciju</a:t>
          </a:r>
          <a:r>
            <a:rPr lang="en-US" dirty="0"/>
            <a:t> </a:t>
          </a:r>
          <a:r>
            <a:rPr lang="en-US" dirty="0" err="1"/>
            <a:t>slike</a:t>
          </a:r>
          <a:r>
            <a:rPr lang="en-US" dirty="0"/>
            <a:t> </a:t>
          </a:r>
          <a:r>
            <a:rPr lang="en-US" dirty="0" err="1"/>
            <a:t>dobija</a:t>
          </a:r>
          <a:r>
            <a:rPr lang="en-US" dirty="0"/>
            <a:t> se </a:t>
          </a:r>
          <a:r>
            <a:rPr lang="en-US" dirty="0" err="1"/>
            <a:t>kada</a:t>
          </a:r>
          <a:r>
            <a:rPr lang="en-US" dirty="0"/>
            <a:t> se  pod</a:t>
          </a:r>
          <a:r>
            <a:rPr lang="sr-Latn-ME" dirty="0"/>
            <a:t>ij</a:t>
          </a:r>
          <a:r>
            <a:rPr lang="en-US" dirty="0" err="1"/>
            <a:t>eli</a:t>
          </a:r>
          <a:r>
            <a:rPr lang="en-US" dirty="0"/>
            <a:t> </a:t>
          </a:r>
          <a:r>
            <a:rPr lang="en-US" dirty="0" err="1"/>
            <a:t>njena</a:t>
          </a:r>
          <a:r>
            <a:rPr lang="en-US" dirty="0"/>
            <a:t> </a:t>
          </a:r>
          <a:r>
            <a:rPr lang="en-US" dirty="0" err="1"/>
            <a:t>fizička</a:t>
          </a:r>
          <a:r>
            <a:rPr lang="en-US" dirty="0"/>
            <a:t> </a:t>
          </a:r>
          <a:r>
            <a:rPr lang="en-US" dirty="0" err="1"/>
            <a:t>dimenzija</a:t>
          </a:r>
          <a:r>
            <a:rPr lang="en-US" dirty="0"/>
            <a:t> (</a:t>
          </a:r>
          <a:r>
            <a:rPr lang="en-US" dirty="0" err="1"/>
            <a:t>širina</a:t>
          </a:r>
          <a:r>
            <a:rPr lang="en-US" dirty="0"/>
            <a:t> </a:t>
          </a:r>
          <a:r>
            <a:rPr lang="en-US" dirty="0" err="1"/>
            <a:t>ili</a:t>
          </a:r>
          <a:r>
            <a:rPr lang="en-US" dirty="0"/>
            <a:t> </a:t>
          </a:r>
          <a:r>
            <a:rPr lang="en-US" dirty="0" err="1"/>
            <a:t>visina</a:t>
          </a:r>
          <a:r>
            <a:rPr lang="en-US" dirty="0"/>
            <a:t>) </a:t>
          </a:r>
          <a:r>
            <a:rPr lang="en-US" dirty="0" err="1"/>
            <a:t>sa</a:t>
          </a:r>
          <a:r>
            <a:rPr lang="en-US" dirty="0"/>
            <a:t> </a:t>
          </a:r>
          <a:r>
            <a:rPr lang="en-US" dirty="0" err="1"/>
            <a:t>brojem</a:t>
          </a:r>
          <a:r>
            <a:rPr lang="en-US" dirty="0"/>
            <a:t> </a:t>
          </a:r>
          <a:r>
            <a:rPr lang="en-US" dirty="0" err="1"/>
            <a:t>piksela</a:t>
          </a:r>
          <a:r>
            <a:rPr lang="en-US" dirty="0"/>
            <a:t> </a:t>
          </a:r>
          <a:r>
            <a:rPr lang="en-US" dirty="0" err="1"/>
            <a:t>poređanih</a:t>
          </a:r>
          <a:r>
            <a:rPr lang="en-US" dirty="0"/>
            <a:t> </a:t>
          </a:r>
          <a:r>
            <a:rPr lang="en-US" dirty="0" err="1"/>
            <a:t>duž</a:t>
          </a:r>
          <a:r>
            <a:rPr lang="en-US" dirty="0"/>
            <a:t> </a:t>
          </a:r>
          <a:r>
            <a:rPr lang="en-US" dirty="0" err="1"/>
            <a:t>te</a:t>
          </a:r>
          <a:r>
            <a:rPr lang="en-US" dirty="0"/>
            <a:t> </a:t>
          </a:r>
          <a:r>
            <a:rPr lang="en-US" dirty="0" err="1"/>
            <a:t>fizičke</a:t>
          </a:r>
          <a:r>
            <a:rPr lang="en-US" dirty="0"/>
            <a:t> </a:t>
          </a:r>
          <a:r>
            <a:rPr lang="en-US" dirty="0" err="1"/>
            <a:t>dimenzije</a:t>
          </a:r>
          <a:r>
            <a:rPr lang="en-US" dirty="0"/>
            <a:t>.</a:t>
          </a:r>
        </a:p>
      </dgm:t>
    </dgm:pt>
    <dgm:pt modelId="{5FC28271-4290-48E1-B69A-5C0503978130}" type="parTrans" cxnId="{DA34750B-DCA6-4B46-8A86-FFCD3533D0C6}">
      <dgm:prSet/>
      <dgm:spPr/>
      <dgm:t>
        <a:bodyPr/>
        <a:lstStyle/>
        <a:p>
          <a:endParaRPr lang="en-US"/>
        </a:p>
      </dgm:t>
    </dgm:pt>
    <dgm:pt modelId="{63EB4270-B500-41B3-A361-048CC27FBEBB}" type="sibTrans" cxnId="{DA34750B-DCA6-4B46-8A86-FFCD3533D0C6}">
      <dgm:prSet/>
      <dgm:spPr/>
      <dgm:t>
        <a:bodyPr/>
        <a:lstStyle/>
        <a:p>
          <a:endParaRPr lang="en-US"/>
        </a:p>
      </dgm:t>
    </dgm:pt>
    <dgm:pt modelId="{3134806C-D931-4888-A034-6C0416314DB0}">
      <dgm:prSet/>
      <dgm:spPr/>
      <dgm:t>
        <a:bodyPr/>
        <a:lstStyle/>
        <a:p>
          <a:r>
            <a:rPr lang="en-US"/>
            <a:t>Na primer: ako je slika širine 16 cm a visine 7.51 cm i ima poređanih 454 piksela po širini i 201 po visini slike, onda je rezolucija 454/ 16 ili 7.51/7.51 = 28.375 piksela po centimetru odnosno  28. 375 * 2.54 = 72 piksela po inču (inch). </a:t>
          </a:r>
        </a:p>
      </dgm:t>
    </dgm:pt>
    <dgm:pt modelId="{D9B77402-1F84-4FBA-A6D7-972DAC649344}" type="parTrans" cxnId="{9738FA2A-A107-4950-B3BB-F4E6B0064F7B}">
      <dgm:prSet/>
      <dgm:spPr/>
      <dgm:t>
        <a:bodyPr/>
        <a:lstStyle/>
        <a:p>
          <a:endParaRPr lang="en-US"/>
        </a:p>
      </dgm:t>
    </dgm:pt>
    <dgm:pt modelId="{7960AA7B-2C59-4C7B-A57A-E8673C62363A}" type="sibTrans" cxnId="{9738FA2A-A107-4950-B3BB-F4E6B0064F7B}">
      <dgm:prSet/>
      <dgm:spPr/>
      <dgm:t>
        <a:bodyPr/>
        <a:lstStyle/>
        <a:p>
          <a:endParaRPr lang="en-US"/>
        </a:p>
      </dgm:t>
    </dgm:pt>
    <dgm:pt modelId="{FC23CA36-AE05-42AF-809D-80A3DBA90462}" type="pres">
      <dgm:prSet presAssocID="{D489FE62-3A40-43BD-B6D8-5BF18A7B2164}" presName="vert0" presStyleCnt="0">
        <dgm:presLayoutVars>
          <dgm:dir/>
          <dgm:animOne val="branch"/>
          <dgm:animLvl val="lvl"/>
        </dgm:presLayoutVars>
      </dgm:prSet>
      <dgm:spPr/>
    </dgm:pt>
    <dgm:pt modelId="{938077FE-5434-430F-BBB2-444C84743C71}" type="pres">
      <dgm:prSet presAssocID="{46F7A1A8-2F82-444F-BF43-96F44DCC4A02}" presName="thickLine" presStyleLbl="alignNode1" presStyleIdx="0" presStyleCnt="2"/>
      <dgm:spPr/>
    </dgm:pt>
    <dgm:pt modelId="{80ADCD06-2C47-49E0-932C-D99A2FBE6D82}" type="pres">
      <dgm:prSet presAssocID="{46F7A1A8-2F82-444F-BF43-96F44DCC4A02}" presName="horz1" presStyleCnt="0"/>
      <dgm:spPr/>
    </dgm:pt>
    <dgm:pt modelId="{5E3BC180-A690-4A30-B13A-5A320EFCE58F}" type="pres">
      <dgm:prSet presAssocID="{46F7A1A8-2F82-444F-BF43-96F44DCC4A02}" presName="tx1" presStyleLbl="revTx" presStyleIdx="0" presStyleCnt="2"/>
      <dgm:spPr/>
    </dgm:pt>
    <dgm:pt modelId="{760CC579-99B5-4FBB-A8D7-EFD04294B4A9}" type="pres">
      <dgm:prSet presAssocID="{46F7A1A8-2F82-444F-BF43-96F44DCC4A02}" presName="vert1" presStyleCnt="0"/>
      <dgm:spPr/>
    </dgm:pt>
    <dgm:pt modelId="{70894603-1294-499D-A704-0913B03DA9DD}" type="pres">
      <dgm:prSet presAssocID="{3134806C-D931-4888-A034-6C0416314DB0}" presName="thickLine" presStyleLbl="alignNode1" presStyleIdx="1" presStyleCnt="2"/>
      <dgm:spPr/>
    </dgm:pt>
    <dgm:pt modelId="{BAC774C8-9ED9-4FD7-BC91-B14B2D698A6B}" type="pres">
      <dgm:prSet presAssocID="{3134806C-D931-4888-A034-6C0416314DB0}" presName="horz1" presStyleCnt="0"/>
      <dgm:spPr/>
    </dgm:pt>
    <dgm:pt modelId="{32D548D7-AAE0-4A57-9E7A-2460FCBB564E}" type="pres">
      <dgm:prSet presAssocID="{3134806C-D931-4888-A034-6C0416314DB0}" presName="tx1" presStyleLbl="revTx" presStyleIdx="1" presStyleCnt="2"/>
      <dgm:spPr/>
    </dgm:pt>
    <dgm:pt modelId="{0E260837-AF20-407B-A7A0-C21D53AA74ED}" type="pres">
      <dgm:prSet presAssocID="{3134806C-D931-4888-A034-6C0416314DB0}" presName="vert1" presStyleCnt="0"/>
      <dgm:spPr/>
    </dgm:pt>
  </dgm:ptLst>
  <dgm:cxnLst>
    <dgm:cxn modelId="{DA34750B-DCA6-4B46-8A86-FFCD3533D0C6}" srcId="{D489FE62-3A40-43BD-B6D8-5BF18A7B2164}" destId="{46F7A1A8-2F82-444F-BF43-96F44DCC4A02}" srcOrd="0" destOrd="0" parTransId="{5FC28271-4290-48E1-B69A-5C0503978130}" sibTransId="{63EB4270-B500-41B3-A361-048CC27FBEBB}"/>
    <dgm:cxn modelId="{F4C91918-8994-480B-BC5A-22DF8992B9E3}" type="presOf" srcId="{3134806C-D931-4888-A034-6C0416314DB0}" destId="{32D548D7-AAE0-4A57-9E7A-2460FCBB564E}" srcOrd="0" destOrd="0" presId="urn:microsoft.com/office/officeart/2008/layout/LinedList"/>
    <dgm:cxn modelId="{9738FA2A-A107-4950-B3BB-F4E6B0064F7B}" srcId="{D489FE62-3A40-43BD-B6D8-5BF18A7B2164}" destId="{3134806C-D931-4888-A034-6C0416314DB0}" srcOrd="1" destOrd="0" parTransId="{D9B77402-1F84-4FBA-A6D7-972DAC649344}" sibTransId="{7960AA7B-2C59-4C7B-A57A-E8673C62363A}"/>
    <dgm:cxn modelId="{D4144C70-3149-4D80-BE17-EB2EB587616A}" type="presOf" srcId="{46F7A1A8-2F82-444F-BF43-96F44DCC4A02}" destId="{5E3BC180-A690-4A30-B13A-5A320EFCE58F}" srcOrd="0" destOrd="0" presId="urn:microsoft.com/office/officeart/2008/layout/LinedList"/>
    <dgm:cxn modelId="{507421EB-590A-4FB1-BDD3-382FAF0A504E}" type="presOf" srcId="{D489FE62-3A40-43BD-B6D8-5BF18A7B2164}" destId="{FC23CA36-AE05-42AF-809D-80A3DBA90462}" srcOrd="0" destOrd="0" presId="urn:microsoft.com/office/officeart/2008/layout/LinedList"/>
    <dgm:cxn modelId="{E56D882B-9454-47F2-BA9F-8891ABC1E6B2}" type="presParOf" srcId="{FC23CA36-AE05-42AF-809D-80A3DBA90462}" destId="{938077FE-5434-430F-BBB2-444C84743C71}" srcOrd="0" destOrd="0" presId="urn:microsoft.com/office/officeart/2008/layout/LinedList"/>
    <dgm:cxn modelId="{D0457809-0509-4F1A-8D49-291267F735EA}" type="presParOf" srcId="{FC23CA36-AE05-42AF-809D-80A3DBA90462}" destId="{80ADCD06-2C47-49E0-932C-D99A2FBE6D82}" srcOrd="1" destOrd="0" presId="urn:microsoft.com/office/officeart/2008/layout/LinedList"/>
    <dgm:cxn modelId="{3BC7082E-072D-427D-AEBC-A0DD44AEE746}" type="presParOf" srcId="{80ADCD06-2C47-49E0-932C-D99A2FBE6D82}" destId="{5E3BC180-A690-4A30-B13A-5A320EFCE58F}" srcOrd="0" destOrd="0" presId="urn:microsoft.com/office/officeart/2008/layout/LinedList"/>
    <dgm:cxn modelId="{18722163-EB4D-4416-81AD-F0A9B56B0B52}" type="presParOf" srcId="{80ADCD06-2C47-49E0-932C-D99A2FBE6D82}" destId="{760CC579-99B5-4FBB-A8D7-EFD04294B4A9}" srcOrd="1" destOrd="0" presId="urn:microsoft.com/office/officeart/2008/layout/LinedList"/>
    <dgm:cxn modelId="{6D8D1EAE-D9A0-45FD-997B-F12B944CF928}" type="presParOf" srcId="{FC23CA36-AE05-42AF-809D-80A3DBA90462}" destId="{70894603-1294-499D-A704-0913B03DA9DD}" srcOrd="2" destOrd="0" presId="urn:microsoft.com/office/officeart/2008/layout/LinedList"/>
    <dgm:cxn modelId="{88C345F6-DECC-4F8D-9B95-4DA82BCA8F04}" type="presParOf" srcId="{FC23CA36-AE05-42AF-809D-80A3DBA90462}" destId="{BAC774C8-9ED9-4FD7-BC91-B14B2D698A6B}" srcOrd="3" destOrd="0" presId="urn:microsoft.com/office/officeart/2008/layout/LinedList"/>
    <dgm:cxn modelId="{F30AE9F6-9207-4B20-AD11-B51655436E87}" type="presParOf" srcId="{BAC774C8-9ED9-4FD7-BC91-B14B2D698A6B}" destId="{32D548D7-AAE0-4A57-9E7A-2460FCBB564E}" srcOrd="0" destOrd="0" presId="urn:microsoft.com/office/officeart/2008/layout/LinedList"/>
    <dgm:cxn modelId="{C9304374-2DF6-43D3-984B-2D16A0376BD6}" type="presParOf" srcId="{BAC774C8-9ED9-4FD7-BC91-B14B2D698A6B}" destId="{0E260837-AF20-407B-A7A0-C21D53AA74E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077FE-5434-430F-BBB2-444C84743C71}">
      <dsp:nvSpPr>
        <dsp:cNvPr id="0" name=""/>
        <dsp:cNvSpPr/>
      </dsp:nvSpPr>
      <dsp:spPr>
        <a:xfrm>
          <a:off x="0" y="0"/>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3BC180-A690-4A30-B13A-5A320EFCE58F}">
      <dsp:nvSpPr>
        <dsp:cNvPr id="0" name=""/>
        <dsp:cNvSpPr/>
      </dsp:nvSpPr>
      <dsp:spPr>
        <a:xfrm>
          <a:off x="0" y="0"/>
          <a:ext cx="6492875" cy="255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err="1"/>
            <a:t>Rezoluciju</a:t>
          </a:r>
          <a:r>
            <a:rPr lang="en-US" sz="2700" kern="1200" dirty="0"/>
            <a:t> </a:t>
          </a:r>
          <a:r>
            <a:rPr lang="en-US" sz="2700" kern="1200" dirty="0" err="1"/>
            <a:t>slike</a:t>
          </a:r>
          <a:r>
            <a:rPr lang="en-US" sz="2700" kern="1200" dirty="0"/>
            <a:t> </a:t>
          </a:r>
          <a:r>
            <a:rPr lang="en-US" sz="2700" kern="1200" dirty="0" err="1"/>
            <a:t>dobija</a:t>
          </a:r>
          <a:r>
            <a:rPr lang="en-US" sz="2700" kern="1200" dirty="0"/>
            <a:t> se </a:t>
          </a:r>
          <a:r>
            <a:rPr lang="en-US" sz="2700" kern="1200" dirty="0" err="1"/>
            <a:t>kada</a:t>
          </a:r>
          <a:r>
            <a:rPr lang="en-US" sz="2700" kern="1200" dirty="0"/>
            <a:t> se  pod</a:t>
          </a:r>
          <a:r>
            <a:rPr lang="sr-Latn-ME" sz="2700" kern="1200" dirty="0"/>
            <a:t>ij</a:t>
          </a:r>
          <a:r>
            <a:rPr lang="en-US" sz="2700" kern="1200" dirty="0" err="1"/>
            <a:t>eli</a:t>
          </a:r>
          <a:r>
            <a:rPr lang="en-US" sz="2700" kern="1200" dirty="0"/>
            <a:t> </a:t>
          </a:r>
          <a:r>
            <a:rPr lang="en-US" sz="2700" kern="1200" dirty="0" err="1"/>
            <a:t>njena</a:t>
          </a:r>
          <a:r>
            <a:rPr lang="en-US" sz="2700" kern="1200" dirty="0"/>
            <a:t> </a:t>
          </a:r>
          <a:r>
            <a:rPr lang="en-US" sz="2700" kern="1200" dirty="0" err="1"/>
            <a:t>fizička</a:t>
          </a:r>
          <a:r>
            <a:rPr lang="en-US" sz="2700" kern="1200" dirty="0"/>
            <a:t> </a:t>
          </a:r>
          <a:r>
            <a:rPr lang="en-US" sz="2700" kern="1200" dirty="0" err="1"/>
            <a:t>dimenzija</a:t>
          </a:r>
          <a:r>
            <a:rPr lang="en-US" sz="2700" kern="1200" dirty="0"/>
            <a:t> (</a:t>
          </a:r>
          <a:r>
            <a:rPr lang="en-US" sz="2700" kern="1200" dirty="0" err="1"/>
            <a:t>širina</a:t>
          </a:r>
          <a:r>
            <a:rPr lang="en-US" sz="2700" kern="1200" dirty="0"/>
            <a:t> </a:t>
          </a:r>
          <a:r>
            <a:rPr lang="en-US" sz="2700" kern="1200" dirty="0" err="1"/>
            <a:t>ili</a:t>
          </a:r>
          <a:r>
            <a:rPr lang="en-US" sz="2700" kern="1200" dirty="0"/>
            <a:t> </a:t>
          </a:r>
          <a:r>
            <a:rPr lang="en-US" sz="2700" kern="1200" dirty="0" err="1"/>
            <a:t>visina</a:t>
          </a:r>
          <a:r>
            <a:rPr lang="en-US" sz="2700" kern="1200" dirty="0"/>
            <a:t>) </a:t>
          </a:r>
          <a:r>
            <a:rPr lang="en-US" sz="2700" kern="1200" dirty="0" err="1"/>
            <a:t>sa</a:t>
          </a:r>
          <a:r>
            <a:rPr lang="en-US" sz="2700" kern="1200" dirty="0"/>
            <a:t> </a:t>
          </a:r>
          <a:r>
            <a:rPr lang="en-US" sz="2700" kern="1200" dirty="0" err="1"/>
            <a:t>brojem</a:t>
          </a:r>
          <a:r>
            <a:rPr lang="en-US" sz="2700" kern="1200" dirty="0"/>
            <a:t> </a:t>
          </a:r>
          <a:r>
            <a:rPr lang="en-US" sz="2700" kern="1200" dirty="0" err="1"/>
            <a:t>piksela</a:t>
          </a:r>
          <a:r>
            <a:rPr lang="en-US" sz="2700" kern="1200" dirty="0"/>
            <a:t> </a:t>
          </a:r>
          <a:r>
            <a:rPr lang="en-US" sz="2700" kern="1200" dirty="0" err="1"/>
            <a:t>poređanih</a:t>
          </a:r>
          <a:r>
            <a:rPr lang="en-US" sz="2700" kern="1200" dirty="0"/>
            <a:t> </a:t>
          </a:r>
          <a:r>
            <a:rPr lang="en-US" sz="2700" kern="1200" dirty="0" err="1"/>
            <a:t>duž</a:t>
          </a:r>
          <a:r>
            <a:rPr lang="en-US" sz="2700" kern="1200" dirty="0"/>
            <a:t> </a:t>
          </a:r>
          <a:r>
            <a:rPr lang="en-US" sz="2700" kern="1200" dirty="0" err="1"/>
            <a:t>te</a:t>
          </a:r>
          <a:r>
            <a:rPr lang="en-US" sz="2700" kern="1200" dirty="0"/>
            <a:t> </a:t>
          </a:r>
          <a:r>
            <a:rPr lang="en-US" sz="2700" kern="1200" dirty="0" err="1"/>
            <a:t>fizičke</a:t>
          </a:r>
          <a:r>
            <a:rPr lang="en-US" sz="2700" kern="1200" dirty="0"/>
            <a:t> </a:t>
          </a:r>
          <a:r>
            <a:rPr lang="en-US" sz="2700" kern="1200" dirty="0" err="1"/>
            <a:t>dimenzije</a:t>
          </a:r>
          <a:r>
            <a:rPr lang="en-US" sz="2700" kern="1200" dirty="0"/>
            <a:t>.</a:t>
          </a:r>
        </a:p>
      </dsp:txBody>
      <dsp:txXfrm>
        <a:off x="0" y="0"/>
        <a:ext cx="6492875" cy="2552700"/>
      </dsp:txXfrm>
    </dsp:sp>
    <dsp:sp modelId="{70894603-1294-499D-A704-0913B03DA9DD}">
      <dsp:nvSpPr>
        <dsp:cNvPr id="0" name=""/>
        <dsp:cNvSpPr/>
      </dsp:nvSpPr>
      <dsp:spPr>
        <a:xfrm>
          <a:off x="0" y="2552700"/>
          <a:ext cx="649287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548D7-AAE0-4A57-9E7A-2460FCBB564E}">
      <dsp:nvSpPr>
        <dsp:cNvPr id="0" name=""/>
        <dsp:cNvSpPr/>
      </dsp:nvSpPr>
      <dsp:spPr>
        <a:xfrm>
          <a:off x="0" y="2552700"/>
          <a:ext cx="6492875" cy="255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Na primer: ako je slika širine 16 cm a visine 7.51 cm i ima poređanih 454 piksela po širini i 201 po visini slike, onda je rezolucija 454/ 16 ili 7.51/7.51 = 28.375 piksela po centimetru odnosno  28. 375 * 2.54 = 72 piksela po inču (inch). </a:t>
          </a:r>
        </a:p>
      </dsp:txBody>
      <dsp:txXfrm>
        <a:off x="0" y="2552700"/>
        <a:ext cx="6492875" cy="25527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4C2F-071B-4706-BDCD-A62990D089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2D65E3-758A-412B-868C-9382C48710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D80A0D-5E1F-4D2E-9BBC-DFBE8753CC65}"/>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5" name="Footer Placeholder 4">
            <a:extLst>
              <a:ext uri="{FF2B5EF4-FFF2-40B4-BE49-F238E27FC236}">
                <a16:creationId xmlns:a16="http://schemas.microsoft.com/office/drawing/2014/main" id="{413A9345-ADE3-4320-9986-B823EC639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45A125-AA3F-4D72-A5C2-167060841E39}"/>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29002985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4A9A-4614-49EA-9983-D7F4892C21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7BCF8F-6849-4759-BC79-DB4AA6935AF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C7E770-528C-4AFC-A781-C8865E9D51C9}"/>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5" name="Footer Placeholder 4">
            <a:extLst>
              <a:ext uri="{FF2B5EF4-FFF2-40B4-BE49-F238E27FC236}">
                <a16:creationId xmlns:a16="http://schemas.microsoft.com/office/drawing/2014/main" id="{68BDFB39-6827-4B62-993A-12DA88D56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64F657-203E-4B37-A77E-9AECCBEBE879}"/>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25441573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D83D15-D32D-49BB-9014-DA3C564E1F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444061-B539-4850-BC20-928F2FD026C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C24C86-7E74-4A45-9321-BDFA8BF134D3}"/>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5" name="Footer Placeholder 4">
            <a:extLst>
              <a:ext uri="{FF2B5EF4-FFF2-40B4-BE49-F238E27FC236}">
                <a16:creationId xmlns:a16="http://schemas.microsoft.com/office/drawing/2014/main" id="{227E947D-C999-4265-8BA6-B15CDABC97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0316EF-2FFF-4C0A-B7BA-0BB766EB7BAD}"/>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26539043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9089-97D4-4B6A-8909-B856F1C08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32936C-3F1F-46AF-8C60-5F1E92F4138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1CA413-6365-487E-A9FD-C17AC68F0A87}"/>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5" name="Footer Placeholder 4">
            <a:extLst>
              <a:ext uri="{FF2B5EF4-FFF2-40B4-BE49-F238E27FC236}">
                <a16:creationId xmlns:a16="http://schemas.microsoft.com/office/drawing/2014/main" id="{B0E26AA6-2CED-4E28-B17F-DCF9FB9BF7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034B49-BA66-42FA-BA09-AA82E760520E}"/>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31507386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14306-83DE-45D2-A37A-57FC0EE5AC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1424C1-6248-44B5-8693-0ED5AA77D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23CC6E5-084C-4CB9-8EAE-2C24C362B527}"/>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5" name="Footer Placeholder 4">
            <a:extLst>
              <a:ext uri="{FF2B5EF4-FFF2-40B4-BE49-F238E27FC236}">
                <a16:creationId xmlns:a16="http://schemas.microsoft.com/office/drawing/2014/main" id="{9E22219F-F1AB-47D5-8FE8-64F0686B7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BEEF15-D4EE-4241-8A11-F2382F12F6CC}"/>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37746431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3EC80-6BF3-4E2E-900A-F8817A8847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5CD5DD-B373-435C-95BB-A360724A72A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B7C939-A389-4FCB-B549-05A72E51A07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872EA0-AA56-4C2D-BA77-19442B962D26}"/>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6" name="Footer Placeholder 5">
            <a:extLst>
              <a:ext uri="{FF2B5EF4-FFF2-40B4-BE49-F238E27FC236}">
                <a16:creationId xmlns:a16="http://schemas.microsoft.com/office/drawing/2014/main" id="{1566EA9B-0F8A-47B2-A458-0CF99B3A77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58D2DA-DF60-4836-9221-DEDEB47E1C36}"/>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37033276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FC25A-407C-448B-A840-25D93F560D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043A3E-C925-4AD5-AD8F-D7351DD69E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C3A8314-8E1A-4B48-AB6E-75F967BBED1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65BDB-185D-4CD8-A951-8A142A223F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F82FC5-A0C0-43C2-A5CE-A0C9F24D536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44DC90-52C9-433B-9B28-9F07E888D7F6}"/>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8" name="Footer Placeholder 7">
            <a:extLst>
              <a:ext uri="{FF2B5EF4-FFF2-40B4-BE49-F238E27FC236}">
                <a16:creationId xmlns:a16="http://schemas.microsoft.com/office/drawing/2014/main" id="{25CDC084-2F3D-45A5-BFA6-35F0D00256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71113F-B2C9-43F6-8A47-6128BE9B486D}"/>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8401786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843F4-D912-46C8-91CA-2856B6F3CF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F3BA17-4E40-4EF6-8D6E-6ED6C2356B40}"/>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4" name="Footer Placeholder 3">
            <a:extLst>
              <a:ext uri="{FF2B5EF4-FFF2-40B4-BE49-F238E27FC236}">
                <a16:creationId xmlns:a16="http://schemas.microsoft.com/office/drawing/2014/main" id="{DE7BCD5F-8B44-4D05-92DD-16DD242B84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C44FD3-9F46-4B9D-9CA7-51C4764A01CB}"/>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19414738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742FC3-62C2-47EF-BA3E-E7EDAF6AC87E}"/>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3" name="Footer Placeholder 2">
            <a:extLst>
              <a:ext uri="{FF2B5EF4-FFF2-40B4-BE49-F238E27FC236}">
                <a16:creationId xmlns:a16="http://schemas.microsoft.com/office/drawing/2014/main" id="{9625E782-3A14-4D56-9C28-5F797F84EE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D1068D-541F-4342-9800-00D58D62108D}"/>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5516577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A8078-60DB-44ED-B3F6-5870DC1756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F29A35-2E97-4BAB-B5C0-EE5CD2633F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E6CCAB-2045-48FE-85BE-72A19CA9E6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D4E8305-0ADE-4119-B1EA-EBB97ED12386}"/>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6" name="Footer Placeholder 5">
            <a:extLst>
              <a:ext uri="{FF2B5EF4-FFF2-40B4-BE49-F238E27FC236}">
                <a16:creationId xmlns:a16="http://schemas.microsoft.com/office/drawing/2014/main" id="{173233FD-88E6-4E3F-871A-7E0D439EF2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D0055E-FDBF-41F7-9220-0BB2511F812C}"/>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7551763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1A982-F6B2-457C-9453-6E5127827B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242A4B-225A-471A-A218-613F9A941C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9B688C-5030-4174-AC10-E0A55B3B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477986-6CED-4E6A-9569-63A12AE8C13B}"/>
              </a:ext>
            </a:extLst>
          </p:cNvPr>
          <p:cNvSpPr>
            <a:spLocks noGrp="1"/>
          </p:cNvSpPr>
          <p:nvPr>
            <p:ph type="dt" sz="half" idx="10"/>
          </p:nvPr>
        </p:nvSpPr>
        <p:spPr/>
        <p:txBody>
          <a:bodyPr/>
          <a:lstStyle/>
          <a:p>
            <a:fld id="{CA4FB30C-32D2-463B-AE0F-8FC7A43FE2AD}" type="datetimeFigureOut">
              <a:rPr lang="en-US" smtClean="0"/>
              <a:t>11/4/2018</a:t>
            </a:fld>
            <a:endParaRPr lang="en-US"/>
          </a:p>
        </p:txBody>
      </p:sp>
      <p:sp>
        <p:nvSpPr>
          <p:cNvPr id="6" name="Footer Placeholder 5">
            <a:extLst>
              <a:ext uri="{FF2B5EF4-FFF2-40B4-BE49-F238E27FC236}">
                <a16:creationId xmlns:a16="http://schemas.microsoft.com/office/drawing/2014/main" id="{A79108DB-5B63-444E-B6E9-8E91DD247E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C7327F-CE43-45D8-AC23-6B2F143D2622}"/>
              </a:ext>
            </a:extLst>
          </p:cNvPr>
          <p:cNvSpPr>
            <a:spLocks noGrp="1"/>
          </p:cNvSpPr>
          <p:nvPr>
            <p:ph type="sldNum" sz="quarter" idx="12"/>
          </p:nvPr>
        </p:nvSpPr>
        <p:spPr/>
        <p:txBody>
          <a:bodyPr/>
          <a:lstStyle/>
          <a:p>
            <a:fld id="{215C0A0D-93A5-4F15-A5C5-D032B3F25437}" type="slidenum">
              <a:rPr lang="en-US" smtClean="0"/>
              <a:t>‹#›</a:t>
            </a:fld>
            <a:endParaRPr lang="en-US"/>
          </a:p>
        </p:txBody>
      </p:sp>
    </p:spTree>
    <p:extLst>
      <p:ext uri="{BB962C8B-B14F-4D97-AF65-F5344CB8AC3E}">
        <p14:creationId xmlns:p14="http://schemas.microsoft.com/office/powerpoint/2010/main" val="21259605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39632A-41F3-4555-ABA5-7F63428E3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E41EBF-BFB6-487D-A12D-710A3001C7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6D0E32-B225-4EE6-9790-BF1C9184DB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4FB30C-32D2-463B-AE0F-8FC7A43FE2AD}" type="datetimeFigureOut">
              <a:rPr lang="en-US" smtClean="0"/>
              <a:t>11/4/2018</a:t>
            </a:fld>
            <a:endParaRPr lang="en-US"/>
          </a:p>
        </p:txBody>
      </p:sp>
      <p:sp>
        <p:nvSpPr>
          <p:cNvPr id="5" name="Footer Placeholder 4">
            <a:extLst>
              <a:ext uri="{FF2B5EF4-FFF2-40B4-BE49-F238E27FC236}">
                <a16:creationId xmlns:a16="http://schemas.microsoft.com/office/drawing/2014/main" id="{08D53200-F6D8-4E09-9E7C-AE8FA780EE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FE0453-C186-45FD-A17A-49CC0F7EC6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C0A0D-93A5-4F15-A5C5-D032B3F25437}" type="slidenum">
              <a:rPr lang="en-US" smtClean="0"/>
              <a:t>‹#›</a:t>
            </a:fld>
            <a:endParaRPr lang="en-US"/>
          </a:p>
        </p:txBody>
      </p:sp>
    </p:spTree>
    <p:extLst>
      <p:ext uri="{BB962C8B-B14F-4D97-AF65-F5344CB8AC3E}">
        <p14:creationId xmlns:p14="http://schemas.microsoft.com/office/powerpoint/2010/main" val="2216191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8F8DBC-A9E4-4A63-8785-39BE93E54766}"/>
              </a:ext>
            </a:extLst>
          </p:cNvPr>
          <p:cNvSpPr>
            <a:spLocks noGrp="1"/>
          </p:cNvSpPr>
          <p:nvPr>
            <p:ph type="ctrTitle"/>
          </p:nvPr>
        </p:nvSpPr>
        <p:spPr>
          <a:xfrm>
            <a:off x="838199" y="4525347"/>
            <a:ext cx="6801321" cy="1737360"/>
          </a:xfrm>
        </p:spPr>
        <p:txBody>
          <a:bodyPr anchor="ctr">
            <a:normAutofit fontScale="90000"/>
          </a:bodyPr>
          <a:lstStyle/>
          <a:p>
            <a:pPr algn="r"/>
            <a:r>
              <a:rPr lang="en-US"/>
              <a:t>RASTERSKA GRAFIKA</a:t>
            </a:r>
          </a:p>
        </p:txBody>
      </p:sp>
      <p:sp>
        <p:nvSpPr>
          <p:cNvPr id="3" name="Subtitle 2">
            <a:extLst>
              <a:ext uri="{FF2B5EF4-FFF2-40B4-BE49-F238E27FC236}">
                <a16:creationId xmlns:a16="http://schemas.microsoft.com/office/drawing/2014/main" id="{981EBD78-3E9D-4F95-A1C9-88990D61DCED}"/>
              </a:ext>
            </a:extLst>
          </p:cNvPr>
          <p:cNvSpPr>
            <a:spLocks noGrp="1"/>
          </p:cNvSpPr>
          <p:nvPr>
            <p:ph type="subTitle" idx="1"/>
          </p:nvPr>
        </p:nvSpPr>
        <p:spPr>
          <a:xfrm>
            <a:off x="7961258" y="4525347"/>
            <a:ext cx="3258675" cy="1737360"/>
          </a:xfrm>
        </p:spPr>
        <p:txBody>
          <a:bodyPr anchor="ctr">
            <a:normAutofit/>
          </a:bodyPr>
          <a:lstStyle/>
          <a:p>
            <a:pPr algn="l"/>
            <a:r>
              <a:rPr lang="en-US" dirty="0" err="1"/>
              <a:t>Osnove</a:t>
            </a:r>
            <a:r>
              <a:rPr lang="en-US" dirty="0"/>
              <a:t> </a:t>
            </a:r>
            <a:r>
              <a:rPr lang="en-US" dirty="0" err="1"/>
              <a:t>grafi</a:t>
            </a:r>
            <a:r>
              <a:rPr lang="sr-Latn-ME" dirty="0"/>
              <a:t>čkog dizajna</a:t>
            </a:r>
            <a:endParaRPr lang="en-US" dirty="0"/>
          </a:p>
        </p:txBody>
      </p:sp>
      <p:sp>
        <p:nvSpPr>
          <p:cNvPr id="40" name="Oval 39">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8" name="Straight Connector 47">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45884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8FF31-EEB9-467E-A866-CA4D19F8B0BC}"/>
              </a:ext>
            </a:extLst>
          </p:cNvPr>
          <p:cNvSpPr>
            <a:spLocks noGrp="1"/>
          </p:cNvSpPr>
          <p:nvPr>
            <p:ph type="title"/>
          </p:nvPr>
        </p:nvSpPr>
        <p:spPr>
          <a:xfrm>
            <a:off x="1136428" y="627564"/>
            <a:ext cx="7474172" cy="1325563"/>
          </a:xfrm>
        </p:spPr>
        <p:txBody>
          <a:bodyPr>
            <a:normAutofit/>
          </a:bodyPr>
          <a:lstStyle/>
          <a:p>
            <a:r>
              <a:rPr lang="sr-Latn-ME" dirty="0"/>
              <a:t>Formati za rad sa rasterskom grafikom</a:t>
            </a:r>
            <a:endParaRPr lang="en-US" dirty="0"/>
          </a:p>
        </p:txBody>
      </p:sp>
      <p:sp>
        <p:nvSpPr>
          <p:cNvPr id="3" name="Content Placeholder 2">
            <a:extLst>
              <a:ext uri="{FF2B5EF4-FFF2-40B4-BE49-F238E27FC236}">
                <a16:creationId xmlns:a16="http://schemas.microsoft.com/office/drawing/2014/main" id="{4D74B566-4AB3-49F3-A024-342E0E872C78}"/>
              </a:ext>
            </a:extLst>
          </p:cNvPr>
          <p:cNvSpPr>
            <a:spLocks noGrp="1"/>
          </p:cNvSpPr>
          <p:nvPr>
            <p:ph idx="1"/>
          </p:nvPr>
        </p:nvSpPr>
        <p:spPr>
          <a:xfrm>
            <a:off x="1136429" y="2278173"/>
            <a:ext cx="6467867" cy="3450613"/>
          </a:xfrm>
        </p:spPr>
        <p:txBody>
          <a:bodyPr anchor="ctr">
            <a:normAutofit/>
          </a:bodyPr>
          <a:lstStyle/>
          <a:p>
            <a:r>
              <a:rPr lang="en-US" sz="2400" dirty="0"/>
              <a:t> (</a:t>
            </a:r>
            <a:r>
              <a:rPr lang="en-US" sz="2400" dirty="0" err="1"/>
              <a:t>Bitmapa</a:t>
            </a:r>
            <a:r>
              <a:rPr lang="en-US" sz="2400" dirty="0"/>
              <a:t>) – </a:t>
            </a:r>
            <a:r>
              <a:rPr lang="en-US" sz="2400" dirty="0" err="1"/>
              <a:t>prvi</a:t>
            </a:r>
            <a:r>
              <a:rPr lang="en-US" sz="2400" dirty="0"/>
              <a:t> format za </a:t>
            </a:r>
            <a:r>
              <a:rPr lang="en-US" sz="2400" dirty="0" err="1"/>
              <a:t>skladištenje</a:t>
            </a:r>
            <a:r>
              <a:rPr lang="en-US" sz="2400" dirty="0"/>
              <a:t> </a:t>
            </a:r>
            <a:r>
              <a:rPr lang="en-US" sz="2400" dirty="0" err="1"/>
              <a:t>slika</a:t>
            </a:r>
            <a:r>
              <a:rPr lang="en-US" sz="2400" dirty="0"/>
              <a:t>, </a:t>
            </a:r>
            <a:r>
              <a:rPr lang="en-US" sz="2400" dirty="0" err="1"/>
              <a:t>nema</a:t>
            </a:r>
            <a:r>
              <a:rPr lang="en-US" sz="2400" dirty="0"/>
              <a:t>  </a:t>
            </a:r>
            <a:r>
              <a:rPr lang="en-US" sz="2400" dirty="0" err="1"/>
              <a:t>kompresije</a:t>
            </a:r>
            <a:r>
              <a:rPr lang="en-US" sz="2400" dirty="0"/>
              <a:t> </a:t>
            </a:r>
            <a:r>
              <a:rPr lang="en-US" sz="2400" dirty="0" err="1"/>
              <a:t>podataka</a:t>
            </a:r>
            <a:r>
              <a:rPr lang="sr-Latn-ME" sz="2400" dirty="0"/>
              <a:t>, čak i ako sadrže slike male veličine, vrlo velike. Kod ovako uskladištenih podataka ne gube se podaci o elementima slike.</a:t>
            </a:r>
            <a:endParaRPr lang="en-US" sz="2400" dirty="0"/>
          </a:p>
        </p:txBody>
      </p:sp>
      <p:sp>
        <p:nvSpPr>
          <p:cNvPr id="16" name="Rectangle 1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4C0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E06B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MP">
            <a:extLst>
              <a:ext uri="{FF2B5EF4-FFF2-40B4-BE49-F238E27FC236}">
                <a16:creationId xmlns:a16="http://schemas.microsoft.com/office/drawing/2014/main" id="{8A102064-0EAD-4600-BE3C-7BE8FDE227F0}"/>
              </a:ext>
            </a:extLst>
          </p:cNvPr>
          <p:cNvPicPr/>
          <p:nvPr/>
        </p:nvPicPr>
        <p:blipFill rotWithShape="1">
          <a:blip r:embed="rId2">
            <a:extLst/>
          </a:blip>
          <a:srcRect r="1" b="161"/>
          <a:stretch/>
        </p:blipFill>
        <p:spPr bwMode="auto">
          <a:xfrm>
            <a:off x="9413071" y="2857501"/>
            <a:ext cx="1144829" cy="1142998"/>
          </a:xfrm>
          <a:prstGeom prst="rect">
            <a:avLst/>
          </a:prstGeom>
          <a:noFill/>
        </p:spPr>
      </p:pic>
    </p:spTree>
    <p:extLst>
      <p:ext uri="{BB962C8B-B14F-4D97-AF65-F5344CB8AC3E}">
        <p14:creationId xmlns:p14="http://schemas.microsoft.com/office/powerpoint/2010/main" val="25316572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A9297-0B8D-4DA6-92F7-CB2F82DA4B67}"/>
              </a:ext>
            </a:extLst>
          </p:cNvPr>
          <p:cNvSpPr>
            <a:spLocks noGrp="1"/>
          </p:cNvSpPr>
          <p:nvPr>
            <p:ph type="title"/>
          </p:nvPr>
        </p:nvSpPr>
        <p:spPr>
          <a:xfrm>
            <a:off x="1136428" y="627564"/>
            <a:ext cx="7474172" cy="1325563"/>
          </a:xfrm>
        </p:spPr>
        <p:txBody>
          <a:bodyPr>
            <a:normAutofit/>
          </a:bodyPr>
          <a:lstStyle/>
          <a:p>
            <a:r>
              <a:rPr lang="sr-Latn-ME" dirty="0"/>
              <a:t>Formati za rad sa rasterskom grafikom</a:t>
            </a:r>
            <a:endParaRPr lang="en-US" dirty="0"/>
          </a:p>
        </p:txBody>
      </p:sp>
      <p:sp>
        <p:nvSpPr>
          <p:cNvPr id="3" name="Content Placeholder 2">
            <a:extLst>
              <a:ext uri="{FF2B5EF4-FFF2-40B4-BE49-F238E27FC236}">
                <a16:creationId xmlns:a16="http://schemas.microsoft.com/office/drawing/2014/main" id="{A18889DB-3405-44A6-A16C-5F5440858FDD}"/>
              </a:ext>
            </a:extLst>
          </p:cNvPr>
          <p:cNvSpPr>
            <a:spLocks noGrp="1"/>
          </p:cNvSpPr>
          <p:nvPr>
            <p:ph idx="1"/>
          </p:nvPr>
        </p:nvSpPr>
        <p:spPr>
          <a:xfrm>
            <a:off x="1136429" y="2278173"/>
            <a:ext cx="6467867" cy="3450613"/>
          </a:xfrm>
        </p:spPr>
        <p:txBody>
          <a:bodyPr anchor="ctr">
            <a:normAutofit/>
          </a:bodyPr>
          <a:lstStyle/>
          <a:p>
            <a:r>
              <a:rPr lang="en-US" sz="2400" dirty="0"/>
              <a:t> (Graphic Interchange Format)– </a:t>
            </a:r>
            <a:r>
              <a:rPr lang="en-US" sz="2400" dirty="0" err="1"/>
              <a:t>Kompresija</a:t>
            </a:r>
            <a:r>
              <a:rPr lang="en-US" sz="2400" dirty="0"/>
              <a:t> bez </a:t>
            </a:r>
            <a:r>
              <a:rPr lang="en-US" sz="2400" dirty="0" err="1"/>
              <a:t>gubitka</a:t>
            </a:r>
            <a:r>
              <a:rPr lang="en-US" sz="2400" dirty="0"/>
              <a:t>    </a:t>
            </a:r>
            <a:r>
              <a:rPr lang="en-US" sz="2400" dirty="0" err="1"/>
              <a:t>podataka</a:t>
            </a:r>
            <a:r>
              <a:rPr lang="en-US" sz="2400" dirty="0"/>
              <a:t>, </a:t>
            </a:r>
            <a:r>
              <a:rPr lang="en-US" sz="2400" dirty="0" err="1"/>
              <a:t>ograničen</a:t>
            </a:r>
            <a:r>
              <a:rPr lang="en-US" sz="2400" dirty="0"/>
              <a:t> </a:t>
            </a:r>
            <a:r>
              <a:rPr lang="en-US" sz="2400" dirty="0" err="1"/>
              <a:t>na</a:t>
            </a:r>
            <a:r>
              <a:rPr lang="en-US" sz="2400" dirty="0"/>
              <a:t> 256 </a:t>
            </a:r>
            <a:r>
              <a:rPr lang="en-US" sz="2400" dirty="0" err="1"/>
              <a:t>boja</a:t>
            </a:r>
            <a:r>
              <a:rPr lang="en-US" sz="2400" dirty="0"/>
              <a:t>, </a:t>
            </a:r>
            <a:r>
              <a:rPr lang="en-US" sz="2400" dirty="0" err="1"/>
              <a:t>podržan</a:t>
            </a:r>
            <a:r>
              <a:rPr lang="en-US" sz="2400" dirty="0"/>
              <a:t> </a:t>
            </a:r>
            <a:r>
              <a:rPr lang="en-US" sz="2400" dirty="0" err="1"/>
              <a:t>kao</a:t>
            </a:r>
            <a:r>
              <a:rPr lang="en-US" sz="2400" dirty="0"/>
              <a:t> </a:t>
            </a:r>
            <a:r>
              <a:rPr lang="en-US" sz="2400" dirty="0" err="1"/>
              <a:t>i</a:t>
            </a:r>
            <a:r>
              <a:rPr lang="en-US" sz="2400" dirty="0"/>
              <a:t> </a:t>
            </a:r>
            <a:r>
              <a:rPr lang="en-US" sz="2400" dirty="0" err="1"/>
              <a:t>animirani</a:t>
            </a:r>
            <a:r>
              <a:rPr lang="en-US" sz="2400" dirty="0"/>
              <a:t> format.</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768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8CC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GIF">
            <a:extLst>
              <a:ext uri="{FF2B5EF4-FFF2-40B4-BE49-F238E27FC236}">
                <a16:creationId xmlns:a16="http://schemas.microsoft.com/office/drawing/2014/main" id="{0EDDEADF-344F-42D6-A3FE-497BD8F6D0B9}"/>
              </a:ext>
            </a:extLst>
          </p:cNvPr>
          <p:cNvPicPr/>
          <p:nvPr/>
        </p:nvPicPr>
        <p:blipFill rotWithShape="1">
          <a:blip r:embed="rId2">
            <a:alphaModFix/>
            <a:extLst/>
          </a:blip>
          <a:srcRect r="1" b="161"/>
          <a:stretch/>
        </p:blipFill>
        <p:spPr bwMode="auto">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p:spPr>
      </p:pic>
      <p:pic>
        <p:nvPicPr>
          <p:cNvPr id="7" name="Picture 6" descr="Primjer animiranog GIF-a">
            <a:extLst>
              <a:ext uri="{FF2B5EF4-FFF2-40B4-BE49-F238E27FC236}">
                <a16:creationId xmlns:a16="http://schemas.microsoft.com/office/drawing/2014/main" id="{416600DB-CC77-46D7-8E17-333B172F60E5}"/>
              </a:ext>
            </a:extLst>
          </p:cNvPr>
          <p:cNvPicPr/>
          <p:nvPr/>
        </p:nvPicPr>
        <p:blipFill>
          <a:blip r:embed="rId3"/>
          <a:srcRect/>
          <a:stretch>
            <a:fillRect/>
          </a:stretch>
        </p:blipFill>
        <p:spPr bwMode="auto">
          <a:xfrm>
            <a:off x="5715008" y="5232864"/>
            <a:ext cx="1000125" cy="762000"/>
          </a:xfrm>
          <a:prstGeom prst="rect">
            <a:avLst/>
          </a:prstGeom>
          <a:noFill/>
          <a:ln w="9525">
            <a:noFill/>
            <a:miter lim="800000"/>
            <a:headEnd/>
            <a:tailEnd/>
          </a:ln>
        </p:spPr>
      </p:pic>
      <p:pic>
        <p:nvPicPr>
          <p:cNvPr id="8" name="Picture 2" descr="http://www.am.unze.ba/pzi/2008/MujicElvisa/slike/gif_slika3.gif">
            <a:extLst>
              <a:ext uri="{FF2B5EF4-FFF2-40B4-BE49-F238E27FC236}">
                <a16:creationId xmlns:a16="http://schemas.microsoft.com/office/drawing/2014/main" id="{5D0C42FE-928E-42AD-AA6D-850A5B6BE29A}"/>
              </a:ext>
            </a:extLst>
          </p:cNvPr>
          <p:cNvPicPr>
            <a:picLocks noChangeAspect="1" noChangeArrowheads="1"/>
          </p:cNvPicPr>
          <p:nvPr/>
        </p:nvPicPr>
        <p:blipFill>
          <a:blip r:embed="rId4"/>
          <a:srcRect/>
          <a:stretch>
            <a:fillRect/>
          </a:stretch>
        </p:blipFill>
        <p:spPr bwMode="auto">
          <a:xfrm>
            <a:off x="1714480" y="4875674"/>
            <a:ext cx="1457325" cy="1209676"/>
          </a:xfrm>
          <a:prstGeom prst="rect">
            <a:avLst/>
          </a:prstGeom>
          <a:noFill/>
        </p:spPr>
      </p:pic>
    </p:spTree>
    <p:extLst>
      <p:ext uri="{BB962C8B-B14F-4D97-AF65-F5344CB8AC3E}">
        <p14:creationId xmlns:p14="http://schemas.microsoft.com/office/powerpoint/2010/main" val="14415792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A9297-0B8D-4DA6-92F7-CB2F82DA4B67}"/>
              </a:ext>
            </a:extLst>
          </p:cNvPr>
          <p:cNvSpPr>
            <a:spLocks noGrp="1"/>
          </p:cNvSpPr>
          <p:nvPr>
            <p:ph type="title"/>
          </p:nvPr>
        </p:nvSpPr>
        <p:spPr>
          <a:xfrm>
            <a:off x="1136428" y="627564"/>
            <a:ext cx="7474172" cy="1325563"/>
          </a:xfrm>
        </p:spPr>
        <p:txBody>
          <a:bodyPr>
            <a:normAutofit/>
          </a:bodyPr>
          <a:lstStyle/>
          <a:p>
            <a:r>
              <a:rPr lang="sr-Latn-ME" dirty="0"/>
              <a:t>Formati za rad sa rasterskom grafikom</a:t>
            </a:r>
            <a:endParaRPr lang="en-US" dirty="0"/>
          </a:p>
        </p:txBody>
      </p:sp>
      <p:sp>
        <p:nvSpPr>
          <p:cNvPr id="3" name="Content Placeholder 2">
            <a:extLst>
              <a:ext uri="{FF2B5EF4-FFF2-40B4-BE49-F238E27FC236}">
                <a16:creationId xmlns:a16="http://schemas.microsoft.com/office/drawing/2014/main" id="{A18889DB-3405-44A6-A16C-5F5440858FDD}"/>
              </a:ext>
            </a:extLst>
          </p:cNvPr>
          <p:cNvSpPr>
            <a:spLocks noGrp="1"/>
          </p:cNvSpPr>
          <p:nvPr>
            <p:ph idx="1"/>
          </p:nvPr>
        </p:nvSpPr>
        <p:spPr>
          <a:xfrm>
            <a:off x="1136429" y="2278173"/>
            <a:ext cx="6467867" cy="3450613"/>
          </a:xfrm>
        </p:spPr>
        <p:txBody>
          <a:bodyPr anchor="ctr">
            <a:normAutofit/>
          </a:bodyPr>
          <a:lstStyle/>
          <a:p>
            <a:r>
              <a:rPr lang="en-US" sz="2400" dirty="0"/>
              <a:t> (Joint Photographers Experts Group) – </a:t>
            </a:r>
            <a:r>
              <a:rPr lang="en-US" sz="2400" dirty="0" err="1"/>
              <a:t>spada</a:t>
            </a:r>
            <a:r>
              <a:rPr lang="en-US" sz="2400" dirty="0"/>
              <a:t> u </a:t>
            </a:r>
            <a:r>
              <a:rPr lang="en-US" sz="2400" dirty="0" err="1"/>
              <a:t>grupu</a:t>
            </a:r>
            <a:r>
              <a:rPr lang="en-US" sz="2400" dirty="0"/>
              <a:t> </a:t>
            </a:r>
            <a:r>
              <a:rPr lang="en-US" sz="2400" dirty="0" err="1"/>
              <a:t>kompresija</a:t>
            </a:r>
            <a:r>
              <a:rPr lang="en-US" sz="2400" dirty="0"/>
              <a:t> </a:t>
            </a:r>
            <a:r>
              <a:rPr lang="en-US" sz="2400" dirty="0" err="1"/>
              <a:t>sa</a:t>
            </a:r>
            <a:r>
              <a:rPr lang="en-US" sz="2400" dirty="0"/>
              <a:t> </a:t>
            </a:r>
            <a:r>
              <a:rPr lang="en-US" sz="2400" dirty="0" err="1"/>
              <a:t>gubitkom</a:t>
            </a:r>
            <a:r>
              <a:rPr lang="en-US" sz="2400" dirty="0"/>
              <a:t>, ova </a:t>
            </a:r>
            <a:r>
              <a:rPr lang="en-US" sz="2400" dirty="0" err="1"/>
              <a:t>kompresija</a:t>
            </a:r>
            <a:r>
              <a:rPr lang="en-US" sz="2400" dirty="0"/>
              <a:t> se </a:t>
            </a:r>
            <a:r>
              <a:rPr lang="en-US" sz="2400" dirty="0" err="1"/>
              <a:t>najbolje</a:t>
            </a:r>
            <a:r>
              <a:rPr lang="en-US" sz="2400" dirty="0"/>
              <a:t> </a:t>
            </a:r>
            <a:r>
              <a:rPr lang="en-US" sz="2400" dirty="0" err="1"/>
              <a:t>iskorištava</a:t>
            </a:r>
            <a:r>
              <a:rPr lang="en-US" sz="2400" dirty="0"/>
              <a:t> </a:t>
            </a:r>
            <a:r>
              <a:rPr lang="en-US" sz="2400" dirty="0" err="1"/>
              <a:t>nad</a:t>
            </a:r>
            <a:r>
              <a:rPr lang="en-US" sz="2400" dirty="0"/>
              <a:t> </a:t>
            </a:r>
            <a:r>
              <a:rPr lang="en-US" sz="2400" dirty="0" err="1"/>
              <a:t>fotografijama</a:t>
            </a:r>
            <a:r>
              <a:rPr lang="en-US" sz="2400" dirty="0"/>
              <a:t> </a:t>
            </a:r>
            <a:r>
              <a:rPr lang="en-US" sz="2400" dirty="0" err="1"/>
              <a:t>i</a:t>
            </a:r>
            <a:r>
              <a:rPr lang="en-US" sz="2400" dirty="0"/>
              <a:t> </a:t>
            </a:r>
            <a:r>
              <a:rPr lang="en-US" sz="2400" dirty="0" err="1"/>
              <a:t>slikama</a:t>
            </a:r>
            <a:r>
              <a:rPr lang="en-US" sz="2400" dirty="0"/>
              <a:t> </a:t>
            </a:r>
            <a:r>
              <a:rPr lang="en-US" sz="2400" dirty="0" err="1"/>
              <a:t>realističnih</a:t>
            </a:r>
            <a:r>
              <a:rPr lang="en-US" sz="2400" dirty="0"/>
              <a:t> </a:t>
            </a:r>
            <a:r>
              <a:rPr lang="en-US" sz="2400" dirty="0" err="1"/>
              <a:t>scena</a:t>
            </a:r>
            <a:r>
              <a:rPr lang="en-US" sz="2400" dirty="0"/>
              <a:t>. </a:t>
            </a:r>
          </a:p>
        </p:txBody>
      </p:sp>
      <p:sp>
        <p:nvSpPr>
          <p:cNvPr id="13"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B61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BA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JPEG">
            <a:extLst>
              <a:ext uri="{FF2B5EF4-FFF2-40B4-BE49-F238E27FC236}">
                <a16:creationId xmlns:a16="http://schemas.microsoft.com/office/drawing/2014/main" id="{E4DDD1D1-1659-4BD2-9CAF-64943094836B}"/>
              </a:ext>
            </a:extLst>
          </p:cNvPr>
          <p:cNvPicPr/>
          <p:nvPr/>
        </p:nvPicPr>
        <p:blipFill>
          <a:blip r:embed="rId2"/>
          <a:srcRect/>
          <a:stretch>
            <a:fillRect/>
          </a:stretch>
        </p:blipFill>
        <p:spPr bwMode="auto">
          <a:xfrm>
            <a:off x="9413987" y="2857501"/>
            <a:ext cx="1142998" cy="1142998"/>
          </a:xfrm>
          <a:prstGeom prst="rect">
            <a:avLst/>
          </a:prstGeom>
          <a:noFill/>
        </p:spPr>
      </p:pic>
    </p:spTree>
    <p:extLst>
      <p:ext uri="{BB962C8B-B14F-4D97-AF65-F5344CB8AC3E}">
        <p14:creationId xmlns:p14="http://schemas.microsoft.com/office/powerpoint/2010/main" val="16679413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A9297-0B8D-4DA6-92F7-CB2F82DA4B67}"/>
              </a:ext>
            </a:extLst>
          </p:cNvPr>
          <p:cNvSpPr>
            <a:spLocks noGrp="1"/>
          </p:cNvSpPr>
          <p:nvPr>
            <p:ph type="title"/>
          </p:nvPr>
        </p:nvSpPr>
        <p:spPr>
          <a:xfrm>
            <a:off x="1136428" y="627564"/>
            <a:ext cx="7474172" cy="1325563"/>
          </a:xfrm>
        </p:spPr>
        <p:txBody>
          <a:bodyPr>
            <a:normAutofit/>
          </a:bodyPr>
          <a:lstStyle/>
          <a:p>
            <a:r>
              <a:rPr lang="sr-Latn-ME" dirty="0"/>
              <a:t>Formati za rad sa rasterskom grafikom</a:t>
            </a:r>
            <a:endParaRPr lang="en-US" dirty="0"/>
          </a:p>
        </p:txBody>
      </p:sp>
      <p:sp>
        <p:nvSpPr>
          <p:cNvPr id="3" name="Content Placeholder 2">
            <a:extLst>
              <a:ext uri="{FF2B5EF4-FFF2-40B4-BE49-F238E27FC236}">
                <a16:creationId xmlns:a16="http://schemas.microsoft.com/office/drawing/2014/main" id="{A18889DB-3405-44A6-A16C-5F5440858FDD}"/>
              </a:ext>
            </a:extLst>
          </p:cNvPr>
          <p:cNvSpPr>
            <a:spLocks noGrp="1"/>
          </p:cNvSpPr>
          <p:nvPr>
            <p:ph idx="1"/>
          </p:nvPr>
        </p:nvSpPr>
        <p:spPr>
          <a:xfrm>
            <a:off x="1136429" y="2278173"/>
            <a:ext cx="6467867" cy="3450613"/>
          </a:xfrm>
        </p:spPr>
        <p:txBody>
          <a:bodyPr anchor="ctr">
            <a:normAutofit/>
          </a:bodyPr>
          <a:lstStyle/>
          <a:p>
            <a:r>
              <a:rPr lang="en-US" sz="2400" dirty="0"/>
              <a:t> (Portable Network Graphics) - </a:t>
            </a:r>
            <a:r>
              <a:rPr lang="en-US" sz="2400" dirty="0" err="1"/>
              <a:t>Naprednija</a:t>
            </a:r>
            <a:r>
              <a:rPr lang="en-US" sz="2400" dirty="0"/>
              <a:t> </a:t>
            </a:r>
            <a:r>
              <a:rPr lang="en-US" sz="2400" dirty="0" err="1"/>
              <a:t>verzija</a:t>
            </a:r>
            <a:r>
              <a:rPr lang="en-US" sz="2400" dirty="0"/>
              <a:t> .GIF </a:t>
            </a:r>
            <a:r>
              <a:rPr lang="en-US" sz="2400" dirty="0" err="1"/>
              <a:t>formata</a:t>
            </a:r>
            <a:r>
              <a:rPr lang="en-US" sz="2400" dirty="0"/>
              <a:t>, to je format bez </a:t>
            </a:r>
            <a:r>
              <a:rPr lang="en-US" sz="2400" dirty="0" err="1"/>
              <a:t>gubitka</a:t>
            </a:r>
            <a:r>
              <a:rPr lang="en-US" sz="2400" dirty="0"/>
              <a:t> </a:t>
            </a:r>
            <a:r>
              <a:rPr lang="en-US" sz="2400" dirty="0" err="1"/>
              <a:t>i</a:t>
            </a:r>
            <a:r>
              <a:rPr lang="en-US" sz="2400" dirty="0"/>
              <a:t> </a:t>
            </a:r>
            <a:r>
              <a:rPr lang="en-US" sz="2400" dirty="0" err="1"/>
              <a:t>nije</a:t>
            </a:r>
            <a:r>
              <a:rPr lang="en-US" sz="2400" dirty="0"/>
              <a:t> </a:t>
            </a:r>
            <a:r>
              <a:rPr lang="en-US" sz="2400" dirty="0" err="1"/>
              <a:t>ograničen</a:t>
            </a:r>
            <a:r>
              <a:rPr lang="en-US" sz="2400" dirty="0"/>
              <a:t> </a:t>
            </a:r>
            <a:r>
              <a:rPr lang="en-US" sz="2400" dirty="0" err="1"/>
              <a:t>na</a:t>
            </a:r>
            <a:r>
              <a:rPr lang="en-US" sz="2400" dirty="0"/>
              <a:t> 256 </a:t>
            </a:r>
            <a:r>
              <a:rPr lang="en-US" sz="2400" dirty="0" err="1"/>
              <a:t>boja</a:t>
            </a:r>
            <a:r>
              <a:rPr lang="en-US" sz="2400" dirty="0"/>
              <a:t>.</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4F4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195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NG">
            <a:extLst>
              <a:ext uri="{FF2B5EF4-FFF2-40B4-BE49-F238E27FC236}">
                <a16:creationId xmlns:a16="http://schemas.microsoft.com/office/drawing/2014/main" id="{9FCBA057-56AA-40B8-9D4A-98D5C8340692}"/>
              </a:ext>
            </a:extLst>
          </p:cNvPr>
          <p:cNvPicPr/>
          <p:nvPr/>
        </p:nvPicPr>
        <p:blipFill>
          <a:blip r:embed="rId2"/>
          <a:srcRect/>
          <a:stretch>
            <a:fillRect/>
          </a:stretch>
        </p:blipFill>
        <p:spPr bwMode="auto">
          <a:xfrm>
            <a:off x="9413987" y="2857501"/>
            <a:ext cx="1142998" cy="1142998"/>
          </a:xfrm>
          <a:prstGeom prst="rect">
            <a:avLst/>
          </a:prstGeom>
          <a:noFill/>
        </p:spPr>
      </p:pic>
    </p:spTree>
    <p:extLst>
      <p:ext uri="{BB962C8B-B14F-4D97-AF65-F5344CB8AC3E}">
        <p14:creationId xmlns:p14="http://schemas.microsoft.com/office/powerpoint/2010/main" val="38566512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E286F4-C0BA-4BC2-968D-8AC6F2FADE42}"/>
              </a:ext>
            </a:extLst>
          </p:cNvPr>
          <p:cNvSpPr>
            <a:spLocks noGrp="1"/>
          </p:cNvSpPr>
          <p:nvPr>
            <p:ph idx="1"/>
          </p:nvPr>
        </p:nvSpPr>
        <p:spPr>
          <a:xfrm>
            <a:off x="648931" y="2438400"/>
            <a:ext cx="3651466" cy="3785419"/>
          </a:xfrm>
        </p:spPr>
        <p:txBody>
          <a:bodyPr>
            <a:normAutofit/>
          </a:bodyPr>
          <a:lstStyle/>
          <a:p>
            <a:pPr marL="0" indent="0">
              <a:buNone/>
            </a:pPr>
            <a:r>
              <a:rPr lang="sr-Latn-ME" sz="5400" dirty="0"/>
              <a:t>HVALA NA PAŽNJI</a:t>
            </a:r>
            <a:endParaRPr lang="en-US" sz="5400" dirty="0"/>
          </a:p>
        </p:txBody>
      </p:sp>
      <p:pic>
        <p:nvPicPr>
          <p:cNvPr id="5" name="Picture 4">
            <a:extLst>
              <a:ext uri="{FF2B5EF4-FFF2-40B4-BE49-F238E27FC236}">
                <a16:creationId xmlns:a16="http://schemas.microsoft.com/office/drawing/2014/main" id="{937BDDDC-3A21-4662-B6FC-935FA78D4165}"/>
              </a:ext>
            </a:extLst>
          </p:cNvPr>
          <p:cNvPicPr>
            <a:picLocks noChangeAspect="1"/>
          </p:cNvPicPr>
          <p:nvPr/>
        </p:nvPicPr>
        <p:blipFill rotWithShape="1">
          <a:blip r:embed="rId2">
            <a:extLst>
              <a:ext uri="{28A0092B-C50C-407E-A947-70E740481C1C}">
                <a14:useLocalDpi xmlns:a14="http://schemas.microsoft.com/office/drawing/2010/main" val="0"/>
              </a:ext>
            </a:extLst>
          </a:blip>
          <a:srcRect l="11662" r="11246" b="1"/>
          <a:stretch/>
        </p:blipFill>
        <p:spPr>
          <a:xfrm>
            <a:off x="4639056" y="10"/>
            <a:ext cx="7552944" cy="6857990"/>
          </a:xfrm>
          <a:prstGeom prst="rect">
            <a:avLst/>
          </a:prstGeom>
          <a:effectLst/>
        </p:spPr>
      </p:pic>
    </p:spTree>
    <p:extLst>
      <p:ext uri="{BB962C8B-B14F-4D97-AF65-F5344CB8AC3E}">
        <p14:creationId xmlns:p14="http://schemas.microsoft.com/office/powerpoint/2010/main" val="891801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C9ECF-3BCD-4ABE-92F3-BAB01BCBF921}"/>
              </a:ext>
            </a:extLst>
          </p:cNvPr>
          <p:cNvSpPr>
            <a:spLocks noGrp="1"/>
          </p:cNvSpPr>
          <p:nvPr>
            <p:ph type="title"/>
          </p:nvPr>
        </p:nvSpPr>
        <p:spPr>
          <a:xfrm>
            <a:off x="7209446" y="1396289"/>
            <a:ext cx="4399106" cy="1325563"/>
          </a:xfrm>
        </p:spPr>
        <p:txBody>
          <a:bodyPr>
            <a:normAutofit/>
          </a:bodyPr>
          <a:lstStyle/>
          <a:p>
            <a:r>
              <a:rPr lang="sr-Latn-ME" dirty="0"/>
              <a:t>Šta je rasterska grafika?</a:t>
            </a:r>
            <a:endParaRPr lang="en-US" dirty="0"/>
          </a:p>
        </p:txBody>
      </p:sp>
      <p:sp>
        <p:nvSpPr>
          <p:cNvPr id="11" name="Freeform: Shape 10">
            <a:extLst>
              <a:ext uri="{FF2B5EF4-FFF2-40B4-BE49-F238E27FC236}">
                <a16:creationId xmlns:a16="http://schemas.microsoft.com/office/drawing/2014/main" id="{2EEE8F11-3582-44B7-9869-F2D26D7DD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141F1CC-6A53-4BCF-9127-AABB52E24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842188"/>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C20C2C41-D9A8-45BE-9E21-91268EC18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07251"/>
            <a:ext cx="3155071" cy="2850749"/>
          </a:xfrm>
          <a:custGeom>
            <a:avLst/>
            <a:gdLst>
              <a:gd name="connsiteX0" fmla="*/ 1358746 w 3155071"/>
              <a:gd name="connsiteY0" fmla="*/ 0 h 2850749"/>
              <a:gd name="connsiteX1" fmla="*/ 3155071 w 3155071"/>
              <a:gd name="connsiteY1" fmla="*/ 1796325 h 2850749"/>
              <a:gd name="connsiteX2" fmla="*/ 2848287 w 3155071"/>
              <a:gd name="connsiteY2" fmla="*/ 2800668 h 2850749"/>
              <a:gd name="connsiteX3" fmla="*/ 2810837 w 3155071"/>
              <a:gd name="connsiteY3" fmla="*/ 2850749 h 2850749"/>
              <a:gd name="connsiteX4" fmla="*/ 0 w 3155071"/>
              <a:gd name="connsiteY4" fmla="*/ 2850749 h 2850749"/>
              <a:gd name="connsiteX5" fmla="*/ 0 w 3155071"/>
              <a:gd name="connsiteY5" fmla="*/ 623564 h 2850749"/>
              <a:gd name="connsiteX6" fmla="*/ 88552 w 3155071"/>
              <a:gd name="connsiteY6" fmla="*/ 526132 h 2850749"/>
              <a:gd name="connsiteX7" fmla="*/ 1358746 w 3155071"/>
              <a:gd name="connsiteY7" fmla="*/ 0 h 285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561B2B49-7142-4CA8-A929-4671548E6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6095"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B38B1FC8-38BF-4066-8F4A-12EEC1C1A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1748" y="2662321"/>
            <a:ext cx="2788920" cy="2788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178B4B56-5CC4-4608-A9A9-996108D35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67973" cy="3383280"/>
          </a:xfrm>
          <a:custGeom>
            <a:avLst/>
            <a:gdLst>
              <a:gd name="connsiteX0" fmla="*/ 0 w 3967973"/>
              <a:gd name="connsiteY0" fmla="*/ 0 h 3383280"/>
              <a:gd name="connsiteX1" fmla="*/ 3605273 w 3967973"/>
              <a:gd name="connsiteY1" fmla="*/ 0 h 3383280"/>
              <a:gd name="connsiteX2" fmla="*/ 3704836 w 3967973"/>
              <a:gd name="connsiteY2" fmla="*/ 163887 h 3383280"/>
              <a:gd name="connsiteX3" fmla="*/ 3967973 w 3967973"/>
              <a:gd name="connsiteY3" fmla="*/ 1203093 h 3383280"/>
              <a:gd name="connsiteX4" fmla="*/ 1787786 w 3967973"/>
              <a:gd name="connsiteY4" fmla="*/ 3383280 h 3383280"/>
              <a:gd name="connsiteX5" fmla="*/ 105448 w 3967973"/>
              <a:gd name="connsiteY5" fmla="*/ 2589894 h 3383280"/>
              <a:gd name="connsiteX6" fmla="*/ 0 w 3967973"/>
              <a:gd name="connsiteY6" fmla="*/ 2448881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bitmapa">
            <a:extLst>
              <a:ext uri="{FF2B5EF4-FFF2-40B4-BE49-F238E27FC236}">
                <a16:creationId xmlns:a16="http://schemas.microsoft.com/office/drawing/2014/main" id="{DB79DBCD-C6B7-4EE3-9360-7580447BA7B8}"/>
              </a:ext>
            </a:extLst>
          </p:cNvPr>
          <p:cNvPicPr>
            <a:picLocks noChangeAspect="1" noChangeArrowheads="1"/>
          </p:cNvPicPr>
          <p:nvPr/>
        </p:nvPicPr>
        <p:blipFill>
          <a:blip r:embed="rId2"/>
          <a:srcRect/>
          <a:stretch>
            <a:fillRect/>
          </a:stretch>
        </p:blipFill>
        <p:spPr bwMode="auto">
          <a:xfrm>
            <a:off x="499501" y="276649"/>
            <a:ext cx="2608392" cy="2239280"/>
          </a:xfrm>
          <a:prstGeom prst="rect">
            <a:avLst/>
          </a:prstGeom>
          <a:noFill/>
        </p:spPr>
      </p:pic>
      <p:pic>
        <p:nvPicPr>
          <p:cNvPr id="6" name="Picture 6" descr="riba">
            <a:extLst>
              <a:ext uri="{FF2B5EF4-FFF2-40B4-BE49-F238E27FC236}">
                <a16:creationId xmlns:a16="http://schemas.microsoft.com/office/drawing/2014/main" id="{19DD3433-E2E6-4D5A-BB30-AB0877A0CF18}"/>
              </a:ext>
            </a:extLst>
          </p:cNvPr>
          <p:cNvPicPr>
            <a:picLocks noChangeAspect="1" noChangeArrowheads="1"/>
          </p:cNvPicPr>
          <p:nvPr/>
        </p:nvPicPr>
        <p:blipFill>
          <a:blip r:embed="rId3"/>
          <a:srcRect/>
          <a:stretch>
            <a:fillRect/>
          </a:stretch>
        </p:blipFill>
        <p:spPr bwMode="auto">
          <a:xfrm>
            <a:off x="337083" y="4658549"/>
            <a:ext cx="2167593" cy="1921933"/>
          </a:xfrm>
          <a:prstGeom prst="rect">
            <a:avLst/>
          </a:prstGeom>
          <a:noFill/>
        </p:spPr>
      </p:pic>
      <p:pic>
        <p:nvPicPr>
          <p:cNvPr id="4" name="Picture 7" descr="raster">
            <a:extLst>
              <a:ext uri="{FF2B5EF4-FFF2-40B4-BE49-F238E27FC236}">
                <a16:creationId xmlns:a16="http://schemas.microsoft.com/office/drawing/2014/main" id="{DAF490C0-DC0C-4F08-A119-11DD8E545F79}"/>
              </a:ext>
            </a:extLst>
          </p:cNvPr>
          <p:cNvPicPr>
            <a:picLocks noChangeAspect="1" noChangeArrowheads="1"/>
          </p:cNvPicPr>
          <p:nvPr/>
        </p:nvPicPr>
        <p:blipFill>
          <a:blip r:embed="rId4"/>
          <a:srcRect/>
          <a:stretch>
            <a:fillRect/>
          </a:stretch>
        </p:blipFill>
        <p:spPr bwMode="auto">
          <a:xfrm>
            <a:off x="4060390" y="3133476"/>
            <a:ext cx="1858273" cy="1858273"/>
          </a:xfrm>
          <a:prstGeom prst="rect">
            <a:avLst/>
          </a:prstGeom>
          <a:noFill/>
        </p:spPr>
      </p:pic>
      <p:sp>
        <p:nvSpPr>
          <p:cNvPr id="3" name="Content Placeholder 2">
            <a:extLst>
              <a:ext uri="{FF2B5EF4-FFF2-40B4-BE49-F238E27FC236}">
                <a16:creationId xmlns:a16="http://schemas.microsoft.com/office/drawing/2014/main" id="{1DFDCA15-57C4-4BA0-BB60-C2EFA1B33374}"/>
              </a:ext>
            </a:extLst>
          </p:cNvPr>
          <p:cNvSpPr>
            <a:spLocks noGrp="1"/>
          </p:cNvSpPr>
          <p:nvPr>
            <p:ph idx="1"/>
          </p:nvPr>
        </p:nvSpPr>
        <p:spPr>
          <a:xfrm>
            <a:off x="7215004" y="2871982"/>
            <a:ext cx="4639913" cy="3181684"/>
          </a:xfrm>
        </p:spPr>
        <p:txBody>
          <a:bodyPr anchor="t">
            <a:normAutofit/>
          </a:bodyPr>
          <a:lstStyle/>
          <a:p>
            <a:r>
              <a:rPr lang="en-US" sz="2400" dirty="0" err="1"/>
              <a:t>Slika</a:t>
            </a:r>
            <a:r>
              <a:rPr lang="en-US" sz="2400" dirty="0"/>
              <a:t> se </a:t>
            </a:r>
            <a:r>
              <a:rPr lang="en-US" sz="2400" dirty="0" err="1"/>
              <a:t>na</a:t>
            </a:r>
            <a:r>
              <a:rPr lang="en-US" sz="2400" dirty="0"/>
              <a:t> </a:t>
            </a:r>
            <a:r>
              <a:rPr lang="en-US" sz="2400" dirty="0" err="1"/>
              <a:t>monitoru</a:t>
            </a:r>
            <a:r>
              <a:rPr lang="en-US" sz="2400" dirty="0"/>
              <a:t> </a:t>
            </a:r>
            <a:r>
              <a:rPr lang="en-US" sz="2400" dirty="0" err="1"/>
              <a:t>crta</a:t>
            </a:r>
            <a:r>
              <a:rPr lang="en-US" sz="2400" dirty="0"/>
              <a:t> </a:t>
            </a:r>
            <a:r>
              <a:rPr lang="en-US" sz="2400" dirty="0" err="1"/>
              <a:t>pomoću</a:t>
            </a:r>
            <a:r>
              <a:rPr lang="en-US" sz="2400" dirty="0"/>
              <a:t> </a:t>
            </a:r>
            <a:r>
              <a:rPr lang="en-US" sz="2400" dirty="0" err="1"/>
              <a:t>niza</a:t>
            </a:r>
            <a:r>
              <a:rPr lang="en-US" sz="2400" dirty="0"/>
              <a:t> </a:t>
            </a:r>
            <a:r>
              <a:rPr lang="en-US" sz="2400" dirty="0" err="1"/>
              <a:t>tačkica</a:t>
            </a:r>
            <a:r>
              <a:rPr lang="en-US" sz="2400" dirty="0"/>
              <a:t> (element</a:t>
            </a:r>
            <a:r>
              <a:rPr lang="sr-Latn-ME" sz="2400" dirty="0"/>
              <a:t> </a:t>
            </a:r>
            <a:r>
              <a:rPr lang="en-US" sz="2400" dirty="0" err="1"/>
              <a:t>slike</a:t>
            </a:r>
            <a:r>
              <a:rPr lang="en-US" sz="2400" dirty="0"/>
              <a:t>) </a:t>
            </a:r>
            <a:r>
              <a:rPr lang="en-US" sz="2400" dirty="0" err="1"/>
              <a:t>raspoređenih</a:t>
            </a:r>
            <a:r>
              <a:rPr lang="en-US" sz="2400" dirty="0"/>
              <a:t> u </a:t>
            </a:r>
            <a:r>
              <a:rPr lang="en-US" sz="2400" dirty="0" err="1"/>
              <a:t>kvadratnu</a:t>
            </a:r>
            <a:r>
              <a:rPr lang="en-US" sz="2400" dirty="0"/>
              <a:t> </a:t>
            </a:r>
            <a:r>
              <a:rPr lang="en-US" sz="2400" dirty="0" err="1"/>
              <a:t>mrežu</a:t>
            </a:r>
            <a:r>
              <a:rPr lang="sr-Latn-ME" sz="2400" dirty="0"/>
              <a:t>,</a:t>
            </a:r>
            <a:r>
              <a:rPr lang="en-US" sz="2400" dirty="0"/>
              <a:t> a </a:t>
            </a:r>
            <a:r>
              <a:rPr lang="en-US" sz="2400" dirty="0" err="1"/>
              <a:t>te</a:t>
            </a:r>
            <a:r>
              <a:rPr lang="en-US" sz="2400" dirty="0"/>
              <a:t> </a:t>
            </a:r>
            <a:r>
              <a:rPr lang="en-US" sz="2400" dirty="0" err="1"/>
              <a:t>tačkice</a:t>
            </a:r>
            <a:r>
              <a:rPr lang="en-US" sz="2400" dirty="0"/>
              <a:t> </a:t>
            </a:r>
            <a:r>
              <a:rPr lang="en-US" sz="2400" dirty="0" err="1"/>
              <a:t>naziv</a:t>
            </a:r>
            <a:r>
              <a:rPr lang="sr-Latn-ME" sz="2400" dirty="0"/>
              <a:t>a</a:t>
            </a:r>
            <a:r>
              <a:rPr lang="en-US" sz="2400" dirty="0" err="1"/>
              <a:t>mo</a:t>
            </a:r>
            <a:r>
              <a:rPr lang="sr-Latn-ME" sz="2400" dirty="0"/>
              <a:t> </a:t>
            </a:r>
            <a:r>
              <a:rPr lang="en-US" sz="2400" b="1" u="sng" dirty="0" err="1">
                <a:solidFill>
                  <a:schemeClr val="accent1">
                    <a:lumMod val="60000"/>
                    <a:lumOff val="40000"/>
                  </a:schemeClr>
                </a:solidFill>
              </a:rPr>
              <a:t>pikselima</a:t>
            </a:r>
            <a:r>
              <a:rPr lang="en-US" sz="2400" dirty="0"/>
              <a:t>.</a:t>
            </a:r>
          </a:p>
          <a:p>
            <a:r>
              <a:rPr lang="en-US" sz="2400" dirty="0" err="1"/>
              <a:t>Kvadratnu</a:t>
            </a:r>
            <a:r>
              <a:rPr lang="en-US" sz="2400" dirty="0"/>
              <a:t> </a:t>
            </a:r>
            <a:r>
              <a:rPr lang="en-US" sz="2400" dirty="0" err="1"/>
              <a:t>mrežu</a:t>
            </a:r>
            <a:r>
              <a:rPr lang="en-US" sz="2400" dirty="0"/>
              <a:t> </a:t>
            </a:r>
            <a:r>
              <a:rPr lang="en-US" sz="2400" dirty="0" err="1"/>
              <a:t>nazivamo</a:t>
            </a:r>
            <a:r>
              <a:rPr lang="en-US" sz="2400" dirty="0"/>
              <a:t> </a:t>
            </a:r>
            <a:r>
              <a:rPr lang="en-US" sz="2400" b="1" u="sng" dirty="0">
                <a:solidFill>
                  <a:schemeClr val="accent1">
                    <a:lumMod val="60000"/>
                    <a:lumOff val="40000"/>
                  </a:schemeClr>
                </a:solidFill>
              </a:rPr>
              <a:t>raster</a:t>
            </a:r>
            <a:r>
              <a:rPr lang="en-US" sz="2400" dirty="0"/>
              <a:t>, a </a:t>
            </a:r>
            <a:r>
              <a:rPr lang="en-US" sz="2400" dirty="0" err="1"/>
              <a:t>takav</a:t>
            </a:r>
            <a:r>
              <a:rPr lang="en-US" sz="2400" dirty="0"/>
              <a:t> </a:t>
            </a:r>
            <a:r>
              <a:rPr lang="en-US" sz="2400" dirty="0" err="1"/>
              <a:t>način</a:t>
            </a:r>
            <a:r>
              <a:rPr lang="en-US" sz="2400" dirty="0"/>
              <a:t> </a:t>
            </a:r>
            <a:r>
              <a:rPr lang="en-US" sz="2400" dirty="0" err="1"/>
              <a:t>stvaranja</a:t>
            </a:r>
            <a:r>
              <a:rPr lang="en-US" sz="2400" dirty="0"/>
              <a:t> </a:t>
            </a:r>
            <a:r>
              <a:rPr lang="en-US" sz="2400" dirty="0" err="1"/>
              <a:t>slike</a:t>
            </a:r>
            <a:r>
              <a:rPr lang="en-US" sz="2400" dirty="0"/>
              <a:t> </a:t>
            </a:r>
            <a:r>
              <a:rPr lang="en-US" sz="2400" b="1" u="sng" dirty="0" err="1">
                <a:solidFill>
                  <a:schemeClr val="accent1">
                    <a:lumMod val="60000"/>
                    <a:lumOff val="40000"/>
                  </a:schemeClr>
                </a:solidFill>
              </a:rPr>
              <a:t>rasterska</a:t>
            </a:r>
            <a:r>
              <a:rPr lang="en-US" sz="2400" b="1" u="sng" dirty="0">
                <a:solidFill>
                  <a:schemeClr val="accent1">
                    <a:lumMod val="60000"/>
                    <a:lumOff val="40000"/>
                  </a:schemeClr>
                </a:solidFill>
              </a:rPr>
              <a:t> </a:t>
            </a:r>
            <a:r>
              <a:rPr lang="en-US" sz="2400" b="1" u="sng" dirty="0" err="1">
                <a:solidFill>
                  <a:schemeClr val="accent1">
                    <a:lumMod val="60000"/>
                    <a:lumOff val="40000"/>
                  </a:schemeClr>
                </a:solidFill>
              </a:rPr>
              <a:t>grafika</a:t>
            </a:r>
            <a:r>
              <a:rPr lang="en-US" sz="2400" dirty="0"/>
              <a:t>.</a:t>
            </a:r>
          </a:p>
          <a:p>
            <a:endParaRPr lang="en-US" sz="1800" dirty="0"/>
          </a:p>
        </p:txBody>
      </p:sp>
    </p:spTree>
    <p:extLst>
      <p:ext uri="{BB962C8B-B14F-4D97-AF65-F5344CB8AC3E}">
        <p14:creationId xmlns:p14="http://schemas.microsoft.com/office/powerpoint/2010/main" val="19084897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F585CC-232B-4D08-A553-BBA0D17B6B42}"/>
              </a:ext>
            </a:extLst>
          </p:cNvPr>
          <p:cNvSpPr>
            <a:spLocks noGrp="1"/>
          </p:cNvSpPr>
          <p:nvPr>
            <p:ph type="title"/>
          </p:nvPr>
        </p:nvSpPr>
        <p:spPr>
          <a:xfrm>
            <a:off x="838200" y="963877"/>
            <a:ext cx="3494362" cy="4930246"/>
          </a:xfrm>
        </p:spPr>
        <p:txBody>
          <a:bodyPr>
            <a:normAutofit/>
          </a:bodyPr>
          <a:lstStyle/>
          <a:p>
            <a:pPr algn="r"/>
            <a:r>
              <a:rPr lang="sr-Latn-ME" dirty="0">
                <a:solidFill>
                  <a:schemeClr val="accent1"/>
                </a:solidFill>
              </a:rPr>
              <a:t>Piksel</a:t>
            </a:r>
            <a:endParaRPr lang="en-US"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F30F837-FEC8-4EF9-954E-2D2DEBD3DE91}"/>
              </a:ext>
            </a:extLst>
          </p:cNvPr>
          <p:cNvSpPr>
            <a:spLocks noGrp="1"/>
          </p:cNvSpPr>
          <p:nvPr>
            <p:ph idx="1"/>
          </p:nvPr>
        </p:nvSpPr>
        <p:spPr>
          <a:xfrm>
            <a:off x="4976031" y="963877"/>
            <a:ext cx="6377769" cy="4930246"/>
          </a:xfrm>
        </p:spPr>
        <p:txBody>
          <a:bodyPr anchor="ctr">
            <a:normAutofit/>
          </a:bodyPr>
          <a:lstStyle/>
          <a:p>
            <a:r>
              <a:rPr lang="en-US" sz="2400" dirty="0" err="1"/>
              <a:t>Kompletna</a:t>
            </a:r>
            <a:r>
              <a:rPr lang="en-US" sz="2400" dirty="0"/>
              <a:t> </a:t>
            </a:r>
            <a:r>
              <a:rPr lang="en-US" sz="2400" dirty="0" err="1"/>
              <a:t>informacija</a:t>
            </a:r>
            <a:r>
              <a:rPr lang="en-US" sz="2400" dirty="0"/>
              <a:t> o </a:t>
            </a:r>
            <a:r>
              <a:rPr lang="en-US" sz="2400" dirty="0" err="1"/>
              <a:t>pikselu</a:t>
            </a:r>
            <a:r>
              <a:rPr lang="en-US" sz="2400" dirty="0"/>
              <a:t> </a:t>
            </a:r>
            <a:r>
              <a:rPr lang="en-US" sz="2400" dirty="0" err="1"/>
              <a:t>sadrži</a:t>
            </a:r>
            <a:r>
              <a:rPr lang="en-US" sz="2400" dirty="0"/>
              <a:t> </a:t>
            </a:r>
          </a:p>
          <a:p>
            <a:pPr lvl="1">
              <a:buFont typeface="Wingdings" panose="05000000000000000000" pitchFamily="2" charset="2"/>
              <a:buChar char="ü"/>
            </a:pPr>
            <a:r>
              <a:rPr lang="en-US" dirty="0" err="1"/>
              <a:t>položaj</a:t>
            </a:r>
            <a:r>
              <a:rPr lang="en-US" dirty="0"/>
              <a:t> </a:t>
            </a:r>
            <a:r>
              <a:rPr lang="en-US" dirty="0" err="1"/>
              <a:t>piksela</a:t>
            </a:r>
            <a:r>
              <a:rPr lang="en-US" dirty="0"/>
              <a:t> </a:t>
            </a:r>
            <a:r>
              <a:rPr lang="en-US" dirty="0" err="1"/>
              <a:t>na</a:t>
            </a:r>
            <a:r>
              <a:rPr lang="en-US" dirty="0"/>
              <a:t> </a:t>
            </a:r>
            <a:r>
              <a:rPr lang="en-US" dirty="0" err="1"/>
              <a:t>ekranu</a:t>
            </a:r>
            <a:r>
              <a:rPr lang="en-US" dirty="0"/>
              <a:t> (</a:t>
            </a:r>
            <a:r>
              <a:rPr lang="en-US" dirty="0" err="1"/>
              <a:t>koordinate</a:t>
            </a:r>
            <a:r>
              <a:rPr lang="en-US" dirty="0"/>
              <a:t> po </a:t>
            </a:r>
            <a:r>
              <a:rPr lang="en-US" dirty="0" err="1"/>
              <a:t>širini</a:t>
            </a:r>
            <a:r>
              <a:rPr lang="en-US" dirty="0"/>
              <a:t> X </a:t>
            </a:r>
            <a:r>
              <a:rPr lang="en-US" dirty="0" err="1"/>
              <a:t>i</a:t>
            </a:r>
            <a:r>
              <a:rPr lang="en-US" dirty="0"/>
              <a:t> </a:t>
            </a:r>
            <a:r>
              <a:rPr lang="en-US" dirty="0" err="1"/>
              <a:t>visini</a:t>
            </a:r>
            <a:r>
              <a:rPr lang="en-US" dirty="0"/>
              <a:t> Y), </a:t>
            </a:r>
          </a:p>
          <a:p>
            <a:pPr lvl="1">
              <a:buFont typeface="Wingdings" panose="05000000000000000000" pitchFamily="2" charset="2"/>
              <a:buChar char="ü"/>
            </a:pPr>
            <a:r>
              <a:rPr lang="en-US" dirty="0" err="1"/>
              <a:t>nijansu</a:t>
            </a:r>
            <a:r>
              <a:rPr lang="en-US" dirty="0"/>
              <a:t> </a:t>
            </a:r>
            <a:r>
              <a:rPr lang="en-US" dirty="0" err="1"/>
              <a:t>boje</a:t>
            </a:r>
            <a:r>
              <a:rPr lang="en-US" dirty="0"/>
              <a:t> </a:t>
            </a:r>
            <a:r>
              <a:rPr lang="en-US" dirty="0" err="1"/>
              <a:t>i</a:t>
            </a:r>
            <a:endParaRPr lang="en-US" dirty="0"/>
          </a:p>
          <a:p>
            <a:pPr lvl="1">
              <a:buFont typeface="Wingdings" panose="05000000000000000000" pitchFamily="2" charset="2"/>
              <a:buChar char="ü"/>
            </a:pPr>
            <a:r>
              <a:rPr lang="en-US" dirty="0" err="1"/>
              <a:t>intenzitet</a:t>
            </a:r>
            <a:r>
              <a:rPr lang="en-US" dirty="0"/>
              <a:t> </a:t>
            </a:r>
            <a:r>
              <a:rPr lang="en-US" dirty="0" err="1"/>
              <a:t>osv</a:t>
            </a:r>
            <a:r>
              <a:rPr lang="sr-Latn-ME" dirty="0"/>
              <a:t>ij</a:t>
            </a:r>
            <a:r>
              <a:rPr lang="en-US" dirty="0" err="1"/>
              <a:t>etljenosti</a:t>
            </a:r>
            <a:r>
              <a:rPr lang="sr-Latn-ME" dirty="0"/>
              <a:t>.</a:t>
            </a:r>
          </a:p>
          <a:p>
            <a:r>
              <a:rPr lang="en-US" sz="2400" dirty="0"/>
              <a:t>U </a:t>
            </a:r>
            <a:r>
              <a:rPr lang="sr-Latn-ME" sz="2400" dirty="0"/>
              <a:t>kolor</a:t>
            </a:r>
            <a:r>
              <a:rPr lang="en-US" sz="2400" dirty="0"/>
              <a:t> </a:t>
            </a:r>
            <a:r>
              <a:rPr lang="en-US" sz="2400" dirty="0" err="1"/>
              <a:t>sistemu</a:t>
            </a:r>
            <a:r>
              <a:rPr lang="en-US" sz="2400" dirty="0"/>
              <a:t> </a:t>
            </a:r>
            <a:r>
              <a:rPr lang="en-US" sz="2400" dirty="0" err="1"/>
              <a:t>piksel</a:t>
            </a:r>
            <a:r>
              <a:rPr lang="en-US" sz="2400" dirty="0"/>
              <a:t> je </a:t>
            </a:r>
            <a:r>
              <a:rPr lang="en-US" sz="2400" dirty="0" err="1"/>
              <a:t>sastavljen</a:t>
            </a:r>
            <a:r>
              <a:rPr lang="en-US" sz="2400" dirty="0"/>
              <a:t> od </a:t>
            </a:r>
            <a:r>
              <a:rPr lang="en-US" sz="2400" dirty="0" err="1"/>
              <a:t>podpiksela</a:t>
            </a:r>
            <a:r>
              <a:rPr lang="en-US" sz="2400" dirty="0"/>
              <a:t> – </a:t>
            </a:r>
            <a:r>
              <a:rPr lang="en-US" sz="2400" dirty="0" err="1"/>
              <a:t>tačkica</a:t>
            </a:r>
            <a:r>
              <a:rPr lang="en-US" sz="2400" dirty="0"/>
              <a:t> </a:t>
            </a:r>
            <a:r>
              <a:rPr lang="en-US" sz="2400" dirty="0" err="1"/>
              <a:t>osnovnih</a:t>
            </a:r>
            <a:r>
              <a:rPr lang="en-US" sz="2400" dirty="0"/>
              <a:t> </a:t>
            </a:r>
            <a:r>
              <a:rPr lang="en-US" sz="2400" dirty="0" err="1"/>
              <a:t>boja</a:t>
            </a:r>
            <a:r>
              <a:rPr lang="en-US" sz="2400" dirty="0"/>
              <a:t> (</a:t>
            </a:r>
            <a:r>
              <a:rPr lang="en-US" sz="2400" dirty="0" err="1"/>
              <a:t>crvena</a:t>
            </a:r>
            <a:r>
              <a:rPr lang="en-US" sz="2400" dirty="0"/>
              <a:t>, </a:t>
            </a:r>
            <a:r>
              <a:rPr lang="en-US" sz="2400" dirty="0" err="1"/>
              <a:t>zelena</a:t>
            </a:r>
            <a:r>
              <a:rPr lang="en-US" sz="2400" dirty="0"/>
              <a:t> </a:t>
            </a:r>
            <a:r>
              <a:rPr lang="en-US" sz="2400" dirty="0" err="1"/>
              <a:t>i</a:t>
            </a:r>
            <a:r>
              <a:rPr lang="en-US" sz="2400" dirty="0"/>
              <a:t> </a:t>
            </a:r>
            <a:r>
              <a:rPr lang="en-US" sz="2400" dirty="0" err="1"/>
              <a:t>plava</a:t>
            </a:r>
            <a:r>
              <a:rPr lang="en-US" sz="2400" dirty="0"/>
              <a:t> – R,G,B) od </a:t>
            </a:r>
            <a:r>
              <a:rPr lang="en-US" sz="2400" dirty="0" err="1"/>
              <a:t>kojih</a:t>
            </a:r>
            <a:r>
              <a:rPr lang="en-US" sz="2400" dirty="0"/>
              <a:t> se </a:t>
            </a:r>
            <a:r>
              <a:rPr lang="en-US" sz="2400" dirty="0" err="1"/>
              <a:t>različitim</a:t>
            </a:r>
            <a:r>
              <a:rPr lang="en-US" sz="2400" dirty="0"/>
              <a:t> </a:t>
            </a:r>
            <a:r>
              <a:rPr lang="en-US" sz="2400" dirty="0" err="1"/>
              <a:t>sjajem</a:t>
            </a:r>
            <a:r>
              <a:rPr lang="en-US" sz="2400" dirty="0"/>
              <a:t> (</a:t>
            </a:r>
            <a:r>
              <a:rPr lang="en-US" sz="2400" dirty="0" err="1"/>
              <a:t>intenzitetom</a:t>
            </a:r>
            <a:r>
              <a:rPr lang="en-US" sz="2400" dirty="0"/>
              <a:t>) </a:t>
            </a:r>
            <a:r>
              <a:rPr lang="en-US" sz="2400" dirty="0" err="1"/>
              <a:t>pojedinih</a:t>
            </a:r>
            <a:r>
              <a:rPr lang="en-US" sz="2400" dirty="0"/>
              <a:t> </a:t>
            </a:r>
            <a:r>
              <a:rPr lang="en-US" sz="2400" dirty="0" err="1"/>
              <a:t>podpiksela</a:t>
            </a:r>
            <a:r>
              <a:rPr lang="en-US" sz="2400" dirty="0"/>
              <a:t> </a:t>
            </a:r>
            <a:r>
              <a:rPr lang="en-US" sz="2400" dirty="0" err="1"/>
              <a:t>kombinuje</a:t>
            </a:r>
            <a:r>
              <a:rPr lang="en-US" sz="2400" dirty="0"/>
              <a:t> </a:t>
            </a:r>
            <a:r>
              <a:rPr lang="en-US" sz="2400" dirty="0" err="1"/>
              <a:t>željena</a:t>
            </a:r>
            <a:r>
              <a:rPr lang="en-US" sz="2400" dirty="0"/>
              <a:t> </a:t>
            </a:r>
            <a:r>
              <a:rPr lang="en-US" sz="2400" dirty="0" err="1"/>
              <a:t>nijansa</a:t>
            </a:r>
            <a:r>
              <a:rPr lang="en-US" sz="2400" dirty="0"/>
              <a:t> </a:t>
            </a:r>
            <a:r>
              <a:rPr lang="en-US" sz="2400" dirty="0" err="1"/>
              <a:t>boje</a:t>
            </a:r>
            <a:r>
              <a:rPr lang="en-US" sz="2400" dirty="0"/>
              <a:t>.</a:t>
            </a:r>
          </a:p>
          <a:p>
            <a:endParaRPr lang="en-US" sz="2400" dirty="0"/>
          </a:p>
        </p:txBody>
      </p:sp>
    </p:spTree>
    <p:extLst>
      <p:ext uri="{BB962C8B-B14F-4D97-AF65-F5344CB8AC3E}">
        <p14:creationId xmlns:p14="http://schemas.microsoft.com/office/powerpoint/2010/main" val="37454607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5DB42-7C2D-4CA9-AEE6-26FC3DEB935F}"/>
              </a:ext>
            </a:extLst>
          </p:cNvPr>
          <p:cNvSpPr>
            <a:spLocks noGrp="1"/>
          </p:cNvSpPr>
          <p:nvPr>
            <p:ph type="title"/>
          </p:nvPr>
        </p:nvSpPr>
        <p:spPr>
          <a:xfrm>
            <a:off x="1571811" y="1573586"/>
            <a:ext cx="9122584" cy="1325563"/>
          </a:xfrm>
        </p:spPr>
        <p:txBody>
          <a:bodyPr>
            <a:normAutofit/>
          </a:bodyPr>
          <a:lstStyle/>
          <a:p>
            <a:r>
              <a:rPr lang="sr-Latn-ME" dirty="0"/>
              <a:t>RGB</a:t>
            </a:r>
            <a:endParaRPr lang="en-US" dirty="0"/>
          </a:p>
        </p:txBody>
      </p:sp>
      <p:sp>
        <p:nvSpPr>
          <p:cNvPr id="3" name="Content Placeholder 2">
            <a:extLst>
              <a:ext uri="{FF2B5EF4-FFF2-40B4-BE49-F238E27FC236}">
                <a16:creationId xmlns:a16="http://schemas.microsoft.com/office/drawing/2014/main" id="{2F664600-A2F9-4B8C-BE33-DB0068C67249}"/>
              </a:ext>
            </a:extLst>
          </p:cNvPr>
          <p:cNvSpPr>
            <a:spLocks noGrp="1"/>
          </p:cNvSpPr>
          <p:nvPr>
            <p:ph idx="1"/>
          </p:nvPr>
        </p:nvSpPr>
        <p:spPr>
          <a:xfrm>
            <a:off x="1364342" y="3060016"/>
            <a:ext cx="6904890" cy="3631070"/>
          </a:xfrm>
        </p:spPr>
        <p:txBody>
          <a:bodyPr>
            <a:normAutofit/>
          </a:bodyPr>
          <a:lstStyle/>
          <a:p>
            <a:pPr>
              <a:buClr>
                <a:schemeClr val="tx1"/>
              </a:buClr>
            </a:pPr>
            <a:r>
              <a:rPr lang="en-US" sz="2400" dirty="0"/>
              <a:t>RGB </a:t>
            </a:r>
            <a:r>
              <a:rPr lang="en-US" sz="2400" dirty="0" err="1"/>
              <a:t>sistem</a:t>
            </a:r>
            <a:r>
              <a:rPr lang="en-US" sz="2400" dirty="0"/>
              <a:t> </a:t>
            </a:r>
            <a:r>
              <a:rPr lang="en-US" sz="2400" dirty="0" err="1"/>
              <a:t>boja</a:t>
            </a:r>
            <a:r>
              <a:rPr lang="en-US" sz="2400" dirty="0"/>
              <a:t>  je </a:t>
            </a:r>
            <a:r>
              <a:rPr lang="en-US" sz="2400" dirty="0" err="1"/>
              <a:t>zasnovan</a:t>
            </a:r>
            <a:r>
              <a:rPr lang="en-US" sz="2400" dirty="0"/>
              <a:t> </a:t>
            </a:r>
            <a:r>
              <a:rPr lang="en-US" sz="2400" dirty="0" err="1"/>
              <a:t>na</a:t>
            </a:r>
            <a:r>
              <a:rPr lang="en-US" sz="2400" dirty="0"/>
              <a:t> </a:t>
            </a:r>
            <a:r>
              <a:rPr lang="en-US" sz="2400" dirty="0" err="1"/>
              <a:t>aditivnom</a:t>
            </a:r>
            <a:r>
              <a:rPr lang="en-US" sz="2400" dirty="0"/>
              <a:t> m</a:t>
            </a:r>
            <a:r>
              <a:rPr lang="sr-Latn-ME" sz="2400" dirty="0"/>
              <a:t>ij</a:t>
            </a:r>
            <a:r>
              <a:rPr lang="en-US" sz="2400" dirty="0" err="1"/>
              <a:t>ešanju</a:t>
            </a:r>
            <a:r>
              <a:rPr lang="en-US" sz="2400" dirty="0"/>
              <a:t> </a:t>
            </a:r>
            <a:r>
              <a:rPr lang="en-US" sz="2400" dirty="0" err="1"/>
              <a:t>boja</a:t>
            </a:r>
            <a:r>
              <a:rPr lang="en-US" sz="2400" dirty="0"/>
              <a:t> (</a:t>
            </a:r>
            <a:r>
              <a:rPr lang="en-US" sz="2400" dirty="0" err="1"/>
              <a:t>princip</a:t>
            </a:r>
            <a:r>
              <a:rPr lang="en-US" sz="2400" dirty="0"/>
              <a:t> po </a:t>
            </a:r>
            <a:r>
              <a:rPr lang="en-US" sz="2400" dirty="0" err="1"/>
              <a:t>kome</a:t>
            </a:r>
            <a:r>
              <a:rPr lang="en-US" sz="2400" dirty="0"/>
              <a:t> se </a:t>
            </a:r>
            <a:r>
              <a:rPr lang="en-US" sz="2400" dirty="0" err="1"/>
              <a:t>sv</a:t>
            </a:r>
            <a:r>
              <a:rPr lang="sr-Latn-ME" sz="2400" dirty="0"/>
              <a:t>j</a:t>
            </a:r>
            <a:r>
              <a:rPr lang="en-US" sz="2400" dirty="0" err="1"/>
              <a:t>etlost</a:t>
            </a:r>
            <a:r>
              <a:rPr lang="en-US" sz="2400" dirty="0"/>
              <a:t> </a:t>
            </a:r>
            <a:r>
              <a:rPr lang="en-US" sz="2400" dirty="0" err="1"/>
              <a:t>različitih</a:t>
            </a:r>
            <a:r>
              <a:rPr lang="en-US" sz="2400" dirty="0"/>
              <a:t> </a:t>
            </a:r>
            <a:r>
              <a:rPr lang="en-US" sz="2400" dirty="0" err="1"/>
              <a:t>boja</a:t>
            </a:r>
            <a:r>
              <a:rPr lang="en-US" sz="2400" dirty="0"/>
              <a:t> </a:t>
            </a:r>
            <a:r>
              <a:rPr lang="en-US" sz="2400" dirty="0" err="1"/>
              <a:t>kombinuje</a:t>
            </a:r>
            <a:r>
              <a:rPr lang="en-US" sz="2400" dirty="0"/>
              <a:t>). </a:t>
            </a:r>
            <a:r>
              <a:rPr lang="en-US" sz="2400" dirty="0" err="1"/>
              <a:t>Osnovne</a:t>
            </a:r>
            <a:r>
              <a:rPr lang="en-US" sz="2400" dirty="0"/>
              <a:t> 3 </a:t>
            </a:r>
            <a:r>
              <a:rPr lang="en-US" sz="2400" dirty="0" err="1"/>
              <a:t>boje</a:t>
            </a:r>
            <a:r>
              <a:rPr lang="en-US" sz="2400" dirty="0"/>
              <a:t> </a:t>
            </a:r>
            <a:r>
              <a:rPr lang="en-US" sz="2400" dirty="0" err="1"/>
              <a:t>ovoga</a:t>
            </a:r>
            <a:r>
              <a:rPr lang="en-US" sz="2400" dirty="0"/>
              <a:t> </a:t>
            </a:r>
            <a:r>
              <a:rPr lang="en-US" sz="2400" dirty="0" err="1"/>
              <a:t>sistema</a:t>
            </a:r>
            <a:r>
              <a:rPr lang="en-US" sz="2400" dirty="0"/>
              <a:t> </a:t>
            </a:r>
            <a:r>
              <a:rPr lang="sr-Latn-ME" sz="2400" dirty="0"/>
              <a:t>s</a:t>
            </a:r>
            <a:r>
              <a:rPr lang="en-US" sz="2400" dirty="0"/>
              <a:t>u </a:t>
            </a:r>
            <a:r>
              <a:rPr lang="en-US" sz="2400" dirty="0" err="1"/>
              <a:t>crvena</a:t>
            </a:r>
            <a:r>
              <a:rPr lang="en-US" sz="2400" dirty="0"/>
              <a:t>, </a:t>
            </a:r>
            <a:r>
              <a:rPr lang="en-US" sz="2400" dirty="0" err="1"/>
              <a:t>zelena</a:t>
            </a:r>
            <a:r>
              <a:rPr lang="en-US" sz="2400" dirty="0"/>
              <a:t> </a:t>
            </a:r>
            <a:r>
              <a:rPr lang="en-US" sz="2400" dirty="0" err="1"/>
              <a:t>i</a:t>
            </a:r>
            <a:r>
              <a:rPr lang="en-US" sz="2400" dirty="0"/>
              <a:t> </a:t>
            </a:r>
            <a:r>
              <a:rPr lang="en-US" sz="2400" dirty="0" err="1"/>
              <a:t>plava</a:t>
            </a:r>
            <a:r>
              <a:rPr lang="en-US" sz="2400" dirty="0"/>
              <a:t> (</a:t>
            </a:r>
            <a:r>
              <a:rPr lang="en-US" sz="2400" dirty="0" err="1"/>
              <a:t>engleski</a:t>
            </a:r>
            <a:r>
              <a:rPr lang="en-US" sz="2400" dirty="0"/>
              <a:t> Red, Green, Blue – </a:t>
            </a:r>
            <a:r>
              <a:rPr lang="en-US" sz="2400" dirty="0" err="1"/>
              <a:t>skraćenica</a:t>
            </a:r>
            <a:r>
              <a:rPr lang="en-US" sz="2400" dirty="0"/>
              <a:t> RGB). </a:t>
            </a:r>
            <a:endParaRPr lang="sr-Latn-ME" sz="2400" dirty="0"/>
          </a:p>
          <a:p>
            <a:pPr>
              <a:buClr>
                <a:schemeClr val="tx1"/>
              </a:buClr>
            </a:pPr>
            <a:r>
              <a:rPr lang="nb-NO" sz="2400" dirty="0"/>
              <a:t>Ovaj sistem se upotrebljava za radove nam</a:t>
            </a:r>
            <a:r>
              <a:rPr lang="sr-Latn-ME" sz="2400" dirty="0"/>
              <a:t>ij</a:t>
            </a:r>
            <a:r>
              <a:rPr lang="nb-NO" sz="2400" dirty="0"/>
              <a:t>enjene ekranskom (monitorskom) prikazivanju budući da je ekran izvor sv</a:t>
            </a:r>
            <a:r>
              <a:rPr lang="sr-Latn-ME" sz="2400" dirty="0"/>
              <a:t>ij</a:t>
            </a:r>
            <a:r>
              <a:rPr lang="nb-NO" sz="2400" dirty="0"/>
              <a:t>etla.</a:t>
            </a:r>
            <a:endParaRPr lang="en-US" sz="2400" dirty="0"/>
          </a:p>
        </p:txBody>
      </p:sp>
      <p:sp>
        <p:nvSpPr>
          <p:cNvPr id="14" name="Freeform 6">
            <a:extLst>
              <a:ext uri="{FF2B5EF4-FFF2-40B4-BE49-F238E27FC236}">
                <a16:creationId xmlns:a16="http://schemas.microsoft.com/office/drawing/2014/main" id="{A9616D99-AEFB-4C95-84EF-5DEC698D9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w="0">
            <a:noFill/>
            <a:prstDash val="solid"/>
            <a:round/>
            <a:headEnd/>
            <a:tailEnd/>
          </a:ln>
        </p:spPr>
      </p:sp>
      <p:sp>
        <p:nvSpPr>
          <p:cNvPr id="16" name="Freeform 6">
            <a:extLst>
              <a:ext uri="{FF2B5EF4-FFF2-40B4-BE49-F238E27FC236}">
                <a16:creationId xmlns:a16="http://schemas.microsoft.com/office/drawing/2014/main" id="{D0F97023-F626-4FC5-8C2D-753B5C7F4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4C4C4C"/>
          </a:solidFill>
          <a:ln w="0">
            <a:noFill/>
            <a:prstDash val="solid"/>
            <a:round/>
            <a:headEnd/>
            <a:tailEnd/>
          </a:ln>
        </p:spPr>
      </p:sp>
      <p:pic>
        <p:nvPicPr>
          <p:cNvPr id="9" name="Picture 8">
            <a:extLst>
              <a:ext uri="{FF2B5EF4-FFF2-40B4-BE49-F238E27FC236}">
                <a16:creationId xmlns:a16="http://schemas.microsoft.com/office/drawing/2014/main" id="{15A726C5-A6A2-4B38-AADE-0B1F48CD3E24}"/>
              </a:ext>
            </a:extLst>
          </p:cNvPr>
          <p:cNvPicPr>
            <a:picLocks noChangeAspect="1"/>
          </p:cNvPicPr>
          <p:nvPr/>
        </p:nvPicPr>
        <p:blipFill>
          <a:blip r:embed="rId2"/>
          <a:stretch>
            <a:fillRect/>
          </a:stretch>
        </p:blipFill>
        <p:spPr>
          <a:xfrm>
            <a:off x="8269232" y="3191551"/>
            <a:ext cx="2307893" cy="2194559"/>
          </a:xfrm>
          <a:prstGeom prst="rect">
            <a:avLst/>
          </a:prstGeom>
        </p:spPr>
      </p:pic>
    </p:spTree>
    <p:extLst>
      <p:ext uri="{BB962C8B-B14F-4D97-AF65-F5344CB8AC3E}">
        <p14:creationId xmlns:p14="http://schemas.microsoft.com/office/powerpoint/2010/main" val="17238395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D9ACE-2E00-4BDF-B149-F2618851479F}"/>
              </a:ext>
            </a:extLst>
          </p:cNvPr>
          <p:cNvSpPr>
            <a:spLocks noGrp="1"/>
          </p:cNvSpPr>
          <p:nvPr>
            <p:ph type="title"/>
          </p:nvPr>
        </p:nvSpPr>
        <p:spPr>
          <a:xfrm>
            <a:off x="762001" y="803325"/>
            <a:ext cx="5314536" cy="1325563"/>
          </a:xfrm>
        </p:spPr>
        <p:txBody>
          <a:bodyPr>
            <a:normAutofit/>
          </a:bodyPr>
          <a:lstStyle/>
          <a:p>
            <a:r>
              <a:rPr lang="sr-Latn-ME" dirty="0"/>
              <a:t>CMYK</a:t>
            </a:r>
            <a:endParaRPr lang="en-US" dirty="0"/>
          </a:p>
        </p:txBody>
      </p:sp>
      <p:sp>
        <p:nvSpPr>
          <p:cNvPr id="3" name="Content Placeholder 2">
            <a:extLst>
              <a:ext uri="{FF2B5EF4-FFF2-40B4-BE49-F238E27FC236}">
                <a16:creationId xmlns:a16="http://schemas.microsoft.com/office/drawing/2014/main" id="{8FF23644-7409-4A39-A86C-E9FA8B557DD4}"/>
              </a:ext>
            </a:extLst>
          </p:cNvPr>
          <p:cNvSpPr>
            <a:spLocks noGrp="1"/>
          </p:cNvSpPr>
          <p:nvPr>
            <p:ph idx="1"/>
          </p:nvPr>
        </p:nvSpPr>
        <p:spPr>
          <a:xfrm>
            <a:off x="580572" y="2279017"/>
            <a:ext cx="6002208" cy="4324983"/>
          </a:xfrm>
        </p:spPr>
        <p:txBody>
          <a:bodyPr anchor="t">
            <a:normAutofit/>
          </a:bodyPr>
          <a:lstStyle/>
          <a:p>
            <a:r>
              <a:rPr lang="en-US" sz="2000" dirty="0"/>
              <a:t>CMYK (Cyan, Magenta, Yellow, and Key (Black)</a:t>
            </a:r>
            <a:r>
              <a:rPr lang="sr-Latn-ME" sz="2000" dirty="0"/>
              <a:t>) - su osnovne boje modela čijim miješanjem bi trebalo da se dobije crna boja. To je suptraktivno miješanje boja, jer dodavanjem boja oduzima se svjetlina bijelog papira. Šta više boje dodajemo, papir je sve tamniji dok na kraju ne dobijemo crnu. Tako kaže teorija, međutim, ako stavimo 100% od svake nijanse, dobićemo crvenkasto-braon boju, a ne crnu. Zato se uvodi četvrta boja - crna. Uvođenje crne ima i jedan logičan, ekonomski uzrok. Najčešće kod štampanje knjiga imamo samo crnu boju. Da se ne bi koristile tri osnovne boje, koristi se samo jedna. Ovaj model, se koristi kod štampe. </a:t>
            </a:r>
            <a:endParaRPr lang="en-US" sz="2000" dirty="0"/>
          </a:p>
        </p:txBody>
      </p:sp>
      <p:sp>
        <p:nvSpPr>
          <p:cNvPr id="19" name="Freeform: Shape 1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transport, balloon, aircraft, vector graphics&#10;&#10;Description automatically generated">
            <a:extLst>
              <a:ext uri="{FF2B5EF4-FFF2-40B4-BE49-F238E27FC236}">
                <a16:creationId xmlns:a16="http://schemas.microsoft.com/office/drawing/2014/main" id="{660F996C-1EB5-4B16-81A5-5091894DFAC0}"/>
              </a:ext>
            </a:extLst>
          </p:cNvPr>
          <p:cNvPicPr>
            <a:picLocks noChangeAspect="1"/>
          </p:cNvPicPr>
          <p:nvPr/>
        </p:nvPicPr>
        <p:blipFill rotWithShape="1">
          <a:blip r:embed="rId2">
            <a:extLst>
              <a:ext uri="{28A0092B-C50C-407E-A947-70E740481C1C}">
                <a14:useLocalDpi xmlns:a14="http://schemas.microsoft.com/office/drawing/2010/main" val="0"/>
              </a:ext>
            </a:extLst>
          </a:blip>
          <a:srcRect l="2534" r="1232"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52328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23E8CF-4511-4CF0-A20D-073A456BBAFD}"/>
              </a:ext>
            </a:extLst>
          </p:cNvPr>
          <p:cNvSpPr>
            <a:spLocks noGrp="1"/>
          </p:cNvSpPr>
          <p:nvPr>
            <p:ph type="title"/>
          </p:nvPr>
        </p:nvSpPr>
        <p:spPr>
          <a:xfrm>
            <a:off x="838200" y="963877"/>
            <a:ext cx="3494362" cy="4930246"/>
          </a:xfrm>
        </p:spPr>
        <p:txBody>
          <a:bodyPr>
            <a:normAutofit/>
          </a:bodyPr>
          <a:lstStyle/>
          <a:p>
            <a:pPr algn="r"/>
            <a:r>
              <a:rPr lang="sr-Latn-ME" dirty="0">
                <a:solidFill>
                  <a:schemeClr val="accent1"/>
                </a:solidFill>
              </a:rPr>
              <a:t>DUBINA BOJE</a:t>
            </a:r>
            <a:endParaRPr lang="en-US"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7BE03C4-2494-45D5-8358-76E6A0ACB5B5}"/>
              </a:ext>
            </a:extLst>
          </p:cNvPr>
          <p:cNvSpPr>
            <a:spLocks noGrp="1"/>
          </p:cNvSpPr>
          <p:nvPr>
            <p:ph idx="1"/>
          </p:nvPr>
        </p:nvSpPr>
        <p:spPr>
          <a:xfrm>
            <a:off x="4976031" y="963877"/>
            <a:ext cx="6377769" cy="4930246"/>
          </a:xfrm>
        </p:spPr>
        <p:txBody>
          <a:bodyPr anchor="ctr">
            <a:normAutofit/>
          </a:bodyPr>
          <a:lstStyle/>
          <a:p>
            <a:r>
              <a:rPr lang="en-US" sz="2400" dirty="0" err="1"/>
              <a:t>Standardni</a:t>
            </a:r>
            <a:r>
              <a:rPr lang="en-US" sz="2400" dirty="0"/>
              <a:t> </a:t>
            </a:r>
            <a:r>
              <a:rPr lang="en-US" sz="2400" dirty="0" err="1"/>
              <a:t>formati</a:t>
            </a:r>
            <a:r>
              <a:rPr lang="en-US" sz="2400" dirty="0"/>
              <a:t> </a:t>
            </a:r>
            <a:r>
              <a:rPr lang="en-US" sz="2400" dirty="0" err="1"/>
              <a:t>rasterskih</a:t>
            </a:r>
            <a:r>
              <a:rPr lang="en-US" sz="2400" dirty="0"/>
              <a:t> </a:t>
            </a:r>
            <a:r>
              <a:rPr lang="en-US" sz="2400" dirty="0" err="1"/>
              <a:t>slika</a:t>
            </a:r>
            <a:r>
              <a:rPr lang="en-US" sz="2400" dirty="0"/>
              <a:t>:</a:t>
            </a:r>
          </a:p>
          <a:p>
            <a:pPr lvl="1">
              <a:buFont typeface="Wingdings" panose="05000000000000000000" pitchFamily="2" charset="2"/>
              <a:buChar char="ü"/>
            </a:pPr>
            <a:r>
              <a:rPr lang="en-US" dirty="0"/>
              <a:t>1 bit = 2 </a:t>
            </a:r>
            <a:r>
              <a:rPr lang="en-US" dirty="0" err="1"/>
              <a:t>boje</a:t>
            </a:r>
            <a:endParaRPr lang="en-US" dirty="0"/>
          </a:p>
          <a:p>
            <a:pPr lvl="1">
              <a:buFont typeface="Wingdings" panose="05000000000000000000" pitchFamily="2" charset="2"/>
              <a:buChar char="ü"/>
            </a:pPr>
            <a:r>
              <a:rPr lang="en-US" dirty="0"/>
              <a:t>4 </a:t>
            </a:r>
            <a:r>
              <a:rPr lang="en-US" dirty="0" err="1"/>
              <a:t>bita</a:t>
            </a:r>
            <a:r>
              <a:rPr lang="en-US" dirty="0"/>
              <a:t> = 16 </a:t>
            </a:r>
            <a:r>
              <a:rPr lang="en-US" dirty="0" err="1"/>
              <a:t>boja</a:t>
            </a:r>
            <a:endParaRPr lang="en-US" dirty="0"/>
          </a:p>
          <a:p>
            <a:pPr lvl="1">
              <a:buFont typeface="Wingdings" panose="05000000000000000000" pitchFamily="2" charset="2"/>
              <a:buChar char="ü"/>
            </a:pPr>
            <a:r>
              <a:rPr lang="en-US" dirty="0"/>
              <a:t>8 </a:t>
            </a:r>
            <a:r>
              <a:rPr lang="en-US" dirty="0" err="1"/>
              <a:t>bita</a:t>
            </a:r>
            <a:r>
              <a:rPr lang="en-US" dirty="0"/>
              <a:t> = 256 </a:t>
            </a:r>
            <a:r>
              <a:rPr lang="en-US" dirty="0" err="1"/>
              <a:t>boja</a:t>
            </a:r>
            <a:endParaRPr lang="en-US" dirty="0"/>
          </a:p>
          <a:p>
            <a:pPr lvl="1">
              <a:buFont typeface="Wingdings" panose="05000000000000000000" pitchFamily="2" charset="2"/>
              <a:buChar char="ü"/>
            </a:pPr>
            <a:r>
              <a:rPr lang="en-US" dirty="0"/>
              <a:t>16 </a:t>
            </a:r>
            <a:r>
              <a:rPr lang="en-US" dirty="0" err="1"/>
              <a:t>bita</a:t>
            </a:r>
            <a:r>
              <a:rPr lang="en-US" dirty="0"/>
              <a:t> = 64k </a:t>
            </a:r>
            <a:r>
              <a:rPr lang="en-US" dirty="0" err="1"/>
              <a:t>boja</a:t>
            </a:r>
            <a:r>
              <a:rPr lang="en-US" dirty="0"/>
              <a:t> = 65.536 </a:t>
            </a:r>
            <a:r>
              <a:rPr lang="en-US" dirty="0" err="1"/>
              <a:t>boja</a:t>
            </a:r>
            <a:endParaRPr lang="en-US" dirty="0"/>
          </a:p>
          <a:p>
            <a:pPr lvl="1">
              <a:buFont typeface="Wingdings" panose="05000000000000000000" pitchFamily="2" charset="2"/>
              <a:buChar char="ü"/>
            </a:pPr>
            <a:r>
              <a:rPr lang="en-US" dirty="0"/>
              <a:t>24 </a:t>
            </a:r>
            <a:r>
              <a:rPr lang="en-US" dirty="0" err="1"/>
              <a:t>bita</a:t>
            </a:r>
            <a:r>
              <a:rPr lang="en-US" dirty="0"/>
              <a:t> = 16M </a:t>
            </a:r>
            <a:r>
              <a:rPr lang="en-US" dirty="0" err="1"/>
              <a:t>boja</a:t>
            </a:r>
            <a:r>
              <a:rPr lang="en-US" dirty="0"/>
              <a:t> = 16.777.216 </a:t>
            </a:r>
            <a:r>
              <a:rPr lang="en-US" dirty="0" err="1"/>
              <a:t>boja</a:t>
            </a:r>
            <a:endParaRPr lang="en-US" dirty="0"/>
          </a:p>
          <a:p>
            <a:pPr lvl="1">
              <a:buFont typeface="Wingdings" panose="05000000000000000000" pitchFamily="2" charset="2"/>
              <a:buChar char="ü"/>
            </a:pPr>
            <a:r>
              <a:rPr lang="en-US" dirty="0"/>
              <a:t>36 </a:t>
            </a:r>
            <a:r>
              <a:rPr lang="en-US" dirty="0" err="1"/>
              <a:t>i</a:t>
            </a:r>
            <a:r>
              <a:rPr lang="en-US" dirty="0"/>
              <a:t> 40 </a:t>
            </a:r>
            <a:r>
              <a:rPr lang="en-US" dirty="0" err="1"/>
              <a:t>bita</a:t>
            </a:r>
            <a:r>
              <a:rPr lang="en-US" dirty="0"/>
              <a:t> - </a:t>
            </a:r>
            <a:r>
              <a:rPr lang="en-US" dirty="0" err="1"/>
              <a:t>profesionalne</a:t>
            </a:r>
            <a:r>
              <a:rPr lang="en-US" dirty="0"/>
              <a:t> </a:t>
            </a:r>
            <a:r>
              <a:rPr lang="en-US" dirty="0" err="1"/>
              <a:t>primjene</a:t>
            </a:r>
            <a:endParaRPr lang="en-US" dirty="0"/>
          </a:p>
          <a:p>
            <a:r>
              <a:rPr lang="en-US" sz="2400" dirty="0"/>
              <a:t>DUBINA BOJE se </a:t>
            </a:r>
            <a:r>
              <a:rPr lang="en-US" sz="2400" dirty="0" err="1"/>
              <a:t>izražava</a:t>
            </a:r>
            <a:r>
              <a:rPr lang="en-US" sz="2400" dirty="0"/>
              <a:t> u </a:t>
            </a:r>
            <a:r>
              <a:rPr lang="en-US" sz="2400" dirty="0" err="1"/>
              <a:t>broju</a:t>
            </a:r>
            <a:r>
              <a:rPr lang="en-US" sz="2400" dirty="0"/>
              <a:t> </a:t>
            </a:r>
            <a:r>
              <a:rPr lang="en-US" sz="2400" dirty="0" err="1"/>
              <a:t>bita</a:t>
            </a:r>
            <a:r>
              <a:rPr lang="en-US" sz="2400" dirty="0"/>
              <a:t> za </a:t>
            </a:r>
            <a:r>
              <a:rPr lang="en-US" sz="2400" dirty="0" err="1"/>
              <a:t>opis</a:t>
            </a:r>
            <a:r>
              <a:rPr lang="en-US" sz="2400" dirty="0"/>
              <a:t> </a:t>
            </a:r>
            <a:r>
              <a:rPr lang="en-US" sz="2400" dirty="0" err="1"/>
              <a:t>boje</a:t>
            </a:r>
            <a:r>
              <a:rPr lang="en-US" sz="2400" dirty="0"/>
              <a:t> </a:t>
            </a:r>
            <a:r>
              <a:rPr lang="en-US" sz="2400" dirty="0" err="1"/>
              <a:t>ili</a:t>
            </a:r>
            <a:r>
              <a:rPr lang="en-US" sz="2400" dirty="0"/>
              <a:t> u </a:t>
            </a:r>
            <a:r>
              <a:rPr lang="en-US" sz="2400" dirty="0" err="1"/>
              <a:t>broju</a:t>
            </a:r>
            <a:r>
              <a:rPr lang="en-US" sz="2400" dirty="0"/>
              <a:t> </a:t>
            </a:r>
            <a:r>
              <a:rPr lang="en-US" sz="2400" dirty="0" err="1"/>
              <a:t>boja</a:t>
            </a:r>
            <a:r>
              <a:rPr lang="en-US" sz="2400" dirty="0"/>
              <a:t> </a:t>
            </a:r>
            <a:r>
              <a:rPr lang="en-US" sz="2400" dirty="0" err="1"/>
              <a:t>koje</a:t>
            </a:r>
            <a:r>
              <a:rPr lang="en-US" sz="2400" dirty="0"/>
              <a:t> se </a:t>
            </a:r>
            <a:r>
              <a:rPr lang="en-US" sz="2400" dirty="0" err="1"/>
              <a:t>mogu</a:t>
            </a:r>
            <a:r>
              <a:rPr lang="en-US" sz="2400" dirty="0"/>
              <a:t> </a:t>
            </a:r>
            <a:r>
              <a:rPr lang="en-US" sz="2400" dirty="0" err="1"/>
              <a:t>prikazati</a:t>
            </a:r>
            <a:endParaRPr lang="en-US" sz="2400" dirty="0"/>
          </a:p>
          <a:p>
            <a:endParaRPr lang="en-US" sz="2400" dirty="0"/>
          </a:p>
        </p:txBody>
      </p:sp>
    </p:spTree>
    <p:extLst>
      <p:ext uri="{BB962C8B-B14F-4D97-AF65-F5344CB8AC3E}">
        <p14:creationId xmlns:p14="http://schemas.microsoft.com/office/powerpoint/2010/main" val="18064822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79539-B168-45AE-9432-22FD0D6D85D2}"/>
              </a:ext>
            </a:extLst>
          </p:cNvPr>
          <p:cNvSpPr>
            <a:spLocks noGrp="1"/>
          </p:cNvSpPr>
          <p:nvPr>
            <p:ph type="title"/>
          </p:nvPr>
        </p:nvSpPr>
        <p:spPr>
          <a:xfrm>
            <a:off x="6653600" y="1396289"/>
            <a:ext cx="5006336" cy="1325563"/>
          </a:xfrm>
        </p:spPr>
        <p:txBody>
          <a:bodyPr>
            <a:normAutofit/>
          </a:bodyPr>
          <a:lstStyle/>
          <a:p>
            <a:r>
              <a:rPr lang="sr-Latn-ME" dirty="0"/>
              <a:t>Rezolucija</a:t>
            </a:r>
            <a:endParaRPr lang="en-US" dirty="0"/>
          </a:p>
        </p:txBody>
      </p:sp>
      <p:sp>
        <p:nvSpPr>
          <p:cNvPr id="12" name="Freeform: Shape 8">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59AA669-CD9E-4DF4-9AB7-93C33F4BB57D}"/>
              </a:ext>
            </a:extLst>
          </p:cNvPr>
          <p:cNvPicPr>
            <a:picLocks noChangeAspect="1"/>
          </p:cNvPicPr>
          <p:nvPr/>
        </p:nvPicPr>
        <p:blipFill>
          <a:blip r:embed="rId2"/>
          <a:stretch>
            <a:fillRect/>
          </a:stretch>
        </p:blipFill>
        <p:spPr>
          <a:xfrm>
            <a:off x="732710" y="286808"/>
            <a:ext cx="3368336" cy="4818592"/>
          </a:xfrm>
          <a:prstGeom prst="rect">
            <a:avLst/>
          </a:prstGeom>
        </p:spPr>
      </p:pic>
      <p:sp>
        <p:nvSpPr>
          <p:cNvPr id="3" name="Content Placeholder 2">
            <a:extLst>
              <a:ext uri="{FF2B5EF4-FFF2-40B4-BE49-F238E27FC236}">
                <a16:creationId xmlns:a16="http://schemas.microsoft.com/office/drawing/2014/main" id="{A7F00C75-C839-4A57-AE81-28A81411C1BC}"/>
              </a:ext>
            </a:extLst>
          </p:cNvPr>
          <p:cNvSpPr>
            <a:spLocks noGrp="1"/>
          </p:cNvSpPr>
          <p:nvPr>
            <p:ph idx="1"/>
          </p:nvPr>
        </p:nvSpPr>
        <p:spPr>
          <a:xfrm>
            <a:off x="6658044" y="2871982"/>
            <a:ext cx="5533956" cy="3848132"/>
          </a:xfrm>
        </p:spPr>
        <p:txBody>
          <a:bodyPr anchor="t">
            <a:normAutofit/>
          </a:bodyPr>
          <a:lstStyle/>
          <a:p>
            <a:r>
              <a:rPr lang="en-US" sz="2400" dirty="0" err="1"/>
              <a:t>Broj</a:t>
            </a:r>
            <a:r>
              <a:rPr lang="en-US" sz="2400" dirty="0"/>
              <a:t> </a:t>
            </a:r>
            <a:r>
              <a:rPr lang="en-US" sz="2400" dirty="0" err="1"/>
              <a:t>tačaka</a:t>
            </a:r>
            <a:r>
              <a:rPr lang="en-US" sz="2400" dirty="0"/>
              <a:t> (</a:t>
            </a:r>
            <a:r>
              <a:rPr lang="en-US" sz="2400" dirty="0" err="1"/>
              <a:t>piksela</a:t>
            </a:r>
            <a:r>
              <a:rPr lang="en-US" sz="2400" dirty="0"/>
              <a:t>) od </a:t>
            </a:r>
            <a:r>
              <a:rPr lang="en-US" sz="2400" dirty="0" err="1"/>
              <a:t>kojih</a:t>
            </a:r>
            <a:r>
              <a:rPr lang="en-US" sz="2400" dirty="0"/>
              <a:t> se </a:t>
            </a:r>
            <a:r>
              <a:rPr lang="en-US" sz="2400" dirty="0" err="1"/>
              <a:t>stvara</a:t>
            </a:r>
            <a:r>
              <a:rPr lang="en-US" sz="2400" dirty="0"/>
              <a:t> </a:t>
            </a:r>
            <a:r>
              <a:rPr lang="en-US" sz="2400" dirty="0" err="1"/>
              <a:t>slika</a:t>
            </a:r>
            <a:r>
              <a:rPr lang="en-US" sz="2400" dirty="0"/>
              <a:t>  </a:t>
            </a:r>
            <a:r>
              <a:rPr lang="en-US" sz="2400" dirty="0" err="1"/>
              <a:t>naziva</a:t>
            </a:r>
            <a:r>
              <a:rPr lang="en-US" sz="2400" dirty="0"/>
              <a:t> se</a:t>
            </a:r>
            <a:r>
              <a:rPr lang="sr-Latn-ME" sz="2400" dirty="0"/>
              <a:t> </a:t>
            </a:r>
            <a:r>
              <a:rPr lang="en-US" sz="2400" b="1" u="sng" dirty="0" err="1">
                <a:solidFill>
                  <a:schemeClr val="accent1">
                    <a:lumMod val="60000"/>
                    <a:lumOff val="40000"/>
                  </a:schemeClr>
                </a:solidFill>
              </a:rPr>
              <a:t>rezolucija</a:t>
            </a:r>
            <a:r>
              <a:rPr lang="en-US" sz="2400" dirty="0"/>
              <a:t>.</a:t>
            </a:r>
          </a:p>
          <a:p>
            <a:r>
              <a:rPr lang="en-US" sz="2400" dirty="0" err="1"/>
              <a:t>Rezolucija</a:t>
            </a:r>
            <a:r>
              <a:rPr lang="en-US" sz="2400" dirty="0"/>
              <a:t> </a:t>
            </a:r>
            <a:r>
              <a:rPr lang="en-US" sz="2400" dirty="0" err="1"/>
              <a:t>slike</a:t>
            </a:r>
            <a:r>
              <a:rPr lang="en-US" sz="2400" dirty="0"/>
              <a:t> </a:t>
            </a:r>
            <a:r>
              <a:rPr lang="en-US" sz="2400" dirty="0" err="1"/>
              <a:t>izražava</a:t>
            </a:r>
            <a:r>
              <a:rPr lang="en-US" sz="2400" dirty="0"/>
              <a:t> se u </a:t>
            </a:r>
            <a:r>
              <a:rPr lang="en-US" sz="2400" dirty="0" err="1"/>
              <a:t>broju</a:t>
            </a:r>
            <a:r>
              <a:rPr lang="en-US" sz="2400" dirty="0"/>
              <a:t> </a:t>
            </a:r>
            <a:r>
              <a:rPr lang="en-US" sz="2400" b="1" u="sng" dirty="0" err="1">
                <a:solidFill>
                  <a:schemeClr val="accent1">
                    <a:lumMod val="60000"/>
                    <a:lumOff val="40000"/>
                  </a:schemeClr>
                </a:solidFill>
              </a:rPr>
              <a:t>tačaka</a:t>
            </a:r>
            <a:r>
              <a:rPr lang="en-US" sz="2400" b="1" u="sng" dirty="0">
                <a:solidFill>
                  <a:schemeClr val="accent1">
                    <a:lumMod val="60000"/>
                    <a:lumOff val="40000"/>
                  </a:schemeClr>
                </a:solidFill>
              </a:rPr>
              <a:t> po </a:t>
            </a:r>
            <a:r>
              <a:rPr lang="en-US" sz="2400" b="1" u="sng" dirty="0" err="1">
                <a:solidFill>
                  <a:schemeClr val="accent1">
                    <a:lumMod val="60000"/>
                    <a:lumOff val="40000"/>
                  </a:schemeClr>
                </a:solidFill>
              </a:rPr>
              <a:t>inču</a:t>
            </a:r>
            <a:r>
              <a:rPr lang="en-US" sz="2400" b="1" u="sng" dirty="0">
                <a:solidFill>
                  <a:schemeClr val="accent1">
                    <a:lumMod val="60000"/>
                    <a:lumOff val="40000"/>
                  </a:schemeClr>
                </a:solidFill>
              </a:rPr>
              <a:t> (dpi)</a:t>
            </a:r>
            <a:r>
              <a:rPr lang="en-US" sz="2400" dirty="0"/>
              <a:t>.</a:t>
            </a:r>
          </a:p>
          <a:p>
            <a:r>
              <a:rPr lang="en-US" sz="2400" dirty="0" err="1"/>
              <a:t>Što</a:t>
            </a:r>
            <a:r>
              <a:rPr lang="en-US" sz="2400" dirty="0"/>
              <a:t> je </a:t>
            </a:r>
            <a:r>
              <a:rPr lang="en-US" sz="2400" dirty="0" err="1"/>
              <a:t>broj</a:t>
            </a:r>
            <a:r>
              <a:rPr lang="en-US" sz="2400" dirty="0"/>
              <a:t> </a:t>
            </a:r>
            <a:r>
              <a:rPr lang="en-US" sz="2400" dirty="0" err="1"/>
              <a:t>piksela</a:t>
            </a:r>
            <a:r>
              <a:rPr lang="en-US" sz="2400" dirty="0"/>
              <a:t> po </a:t>
            </a:r>
            <a:r>
              <a:rPr lang="en-US" sz="2400" dirty="0" err="1"/>
              <a:t>jedinici</a:t>
            </a:r>
            <a:r>
              <a:rPr lang="en-US" sz="2400" dirty="0"/>
              <a:t> </a:t>
            </a:r>
            <a:r>
              <a:rPr lang="en-US" sz="2400" dirty="0" err="1"/>
              <a:t>dužine</a:t>
            </a:r>
            <a:r>
              <a:rPr lang="en-US" sz="2400" dirty="0"/>
              <a:t> </a:t>
            </a:r>
            <a:r>
              <a:rPr lang="en-US" sz="2400" dirty="0" err="1"/>
              <a:t>veći</a:t>
            </a:r>
            <a:r>
              <a:rPr lang="en-US" sz="2400" dirty="0"/>
              <a:t>, </a:t>
            </a:r>
            <a:r>
              <a:rPr lang="en-US" sz="2400" dirty="0" err="1"/>
              <a:t>tj</a:t>
            </a:r>
            <a:r>
              <a:rPr lang="en-US" sz="2400" dirty="0"/>
              <a:t>. </a:t>
            </a:r>
            <a:r>
              <a:rPr lang="en-US" sz="2400" dirty="0" err="1"/>
              <a:t>što</a:t>
            </a:r>
            <a:r>
              <a:rPr lang="en-US" sz="2400" dirty="0"/>
              <a:t> </a:t>
            </a:r>
            <a:r>
              <a:rPr lang="en-US" sz="2400" dirty="0" err="1"/>
              <a:t>su</a:t>
            </a:r>
            <a:r>
              <a:rPr lang="en-US" sz="2400" dirty="0"/>
              <a:t> </a:t>
            </a:r>
            <a:r>
              <a:rPr lang="en-US" sz="2400" dirty="0" err="1"/>
              <a:t>tačkice</a:t>
            </a:r>
            <a:r>
              <a:rPr lang="en-US" sz="2400" dirty="0"/>
              <a:t> </a:t>
            </a:r>
            <a:r>
              <a:rPr lang="en-US" sz="2400" dirty="0" err="1"/>
              <a:t>sitnije</a:t>
            </a:r>
            <a:r>
              <a:rPr lang="en-US" sz="2400" dirty="0"/>
              <a:t> </a:t>
            </a:r>
            <a:r>
              <a:rPr lang="en-US" sz="2400" dirty="0" err="1"/>
              <a:t>i</a:t>
            </a:r>
            <a:r>
              <a:rPr lang="en-US" sz="2400" dirty="0"/>
              <a:t> </a:t>
            </a:r>
            <a:r>
              <a:rPr lang="en-US" sz="2400" dirty="0" err="1"/>
              <a:t>gušće</a:t>
            </a:r>
            <a:r>
              <a:rPr lang="en-US" sz="2400" dirty="0"/>
              <a:t> </a:t>
            </a:r>
            <a:r>
              <a:rPr lang="en-US" sz="2400" dirty="0" err="1"/>
              <a:t>poređane</a:t>
            </a:r>
            <a:r>
              <a:rPr lang="en-US" sz="2400" dirty="0"/>
              <a:t>, raster je </a:t>
            </a:r>
            <a:r>
              <a:rPr lang="en-US" sz="2400" dirty="0" err="1"/>
              <a:t>finiji</a:t>
            </a:r>
            <a:r>
              <a:rPr lang="en-US" sz="2400" dirty="0"/>
              <a:t>, a </a:t>
            </a:r>
            <a:r>
              <a:rPr lang="en-US" sz="2400" dirty="0" err="1"/>
              <a:t>slike</a:t>
            </a:r>
            <a:r>
              <a:rPr lang="en-US" sz="2400" dirty="0"/>
              <a:t> </a:t>
            </a:r>
            <a:r>
              <a:rPr lang="en-US" sz="2400" dirty="0" err="1"/>
              <a:t>ljepše</a:t>
            </a:r>
            <a:r>
              <a:rPr lang="en-US" sz="2400" dirty="0"/>
              <a:t>.</a:t>
            </a:r>
          </a:p>
          <a:p>
            <a:r>
              <a:rPr lang="en-US" sz="2400" dirty="0" err="1"/>
              <a:t>Promjenom</a:t>
            </a:r>
            <a:r>
              <a:rPr lang="en-US" sz="2400" dirty="0"/>
              <a:t> </a:t>
            </a:r>
            <a:r>
              <a:rPr lang="en-US" sz="2400" dirty="0" err="1"/>
              <a:t>veličine</a:t>
            </a:r>
            <a:r>
              <a:rPr lang="en-US" sz="2400" dirty="0"/>
              <a:t> </a:t>
            </a:r>
            <a:r>
              <a:rPr lang="en-US" sz="2400" dirty="0" err="1"/>
              <a:t>slike</a:t>
            </a:r>
            <a:r>
              <a:rPr lang="en-US" sz="2400" dirty="0"/>
              <a:t> </a:t>
            </a:r>
            <a:r>
              <a:rPr lang="en-US" sz="2400" dirty="0" err="1"/>
              <a:t>mijenja</a:t>
            </a:r>
            <a:r>
              <a:rPr lang="en-US" sz="2400" dirty="0"/>
              <a:t> se </a:t>
            </a:r>
            <a:r>
              <a:rPr lang="en-US" sz="2400" dirty="0" err="1"/>
              <a:t>i</a:t>
            </a:r>
            <a:r>
              <a:rPr lang="en-US" sz="2400" dirty="0"/>
              <a:t> </a:t>
            </a:r>
            <a:r>
              <a:rPr lang="en-US" sz="2400" dirty="0" err="1"/>
              <a:t>njen</a:t>
            </a:r>
            <a:r>
              <a:rPr lang="en-US" sz="2400" dirty="0"/>
              <a:t> </a:t>
            </a:r>
            <a:r>
              <a:rPr lang="en-US" sz="2400" dirty="0" err="1"/>
              <a:t>kvalitet</a:t>
            </a:r>
            <a:r>
              <a:rPr lang="en-US" sz="2400" dirty="0"/>
              <a:t>.</a:t>
            </a:r>
          </a:p>
          <a:p>
            <a:endParaRPr lang="en-US" sz="1800" dirty="0"/>
          </a:p>
        </p:txBody>
      </p:sp>
    </p:spTree>
    <p:extLst>
      <p:ext uri="{BB962C8B-B14F-4D97-AF65-F5344CB8AC3E}">
        <p14:creationId xmlns:p14="http://schemas.microsoft.com/office/powerpoint/2010/main" val="33959984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E5F2BF75-911B-4A20-A44F-AA45C62D9BC3}"/>
              </a:ext>
            </a:extLst>
          </p:cNvPr>
          <p:cNvSpPr>
            <a:spLocks noGrp="1"/>
          </p:cNvSpPr>
          <p:nvPr>
            <p:ph type="title"/>
          </p:nvPr>
        </p:nvSpPr>
        <p:spPr>
          <a:xfrm>
            <a:off x="535020" y="685800"/>
            <a:ext cx="2780271" cy="5105400"/>
          </a:xfrm>
        </p:spPr>
        <p:txBody>
          <a:bodyPr>
            <a:normAutofit/>
          </a:bodyPr>
          <a:lstStyle/>
          <a:p>
            <a:r>
              <a:rPr lang="sr-Latn-ME" sz="4000" dirty="0">
                <a:solidFill>
                  <a:srgbClr val="FFFFFF"/>
                </a:solidFill>
              </a:rPr>
              <a:t>Rezolucija</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C69A3051-92AF-4D2D-AE9B-835CA4197760}"/>
              </a:ext>
            </a:extLst>
          </p:cNvPr>
          <p:cNvGraphicFramePr>
            <a:graphicFrameLocks noGrp="1"/>
          </p:cNvGraphicFramePr>
          <p:nvPr>
            <p:ph idx="1"/>
            <p:extLst>
              <p:ext uri="{D42A27DB-BD31-4B8C-83A1-F6EECF244321}">
                <p14:modId xmlns:p14="http://schemas.microsoft.com/office/powerpoint/2010/main" val="3336742491"/>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14114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5327-5429-4484-8ECD-AB98CA2001E2}"/>
              </a:ext>
            </a:extLst>
          </p:cNvPr>
          <p:cNvSpPr>
            <a:spLocks noGrp="1"/>
          </p:cNvSpPr>
          <p:nvPr>
            <p:ph type="title"/>
          </p:nvPr>
        </p:nvSpPr>
        <p:spPr>
          <a:xfrm>
            <a:off x="801098" y="1396289"/>
            <a:ext cx="6387102" cy="1325563"/>
          </a:xfrm>
        </p:spPr>
        <p:txBody>
          <a:bodyPr>
            <a:normAutofit/>
          </a:bodyPr>
          <a:lstStyle/>
          <a:p>
            <a:r>
              <a:rPr lang="sr-Latn-ME" dirty="0"/>
              <a:t>Programi za rad sa rasterskom grafikom</a:t>
            </a:r>
            <a:endParaRPr lang="en-US" dirty="0"/>
          </a:p>
        </p:txBody>
      </p:sp>
      <p:sp>
        <p:nvSpPr>
          <p:cNvPr id="3" name="Content Placeholder 2">
            <a:extLst>
              <a:ext uri="{FF2B5EF4-FFF2-40B4-BE49-F238E27FC236}">
                <a16:creationId xmlns:a16="http://schemas.microsoft.com/office/drawing/2014/main" id="{D59F10C3-A11F-4EDB-AB39-9EA0182E4EB8}"/>
              </a:ext>
            </a:extLst>
          </p:cNvPr>
          <p:cNvSpPr>
            <a:spLocks noGrp="1"/>
          </p:cNvSpPr>
          <p:nvPr>
            <p:ph idx="1"/>
          </p:nvPr>
        </p:nvSpPr>
        <p:spPr>
          <a:xfrm>
            <a:off x="805542" y="2871982"/>
            <a:ext cx="6382657" cy="3181684"/>
          </a:xfrm>
        </p:spPr>
        <p:txBody>
          <a:bodyPr anchor="t">
            <a:normAutofit/>
          </a:bodyPr>
          <a:lstStyle/>
          <a:p>
            <a:r>
              <a:rPr lang="en-US" sz="2400" dirty="0" err="1"/>
              <a:t>Profesionalni</a:t>
            </a:r>
            <a:r>
              <a:rPr lang="en-US" sz="2400" dirty="0"/>
              <a:t>:</a:t>
            </a:r>
          </a:p>
          <a:p>
            <a:pPr lvl="1">
              <a:buFont typeface="Wingdings" panose="05000000000000000000" pitchFamily="2" charset="2"/>
              <a:buChar char="ü"/>
            </a:pPr>
            <a:r>
              <a:rPr lang="en-US" dirty="0"/>
              <a:t>Adobe Photoshop</a:t>
            </a:r>
          </a:p>
          <a:p>
            <a:pPr lvl="1">
              <a:buFont typeface="Wingdings" panose="05000000000000000000" pitchFamily="2" charset="2"/>
              <a:buChar char="ü"/>
            </a:pPr>
            <a:r>
              <a:rPr lang="en-US" dirty="0"/>
              <a:t>Corel Photo-Paint</a:t>
            </a:r>
          </a:p>
          <a:p>
            <a:r>
              <a:rPr lang="en-US" sz="2400" dirty="0" err="1"/>
              <a:t>Besplatni</a:t>
            </a:r>
            <a:r>
              <a:rPr lang="en-US" sz="2400" dirty="0"/>
              <a:t>:</a:t>
            </a:r>
          </a:p>
          <a:p>
            <a:pPr lvl="1">
              <a:buFont typeface="Wingdings" panose="05000000000000000000" pitchFamily="2" charset="2"/>
              <a:buChar char="ü"/>
            </a:pPr>
            <a:r>
              <a:rPr lang="en-US" dirty="0"/>
              <a:t>MS Paint</a:t>
            </a:r>
          </a:p>
          <a:p>
            <a:pPr lvl="1">
              <a:buFont typeface="Wingdings" panose="05000000000000000000" pitchFamily="2" charset="2"/>
              <a:buChar char="ü"/>
            </a:pPr>
            <a:r>
              <a:rPr lang="en-US" dirty="0"/>
              <a:t>GIMP</a:t>
            </a:r>
          </a:p>
          <a:p>
            <a:endParaRPr lang="en-US" sz="1800" dirty="0"/>
          </a:p>
        </p:txBody>
      </p:sp>
      <p:sp>
        <p:nvSpPr>
          <p:cNvPr id="12" name="Freeform: Shape 11">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close up of a device&#10;&#10;Description automatically generated">
            <a:extLst>
              <a:ext uri="{FF2B5EF4-FFF2-40B4-BE49-F238E27FC236}">
                <a16:creationId xmlns:a16="http://schemas.microsoft.com/office/drawing/2014/main" id="{C52A704B-4CCE-4824-B7F3-DC7E138509D2}"/>
              </a:ext>
            </a:extLst>
          </p:cNvPr>
          <p:cNvPicPr>
            <a:picLocks noChangeAspect="1"/>
          </p:cNvPicPr>
          <p:nvPr/>
        </p:nvPicPr>
        <p:blipFill rotWithShape="1">
          <a:blip r:embed="rId2">
            <a:extLst>
              <a:ext uri="{28A0092B-C50C-407E-A947-70E740481C1C}">
                <a14:useLocalDpi xmlns:a14="http://schemas.microsoft.com/office/drawing/2010/main" val="0"/>
              </a:ext>
            </a:extLst>
          </a:blip>
          <a:srcRect t="12484" r="-4" b="10923"/>
          <a:stretch/>
        </p:blipFill>
        <p:spPr>
          <a:xfrm>
            <a:off x="7689829" y="10"/>
            <a:ext cx="4502173" cy="3448209"/>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sp>
        <p:nvSpPr>
          <p:cNvPr id="14" name="Freeform: Shape 13">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sign&#10;&#10;Description automatically generated">
            <a:extLst>
              <a:ext uri="{FF2B5EF4-FFF2-40B4-BE49-F238E27FC236}">
                <a16:creationId xmlns:a16="http://schemas.microsoft.com/office/drawing/2014/main" id="{817B8DBC-8928-4484-B0CF-C854EB7EC877}"/>
              </a:ext>
            </a:extLst>
          </p:cNvPr>
          <p:cNvPicPr>
            <a:picLocks noChangeAspect="1"/>
          </p:cNvPicPr>
          <p:nvPr/>
        </p:nvPicPr>
        <p:blipFill rotWithShape="1">
          <a:blip r:embed="rId3">
            <a:extLst>
              <a:ext uri="{28A0092B-C50C-407E-A947-70E740481C1C}">
                <a14:useLocalDpi xmlns:a14="http://schemas.microsoft.com/office/drawing/2010/main" val="0"/>
              </a:ext>
            </a:extLst>
          </a:blip>
          <a:srcRect t="6040" r="1" b="12871"/>
          <a:stretch/>
        </p:blipFill>
        <p:spPr>
          <a:xfrm>
            <a:off x="8768827" y="4082141"/>
            <a:ext cx="3423175" cy="277585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p:spPr>
      </p:pic>
    </p:spTree>
    <p:extLst>
      <p:ext uri="{BB962C8B-B14F-4D97-AF65-F5344CB8AC3E}">
        <p14:creationId xmlns:p14="http://schemas.microsoft.com/office/powerpoint/2010/main" val="23040808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680</Words>
  <Application>Microsoft Office PowerPoint</Application>
  <PresentationFormat>Widescreen</PresentationFormat>
  <Paragraphs>49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Book Antiqua</vt:lpstr>
      <vt:lpstr>Calibri</vt:lpstr>
      <vt:lpstr>Wingdings</vt:lpstr>
      <vt:lpstr>Office Theme</vt:lpstr>
      <vt:lpstr>RASTERSKA GRAFIKA</vt:lpstr>
      <vt:lpstr>Šta je rasterska grafika?</vt:lpstr>
      <vt:lpstr>Piksel</vt:lpstr>
      <vt:lpstr>RGB</vt:lpstr>
      <vt:lpstr>CMYK</vt:lpstr>
      <vt:lpstr>DUBINA BOJE</vt:lpstr>
      <vt:lpstr>Rezolucija</vt:lpstr>
      <vt:lpstr>Rezolucija</vt:lpstr>
      <vt:lpstr>Programi za rad sa rasterskom grafikom</vt:lpstr>
      <vt:lpstr>Formati za rad sa rasterskom grafikom</vt:lpstr>
      <vt:lpstr>Formati za rad sa rasterskom grafikom</vt:lpstr>
      <vt:lpstr>Formati za rad sa rasterskom grafikom</vt:lpstr>
      <vt:lpstr>Formati za rad sa rasterskom grafikom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RASTERSKA GRAFIKA</dc:title>
  <dc:creator>marija z</dc:creator>
  <cp:lastModifiedBy>marija z</cp:lastModifiedBy>
  <cp:revision>2</cp:revision>
  <dcterms:created xsi:type="dcterms:W3CDTF">2018-11-04T17:44:19Z</dcterms:created>
  <dcterms:modified xsi:type="dcterms:W3CDTF">2018-11-04T17:50:33Z</dcterms:modified>
</cp:coreProperties>
</file>