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469" r:id="rId3"/>
    <p:sldId id="523" r:id="rId4"/>
    <p:sldId id="573" r:id="rId5"/>
    <p:sldId id="574" r:id="rId6"/>
    <p:sldId id="600" r:id="rId7"/>
    <p:sldId id="489" r:id="rId8"/>
    <p:sldId id="575" r:id="rId9"/>
    <p:sldId id="577" r:id="rId10"/>
    <p:sldId id="601" r:id="rId11"/>
    <p:sldId id="525" r:id="rId12"/>
    <p:sldId id="602" r:id="rId13"/>
    <p:sldId id="610" r:id="rId14"/>
    <p:sldId id="572" r:id="rId15"/>
    <p:sldId id="579" r:id="rId16"/>
    <p:sldId id="604" r:id="rId17"/>
    <p:sldId id="537" r:id="rId18"/>
    <p:sldId id="605" r:id="rId19"/>
    <p:sldId id="546" r:id="rId20"/>
    <p:sldId id="606" r:id="rId21"/>
    <p:sldId id="543" r:id="rId22"/>
    <p:sldId id="588" r:id="rId23"/>
    <p:sldId id="607" r:id="rId24"/>
    <p:sldId id="589" r:id="rId25"/>
    <p:sldId id="578" r:id="rId26"/>
    <p:sldId id="583" r:id="rId27"/>
    <p:sldId id="615" r:id="rId28"/>
    <p:sldId id="608" r:id="rId29"/>
    <p:sldId id="586" r:id="rId30"/>
    <p:sldId id="582" r:id="rId31"/>
    <p:sldId id="554" r:id="rId32"/>
    <p:sldId id="591" r:id="rId33"/>
    <p:sldId id="611" r:id="rId34"/>
    <p:sldId id="559" r:id="rId35"/>
    <p:sldId id="37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4689A-E3DD-4503-AB39-C0A2AE38ADFD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160476A-EAF7-4BA7-803A-84471C7C5193}">
      <dgm:prSet/>
      <dgm:spPr/>
      <dgm:t>
        <a:bodyPr/>
        <a:lstStyle/>
        <a:p>
          <a:r>
            <a:rPr lang="hr-HR" dirty="0"/>
            <a:t>Grupa efekata </a:t>
          </a:r>
          <a:r>
            <a:rPr lang="hr-HR" b="1" i="1" dirty="0" err="1"/>
            <a:t>Motion</a:t>
          </a:r>
          <a:r>
            <a:rPr lang="hr-HR" b="1" i="1" dirty="0"/>
            <a:t> </a:t>
          </a:r>
          <a:r>
            <a:rPr lang="hr-HR" b="1" i="1" dirty="0" err="1"/>
            <a:t>path</a:t>
          </a:r>
          <a:r>
            <a:rPr lang="hr-HR" b="1" i="1" dirty="0"/>
            <a:t> </a:t>
          </a:r>
          <a:r>
            <a:rPr lang="hr-HR" dirty="0"/>
            <a:t>omogućava zadavanje putanje po kojoj će se odabrani objekt kretati. </a:t>
          </a:r>
          <a:endParaRPr lang="en-US" dirty="0"/>
        </a:p>
      </dgm:t>
    </dgm:pt>
    <dgm:pt modelId="{BD8308B8-82B2-4CE3-9344-B30190E3DAFE}" type="parTrans" cxnId="{74F3CB2A-1EED-4657-8ECF-C7E7054572DF}">
      <dgm:prSet/>
      <dgm:spPr/>
      <dgm:t>
        <a:bodyPr/>
        <a:lstStyle/>
        <a:p>
          <a:endParaRPr lang="en-US"/>
        </a:p>
      </dgm:t>
    </dgm:pt>
    <dgm:pt modelId="{63330F4F-B8C4-4FFC-820D-9A251AF70ACA}" type="sibTrans" cxnId="{74F3CB2A-1EED-4657-8ECF-C7E7054572DF}">
      <dgm:prSet/>
      <dgm:spPr/>
      <dgm:t>
        <a:bodyPr/>
        <a:lstStyle/>
        <a:p>
          <a:endParaRPr lang="en-US"/>
        </a:p>
      </dgm:t>
    </dgm:pt>
    <dgm:pt modelId="{D8196E22-85E7-485E-8CB3-F4BAE91F7988}">
      <dgm:prSet/>
      <dgm:spPr/>
      <dgm:t>
        <a:bodyPr/>
        <a:lstStyle/>
        <a:p>
          <a:r>
            <a:rPr lang="hr-HR"/>
            <a:t>Izgled putanje moguće je po želji podešavati.</a:t>
          </a:r>
          <a:endParaRPr lang="en-US"/>
        </a:p>
      </dgm:t>
    </dgm:pt>
    <dgm:pt modelId="{112D4034-CA2A-4E66-B2CF-5423369F34ED}" type="parTrans" cxnId="{C7DF35F8-BBAA-4570-9EB4-009200BE8CEF}">
      <dgm:prSet/>
      <dgm:spPr/>
      <dgm:t>
        <a:bodyPr/>
        <a:lstStyle/>
        <a:p>
          <a:endParaRPr lang="en-US"/>
        </a:p>
      </dgm:t>
    </dgm:pt>
    <dgm:pt modelId="{A967658F-1E0E-4644-94B9-86CF9134228E}" type="sibTrans" cxnId="{C7DF35F8-BBAA-4570-9EB4-009200BE8CEF}">
      <dgm:prSet/>
      <dgm:spPr/>
      <dgm:t>
        <a:bodyPr/>
        <a:lstStyle/>
        <a:p>
          <a:endParaRPr lang="en-US"/>
        </a:p>
      </dgm:t>
    </dgm:pt>
    <dgm:pt modelId="{40CBF91E-F8DE-41C8-AA8A-248BBAA0B4B0}" type="pres">
      <dgm:prSet presAssocID="{04E4689A-E3DD-4503-AB39-C0A2AE38ADFD}" presName="linear" presStyleCnt="0">
        <dgm:presLayoutVars>
          <dgm:animLvl val="lvl"/>
          <dgm:resizeHandles val="exact"/>
        </dgm:presLayoutVars>
      </dgm:prSet>
      <dgm:spPr/>
    </dgm:pt>
    <dgm:pt modelId="{02EE2824-D8E1-4392-99DB-594DF01B5778}" type="pres">
      <dgm:prSet presAssocID="{F160476A-EAF7-4BA7-803A-84471C7C51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CE5AC1-D5A9-47AF-9A44-03A550AB0337}" type="pres">
      <dgm:prSet presAssocID="{63330F4F-B8C4-4FFC-820D-9A251AF70ACA}" presName="spacer" presStyleCnt="0"/>
      <dgm:spPr/>
    </dgm:pt>
    <dgm:pt modelId="{E7D55372-A9DA-41CC-BD60-F79F4EF38581}" type="pres">
      <dgm:prSet presAssocID="{D8196E22-85E7-485E-8CB3-F4BAE91F798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4F3CB2A-1EED-4657-8ECF-C7E7054572DF}" srcId="{04E4689A-E3DD-4503-AB39-C0A2AE38ADFD}" destId="{F160476A-EAF7-4BA7-803A-84471C7C5193}" srcOrd="0" destOrd="0" parTransId="{BD8308B8-82B2-4CE3-9344-B30190E3DAFE}" sibTransId="{63330F4F-B8C4-4FFC-820D-9A251AF70ACA}"/>
    <dgm:cxn modelId="{66B46A30-B5AE-48A0-B593-DF9BBBC90F88}" type="presOf" srcId="{F160476A-EAF7-4BA7-803A-84471C7C5193}" destId="{02EE2824-D8E1-4392-99DB-594DF01B5778}" srcOrd="0" destOrd="0" presId="urn:microsoft.com/office/officeart/2005/8/layout/vList2"/>
    <dgm:cxn modelId="{DC0BE166-4D53-44AE-B284-AB27A13004E8}" type="presOf" srcId="{D8196E22-85E7-485E-8CB3-F4BAE91F7988}" destId="{E7D55372-A9DA-41CC-BD60-F79F4EF38581}" srcOrd="0" destOrd="0" presId="urn:microsoft.com/office/officeart/2005/8/layout/vList2"/>
    <dgm:cxn modelId="{DD0203AC-8764-4D98-A779-9D90A5825A6D}" type="presOf" srcId="{04E4689A-E3DD-4503-AB39-C0A2AE38ADFD}" destId="{40CBF91E-F8DE-41C8-AA8A-248BBAA0B4B0}" srcOrd="0" destOrd="0" presId="urn:microsoft.com/office/officeart/2005/8/layout/vList2"/>
    <dgm:cxn modelId="{C7DF35F8-BBAA-4570-9EB4-009200BE8CEF}" srcId="{04E4689A-E3DD-4503-AB39-C0A2AE38ADFD}" destId="{D8196E22-85E7-485E-8CB3-F4BAE91F7988}" srcOrd="1" destOrd="0" parTransId="{112D4034-CA2A-4E66-B2CF-5423369F34ED}" sibTransId="{A967658F-1E0E-4644-94B9-86CF9134228E}"/>
    <dgm:cxn modelId="{6B399567-E676-45F3-9629-1C0C6742D973}" type="presParOf" srcId="{40CBF91E-F8DE-41C8-AA8A-248BBAA0B4B0}" destId="{02EE2824-D8E1-4392-99DB-594DF01B5778}" srcOrd="0" destOrd="0" presId="urn:microsoft.com/office/officeart/2005/8/layout/vList2"/>
    <dgm:cxn modelId="{861D708B-3BFC-4246-B4B6-4D260440B1F3}" type="presParOf" srcId="{40CBF91E-F8DE-41C8-AA8A-248BBAA0B4B0}" destId="{CECE5AC1-D5A9-47AF-9A44-03A550AB0337}" srcOrd="1" destOrd="0" presId="urn:microsoft.com/office/officeart/2005/8/layout/vList2"/>
    <dgm:cxn modelId="{971F8E39-1878-4CE2-9754-6AB70EF930EE}" type="presParOf" srcId="{40CBF91E-F8DE-41C8-AA8A-248BBAA0B4B0}" destId="{E7D55372-A9DA-41CC-BD60-F79F4EF385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E2824-D8E1-4392-99DB-594DF01B5778}">
      <dsp:nvSpPr>
        <dsp:cNvPr id="0" name=""/>
        <dsp:cNvSpPr/>
      </dsp:nvSpPr>
      <dsp:spPr>
        <a:xfrm>
          <a:off x="0" y="317760"/>
          <a:ext cx="3912583" cy="16684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Grupa efekata </a:t>
          </a:r>
          <a:r>
            <a:rPr lang="hr-HR" sz="2300" b="1" i="1" kern="1200" dirty="0" err="1"/>
            <a:t>Motion</a:t>
          </a:r>
          <a:r>
            <a:rPr lang="hr-HR" sz="2300" b="1" i="1" kern="1200" dirty="0"/>
            <a:t> </a:t>
          </a:r>
          <a:r>
            <a:rPr lang="hr-HR" sz="2300" b="1" i="1" kern="1200" dirty="0" err="1"/>
            <a:t>path</a:t>
          </a:r>
          <a:r>
            <a:rPr lang="hr-HR" sz="2300" b="1" i="1" kern="1200" dirty="0"/>
            <a:t> </a:t>
          </a:r>
          <a:r>
            <a:rPr lang="hr-HR" sz="2300" kern="1200" dirty="0"/>
            <a:t>omogućava zadavanje putanje po kojoj će se odabrani objekt kretati. </a:t>
          </a:r>
          <a:endParaRPr lang="en-US" sz="2300" kern="1200" dirty="0"/>
        </a:p>
      </dsp:txBody>
      <dsp:txXfrm>
        <a:off x="81446" y="399206"/>
        <a:ext cx="3749691" cy="1505528"/>
      </dsp:txXfrm>
    </dsp:sp>
    <dsp:sp modelId="{E7D55372-A9DA-41CC-BD60-F79F4EF38581}">
      <dsp:nvSpPr>
        <dsp:cNvPr id="0" name=""/>
        <dsp:cNvSpPr/>
      </dsp:nvSpPr>
      <dsp:spPr>
        <a:xfrm>
          <a:off x="0" y="2052420"/>
          <a:ext cx="3912583" cy="16684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6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Izgled putanje moguće je po želji podešavati.</a:t>
          </a:r>
          <a:endParaRPr lang="en-US" sz="2300" kern="1200"/>
        </a:p>
      </dsp:txBody>
      <dsp:txXfrm>
        <a:off x="81446" y="2133866"/>
        <a:ext cx="3749691" cy="1505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2D4A4-7386-48AC-B431-DA7668116C3C}" type="datetimeFigureOut">
              <a:rPr lang="sr-Latn-ME" smtClean="0"/>
              <a:t>15.4.2020.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C468-4159-466F-B33F-E43DA7D81A2D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7024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C68B76A-6A92-4F60-80DA-1D0CF13B8D1F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634C07-7490-45D3-B20C-0A079ED2CC45}" type="datetime1">
              <a:rPr lang="sr-Latn-ME" smtClean="0"/>
              <a:t>15.4.2020.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80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9D6C-7969-41FD-9DDD-184ECA90B751}" type="datetime1">
              <a:rPr lang="sr-Latn-ME" smtClean="0"/>
              <a:t>15.4.2020.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20617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1841-82EC-4196-A34D-29967C325B93}" type="datetime1">
              <a:rPr lang="sr-Latn-ME" smtClean="0"/>
              <a:t>15.4.2020.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99182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lagođeni izgled">
    <p:bg>
      <p:bgPr>
        <a:solidFill>
          <a:srgbClr val="212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571461" y="1643052"/>
            <a:ext cx="11144328" cy="4071937"/>
          </a:xfrm>
        </p:spPr>
        <p:txBody>
          <a:bodyPr/>
          <a:lstStyle>
            <a:lvl1pPr>
              <a:buClr>
                <a:srgbClr val="F5B32F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F5B32F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4"/>
          </p:nvPr>
        </p:nvSpPr>
        <p:spPr>
          <a:xfrm>
            <a:off x="285751" y="6357939"/>
            <a:ext cx="1682749" cy="280987"/>
          </a:xfrm>
        </p:spPr>
        <p:txBody>
          <a:bodyPr/>
          <a:lstStyle>
            <a:lvl1pPr>
              <a:defRPr b="1" smtClean="0">
                <a:solidFill>
                  <a:srgbClr val="DF980B"/>
                </a:solidFill>
              </a:defRPr>
            </a:lvl1pPr>
          </a:lstStyle>
          <a:p>
            <a:pPr>
              <a:defRPr/>
            </a:pPr>
            <a:r>
              <a:rPr lang="hr-HR"/>
              <a:t>Sanda, 2015.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9E7670B7-DB46-40A7-8D14-421785D9D3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436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5FBB-F645-4582-97CD-117BC944151C}" type="datetime1">
              <a:rPr lang="sr-Latn-ME" smtClean="0"/>
              <a:t>15.4.2020.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251406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2CD0-4C6A-41F7-8CB2-A236546F8CBC}" type="datetime1">
              <a:rPr lang="sr-Latn-ME" smtClean="0"/>
              <a:t>15.4.2020.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14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FE46-8F77-4A3F-8EB8-9AB887C3E4EF}" type="datetime1">
              <a:rPr lang="sr-Latn-ME" smtClean="0"/>
              <a:t>15.4.2020.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71317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314B-565B-4D07-905B-C38E3F9F98BE}" type="datetime1">
              <a:rPr lang="sr-Latn-ME" smtClean="0"/>
              <a:t>15.4.2020.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069477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5EAC-C403-493F-84FF-C29E2CF8ED17}" type="datetime1">
              <a:rPr lang="sr-Latn-ME" smtClean="0"/>
              <a:t>15.4.2020.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220552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9919-ACF4-4262-A3D4-1D3DFA82822A}" type="datetime1">
              <a:rPr lang="sr-Latn-ME" smtClean="0"/>
              <a:t>15.4.2020.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7667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A759-FB18-49C3-B93B-70B4362CC41F}" type="datetime1">
              <a:rPr lang="sr-Latn-ME" smtClean="0"/>
              <a:t>15.4.2020.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0518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CD92-D4F0-45B0-A856-04D3B42493CA}" type="datetime1">
              <a:rPr lang="sr-Latn-ME" smtClean="0"/>
              <a:t>15.4.2020.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/>
              <a:t>Sanda, 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67317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2180EF7-2492-4E5C-9929-B057D5A45715}" type="datetime1">
              <a:rPr lang="sr-Latn-ME" smtClean="0"/>
              <a:t>15.4.2020.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r-Latn-ME"/>
              <a:t>Sanda, 2015.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7F87963-3B89-4ED0-96B3-CBEC2DE94EF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08886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4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5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6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7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8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Presentation.ppt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A8B382-04E5-4613-8343-3A26CDC9F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9A8BF7F5-0703-4397-9E4F-1C40A27D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52050" y="4220801"/>
            <a:ext cx="421593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3">
            <a:extLst>
              <a:ext uri="{FF2B5EF4-FFF2-40B4-BE49-F238E27FC236}">
                <a16:creationId xmlns:a16="http://schemas.microsoft.com/office/drawing/2014/main" id="{914165AF-7A1F-42FC-A92A-61C084A9A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8A45B-46C9-4D5B-8036-ED3F68450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884" y="857675"/>
            <a:ext cx="4886270" cy="3437782"/>
          </a:xfrm>
        </p:spPr>
        <p:txBody>
          <a:bodyPr>
            <a:normAutofit/>
          </a:bodyPr>
          <a:lstStyle/>
          <a:p>
            <a:r>
              <a:rPr lang="sr-Latn-ME" sz="5000" dirty="0" err="1"/>
              <a:t>Ms</a:t>
            </a:r>
            <a:r>
              <a:rPr lang="sr-Latn-ME" sz="5000" dirty="0"/>
              <a:t>  </a:t>
            </a:r>
            <a:r>
              <a:rPr lang="sr-Latn-ME" sz="5000" dirty="0" err="1"/>
              <a:t>powerpoint</a:t>
            </a:r>
            <a:endParaRPr lang="sr-Latn-ME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212C9-8D4B-435C-8651-10C28A406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2074" y="4356635"/>
            <a:ext cx="4855890" cy="1543422"/>
          </a:xfrm>
        </p:spPr>
        <p:txBody>
          <a:bodyPr>
            <a:normAutofit/>
          </a:bodyPr>
          <a:lstStyle/>
          <a:p>
            <a:r>
              <a:rPr lang="sr-Latn-ME" dirty="0"/>
              <a:t>Animacije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07B1F02-38A7-453F-81A6-704BB0825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r="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93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Dodavanje animacije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9132"/>
              </p:ext>
            </p:extLst>
          </p:nvPr>
        </p:nvGraphicFramePr>
        <p:xfrm>
          <a:off x="911424" y="1700809"/>
          <a:ext cx="10657184" cy="410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033">
                <a:tc gridSpan="2"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2.</a:t>
                      </a:r>
                    </a:p>
                  </a:txBody>
                  <a:tcPr marR="24000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1">
                <a:tc gridSpan="2"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sliku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slajda 3 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dodati animaciju: </a:t>
                      </a:r>
                    </a:p>
                  </a:txBody>
                  <a:tcPr marR="240000" marT="0" marB="0" anchor="ctr"/>
                </a:tc>
                <a:tc hMerge="1">
                  <a:txBody>
                    <a:bodyPr/>
                    <a:lstStyle/>
                    <a:p>
                      <a:pPr marL="523875" indent="-342900" eaLnBrk="1" hangingPunct="1">
                        <a:spcBef>
                          <a:spcPts val="1800"/>
                        </a:spcBef>
                        <a:buFont typeface="Arial" pitchFamily="34" charset="0"/>
                        <a:buChar char="•"/>
                      </a:pPr>
                      <a:endParaRPr lang="hr-HR" sz="2400" dirty="0"/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Efekt:</a:t>
                      </a:r>
                    </a:p>
                  </a:txBody>
                  <a:tcPr marR="240000" marT="0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Ulaz- </a:t>
                      </a: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Entrance</a:t>
                      </a: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Shape</a:t>
                      </a:r>
                      <a:endParaRPr kumimoji="0" lang="hr-HR" sz="2400" b="1" i="1" kern="1200" dirty="0">
                        <a:solidFill>
                          <a:srgbClr val="1A1D2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Početak: </a:t>
                      </a:r>
                    </a:p>
                  </a:txBody>
                  <a:tcPr marR="240000" marT="0" marB="0" anchor="ctr"/>
                </a:tc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Previous</a:t>
                      </a:r>
                      <a:endParaRPr kumimoji="0" lang="hr-HR" sz="2400" b="1" i="1" kern="1200" dirty="0">
                        <a:solidFill>
                          <a:srgbClr val="1A1D2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Mogućnosti efekta: </a:t>
                      </a:r>
                    </a:p>
                  </a:txBody>
                  <a:tcPr marR="240000" marT="0" marB="0" anchor="ctr"/>
                </a:tc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Trajanje: </a:t>
                      </a:r>
                    </a:p>
                  </a:txBody>
                  <a:tcPr marR="240000" marT="0" marB="0" anchor="ctr"/>
                </a:tc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b="1" i="1" dirty="0">
                          <a:solidFill>
                            <a:srgbClr val="1A1D28"/>
                          </a:solidFill>
                        </a:rPr>
                        <a:t>4,00</a:t>
                      </a:r>
                      <a:endParaRPr kumimoji="0" lang="hr-HR" sz="2400" b="1" i="1" kern="1200" dirty="0">
                        <a:solidFill>
                          <a:srgbClr val="1A1D2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 gridSpan="2">
                  <a:txBody>
                    <a:bodyPr/>
                    <a:lstStyle/>
                    <a:p>
                      <a:pPr marL="180975" indent="0" eaLnBrk="1" hangingPunct="1"/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</a:t>
                      </a:r>
                      <a:r>
                        <a:rPr kumimoji="0" lang="hr-HR" sz="24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Preview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provjeriti zadano.</a:t>
                      </a:r>
                    </a:p>
                  </a:txBody>
                  <a:tcPr marL="121920" marR="240000" anchor="ctr" horzOverflow="overflow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969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hr-HR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827662"/>
              </p:ext>
            </p:extLst>
          </p:nvPr>
        </p:nvGraphicFramePr>
        <p:xfrm>
          <a:off x="15449" y="13530"/>
          <a:ext cx="12176553" cy="6848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resentation" r:id="rId3" imgW="1519474" imgH="1139801" progId="PowerPoint.Show.12">
                  <p:embed/>
                </p:oleObj>
              </mc:Choice>
              <mc:Fallback>
                <p:oleObj name="Presentation" r:id="rId3" imgW="1519474" imgH="1139801" progId="PowerPoint.Show.12">
                  <p:embed/>
                  <p:pic>
                    <p:nvPicPr>
                      <p:cNvPr id="6" name="Objek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9" y="13530"/>
                        <a:ext cx="12176553" cy="6848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Dodavanje animacije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80378"/>
              </p:ext>
            </p:extLst>
          </p:nvPr>
        </p:nvGraphicFramePr>
        <p:xfrm>
          <a:off x="911424" y="1700809"/>
          <a:ext cx="10657184" cy="4522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033">
                <a:tc gridSpan="2"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3.</a:t>
                      </a:r>
                    </a:p>
                  </a:txBody>
                  <a:tcPr marR="24000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 gridSpan="2"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tekst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slajda 4 </a:t>
                      </a: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(prethodno odabrati </a:t>
                      </a:r>
                      <a:r>
                        <a:rPr kumimoji="0" lang="hr-HR" sz="2400" b="0" i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rezervisano</a:t>
                      </a: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mjesto) 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dodati animaciju: </a:t>
                      </a:r>
                    </a:p>
                  </a:txBody>
                  <a:tcPr marR="240000" marT="0" marB="0" anchor="ctr"/>
                </a:tc>
                <a:tc hMerge="1">
                  <a:txBody>
                    <a:bodyPr/>
                    <a:lstStyle/>
                    <a:p>
                      <a:pPr marL="523875" indent="-342900" eaLnBrk="1" hangingPunct="1">
                        <a:spcBef>
                          <a:spcPts val="1800"/>
                        </a:spcBef>
                        <a:buFont typeface="Arial" pitchFamily="34" charset="0"/>
                        <a:buChar char="•"/>
                      </a:pPr>
                      <a:endParaRPr lang="hr-HR" sz="2400" dirty="0"/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Efekt:</a:t>
                      </a:r>
                    </a:p>
                  </a:txBody>
                  <a:tcPr marR="240000" marT="0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Ulaz: </a:t>
                      </a: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Fly</a:t>
                      </a: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endParaRPr kumimoji="0" lang="hr-HR" sz="2400" b="1" i="1" kern="1200" dirty="0">
                        <a:solidFill>
                          <a:srgbClr val="1A1D2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Početak: </a:t>
                      </a:r>
                    </a:p>
                  </a:txBody>
                  <a:tcPr marR="240000" marT="0" marB="0" anchor="ctr"/>
                </a:tc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Na klik</a:t>
                      </a: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Smijer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: </a:t>
                      </a:r>
                    </a:p>
                  </a:txBody>
                  <a:tcPr marR="240000" marT="0" marB="0" anchor="ctr"/>
                </a:tc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Bottom</a:t>
                      </a: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Left</a:t>
                      </a:r>
                      <a:endParaRPr kumimoji="0" lang="hr-HR" sz="2400" b="1" i="1" kern="1200" dirty="0">
                        <a:solidFill>
                          <a:srgbClr val="1A1D2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Trajanje: </a:t>
                      </a:r>
                    </a:p>
                  </a:txBody>
                  <a:tcPr marR="240000" marT="0" marB="0" anchor="ctr"/>
                </a:tc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b="1" i="1" dirty="0">
                          <a:solidFill>
                            <a:srgbClr val="1A1D28"/>
                          </a:solidFill>
                        </a:rPr>
                        <a:t>2,00</a:t>
                      </a:r>
                      <a:endParaRPr kumimoji="0" lang="hr-HR" sz="2400" b="1" i="1" kern="1200" dirty="0">
                        <a:solidFill>
                          <a:srgbClr val="1A1D2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 gridSpan="2">
                  <a:txBody>
                    <a:bodyPr/>
                    <a:lstStyle/>
                    <a:p>
                      <a:pPr marL="180975" indent="0" eaLnBrk="1" hangingPunct="1"/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</a:t>
                      </a:r>
                      <a:r>
                        <a:rPr kumimoji="0" lang="hr-HR" sz="24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Preview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provjeriti zadano.</a:t>
                      </a:r>
                    </a:p>
                  </a:txBody>
                  <a:tcPr marL="121920" marR="240000" anchor="ctr" horzOverflow="overflow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564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hr-HR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Objek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035255"/>
              </p:ext>
            </p:extLst>
          </p:nvPr>
        </p:nvGraphicFramePr>
        <p:xfrm>
          <a:off x="1958" y="7736"/>
          <a:ext cx="12190044" cy="685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resentation" r:id="rId3" imgW="3124223" imgH="2344044" progId="PowerPoint.Show.12">
                  <p:embed/>
                </p:oleObj>
              </mc:Choice>
              <mc:Fallback>
                <p:oleObj name="Presentation" r:id="rId3" imgW="3124223" imgH="2344044" progId="PowerPoint.Show.12">
                  <p:embed/>
                  <p:pic>
                    <p:nvPicPr>
                      <p:cNvPr id="3" name="Objek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8" y="7736"/>
                        <a:ext cx="12190044" cy="6856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092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r>
              <a:rPr lang="hr-HR" dirty="0"/>
              <a:t>Više efekata na isti objekt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7FBB28-514D-4692-ACC4-DA120F8F49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t="1" r="85496" b="61148"/>
          <a:stretch/>
        </p:blipFill>
        <p:spPr>
          <a:xfrm>
            <a:off x="1182422" y="857675"/>
            <a:ext cx="3972999" cy="5140669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06703" y="2057400"/>
            <a:ext cx="5364444" cy="403860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+mj-lt"/>
              </a:rPr>
              <a:t>Na objekt se može postaviti  </a:t>
            </a:r>
            <a:r>
              <a:rPr lang="hr-HR" sz="2800" b="1" i="1" dirty="0">
                <a:latin typeface="+mj-lt"/>
              </a:rPr>
              <a:t>više efekata animacije</a:t>
            </a:r>
            <a:r>
              <a:rPr lang="hr-HR" sz="2800" dirty="0">
                <a:latin typeface="+mj-lt"/>
              </a:rPr>
              <a:t>.</a:t>
            </a:r>
          </a:p>
          <a:p>
            <a:r>
              <a:rPr lang="hr-HR" sz="2800" b="1" i="1" dirty="0">
                <a:latin typeface="+mj-lt"/>
              </a:rPr>
              <a:t>Drugi</a:t>
            </a:r>
            <a:r>
              <a:rPr lang="hr-HR" sz="2800" dirty="0">
                <a:latin typeface="+mj-lt"/>
              </a:rPr>
              <a:t> i </a:t>
            </a:r>
            <a:r>
              <a:rPr lang="hr-HR" sz="2800" b="1" i="1" dirty="0">
                <a:latin typeface="+mj-lt"/>
              </a:rPr>
              <a:t>svaki </a:t>
            </a:r>
            <a:r>
              <a:rPr lang="hr-HR" sz="2800" b="1" i="1" dirty="0" err="1">
                <a:latin typeface="+mj-lt"/>
              </a:rPr>
              <a:t>sledeći</a:t>
            </a:r>
            <a:r>
              <a:rPr lang="hr-HR" sz="2800" b="1" i="1" dirty="0">
                <a:latin typeface="+mj-lt"/>
              </a:rPr>
              <a:t> </a:t>
            </a:r>
            <a:r>
              <a:rPr lang="hr-HR" sz="2800" dirty="0">
                <a:latin typeface="+mj-lt"/>
              </a:rPr>
              <a:t>efekt zadaje se odabirom iz popisa efekata koje nudi naredba </a:t>
            </a:r>
            <a:r>
              <a:rPr lang="hr-HR" sz="2800" b="1" i="1" dirty="0" err="1">
                <a:latin typeface="+mj-lt"/>
              </a:rPr>
              <a:t>Add</a:t>
            </a:r>
            <a:r>
              <a:rPr lang="hr-HR" sz="2800" b="1" i="1" dirty="0">
                <a:latin typeface="+mj-lt"/>
              </a:rPr>
              <a:t> </a:t>
            </a:r>
            <a:r>
              <a:rPr lang="hr-HR" sz="2800" b="1" i="1" dirty="0" err="1">
                <a:latin typeface="+mj-lt"/>
              </a:rPr>
              <a:t>animation</a:t>
            </a:r>
            <a:r>
              <a:rPr lang="hr-HR" sz="2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458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/>
              <a:t>Animacijsko okno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42C298-F51C-4878-9902-2CD7770A5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78" b="57003"/>
          <a:stretch/>
        </p:blipFill>
        <p:spPr>
          <a:xfrm>
            <a:off x="777255" y="1721570"/>
            <a:ext cx="3171893" cy="1547409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9B6941-BD12-44A5-B97D-077D0F1B1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27" y="3589020"/>
            <a:ext cx="1512549" cy="254383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800" dirty="0">
                <a:latin typeface="+mj-lt"/>
              </a:rPr>
              <a:t>Listu umetnutih efekata radnog slajda moguće je vidjeti u </a:t>
            </a:r>
            <a:r>
              <a:rPr lang="hr-HR" sz="2800" b="1" i="1" dirty="0">
                <a:latin typeface="+mj-lt"/>
              </a:rPr>
              <a:t>Animacijskom oknu- </a:t>
            </a:r>
            <a:r>
              <a:rPr lang="hr-HR" sz="2800" b="1" i="1" dirty="0" err="1">
                <a:latin typeface="+mj-lt"/>
              </a:rPr>
              <a:t>Animation</a:t>
            </a:r>
            <a:r>
              <a:rPr lang="hr-HR" sz="2800" b="1" i="1" dirty="0">
                <a:latin typeface="+mj-lt"/>
              </a:rPr>
              <a:t> </a:t>
            </a:r>
            <a:r>
              <a:rPr lang="hr-HR" sz="2800" b="1" i="1" dirty="0" err="1">
                <a:latin typeface="+mj-lt"/>
              </a:rPr>
              <a:t>pane</a:t>
            </a:r>
            <a:r>
              <a:rPr lang="hr-HR" sz="2800" b="1" i="1" dirty="0">
                <a:latin typeface="+mj-lt"/>
              </a:rPr>
              <a:t> </a:t>
            </a:r>
            <a:r>
              <a:rPr lang="hr-HR" sz="2800" dirty="0">
                <a:latin typeface="+mj-lt"/>
              </a:rPr>
              <a:t>(uz svaki je efekt i broj koji označava </a:t>
            </a:r>
            <a:r>
              <a:rPr lang="hr-HR" sz="2800" dirty="0" err="1">
                <a:latin typeface="+mj-lt"/>
              </a:rPr>
              <a:t>redosled</a:t>
            </a:r>
            <a:r>
              <a:rPr lang="hr-HR" sz="2800" dirty="0">
                <a:latin typeface="+mj-lt"/>
              </a:rPr>
              <a:t> njegovog izvršavanja).</a:t>
            </a:r>
          </a:p>
        </p:txBody>
      </p:sp>
      <p:sp>
        <p:nvSpPr>
          <p:cNvPr id="22" name="AutoShape 9">
            <a:extLst>
              <a:ext uri="{FF2B5EF4-FFF2-40B4-BE49-F238E27FC236}">
                <a16:creationId xmlns:a16="http://schemas.microsoft.com/office/drawing/2014/main" id="{19B337F7-A47C-4454-9355-F26526F06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8" y="5267908"/>
            <a:ext cx="6344689" cy="864946"/>
          </a:xfrm>
          <a:prstGeom prst="wedgeRectCallout">
            <a:avLst>
              <a:gd name="adj1" fmla="val -76237"/>
              <a:gd name="adj2" fmla="val 37609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Za promjenu </a:t>
            </a:r>
            <a:r>
              <a:rPr lang="hr-HR" altLang="zh-CN" sz="2933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redoslijeda animacija</a:t>
            </a: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616850-262D-4CCE-BC05-E481D2271C54}"/>
              </a:ext>
            </a:extLst>
          </p:cNvPr>
          <p:cNvSpPr/>
          <p:nvPr/>
        </p:nvSpPr>
        <p:spPr>
          <a:xfrm>
            <a:off x="1857829" y="5907314"/>
            <a:ext cx="899885" cy="188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07373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 rot="16200000">
            <a:off x="-1518108" y="2690180"/>
            <a:ext cx="4824536" cy="1117600"/>
          </a:xfrm>
        </p:spPr>
        <p:txBody>
          <a:bodyPr>
            <a:normAutofit fontScale="90000"/>
          </a:bodyPr>
          <a:lstStyle/>
          <a:p>
            <a:r>
              <a:rPr lang="hr-HR" dirty="0"/>
              <a:t>Dodavanje animacija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643292"/>
              </p:ext>
            </p:extLst>
          </p:nvPr>
        </p:nvGraphicFramePr>
        <p:xfrm>
          <a:off x="1967541" y="476672"/>
          <a:ext cx="9313035" cy="607008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931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6104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kumimoji="0" lang="hr-HR" sz="2800" b="1" kern="1200" dirty="0">
                          <a:solidFill>
                            <a:schemeClr val="lt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Vježba 4.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sliku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slajda 4 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dodati </a:t>
                      </a: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dvije animacije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: 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280">
                <a:tc>
                  <a:txBody>
                    <a:bodyPr/>
                    <a:lstStyle/>
                    <a:p>
                      <a:pPr marL="180975" marR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Animacija 1.</a:t>
                      </a:r>
                      <a:endParaRPr kumimoji="0" lang="pl-PL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80975" eaLnBrk="1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Efekt: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Emphasis</a:t>
                      </a: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hr-HR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Spin</a:t>
                      </a:r>
                      <a:endParaRPr kumimoji="0" lang="hr-HR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80975" eaLnBrk="1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Početak: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kumimoji="0" lang="hr-HR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previous</a:t>
                      </a:r>
                      <a:endParaRPr kumimoji="0" lang="hr-HR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80975" eaLnBrk="1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Trajanje: </a:t>
                      </a:r>
                      <a:r>
                        <a:rPr kumimoji="0" lang="hr-HR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2,00</a:t>
                      </a:r>
                      <a:endParaRPr kumimoji="0" lang="hr-HR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6640">
                <a:tc>
                  <a:txBody>
                    <a:bodyPr/>
                    <a:lstStyle/>
                    <a:p>
                      <a:pPr marL="180975" marR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Animacija 2.</a:t>
                      </a:r>
                      <a:endParaRPr kumimoji="0" lang="pl-PL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80975" eaLnBrk="1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Efekt: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Emphasis</a:t>
                      </a: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Grow</a:t>
                      </a:r>
                      <a:r>
                        <a:rPr kumimoji="0" lang="hr-HR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Shrink</a:t>
                      </a:r>
                      <a:endParaRPr kumimoji="0" lang="hr-HR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80975" eaLnBrk="1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Početak: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kumimoji="0" lang="hr-HR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previous</a:t>
                      </a:r>
                      <a:endParaRPr kumimoji="0" lang="hr-HR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marR="0" lvl="1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Mogućnosti: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both</a:t>
                      </a: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larger</a:t>
                      </a:r>
                      <a:endParaRPr kumimoji="0" lang="hr-HR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80975" eaLnBrk="1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Trajanje: </a:t>
                      </a:r>
                      <a:r>
                        <a:rPr kumimoji="0" lang="hr-HR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2,00</a:t>
                      </a:r>
                      <a:endParaRPr kumimoji="0" lang="hr-HR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180975" indent="0" eaLnBrk="1" hangingPunct="1"/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</a:t>
                      </a:r>
                      <a:r>
                        <a:rPr kumimoji="0" lang="hr-HR" sz="24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Preview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provjeriti zadano.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775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hr-HR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278764"/>
              </p:ext>
            </p:extLst>
          </p:nvPr>
        </p:nvGraphicFramePr>
        <p:xfrm>
          <a:off x="0" y="1945"/>
          <a:ext cx="12189957" cy="6856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Presentation" r:id="rId3" imgW="3130340" imgH="2346924" progId="PowerPoint.Show.12">
                  <p:embed/>
                </p:oleObj>
              </mc:Choice>
              <mc:Fallback>
                <p:oleObj name="Presentation" r:id="rId3" imgW="3130340" imgH="2346924" progId="PowerPoint.Show.12">
                  <p:embed/>
                  <p:pic>
                    <p:nvPicPr>
                      <p:cNvPr id="6" name="Objek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45"/>
                        <a:ext cx="12189957" cy="6856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Animacijsko okno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226005"/>
              </p:ext>
            </p:extLst>
          </p:nvPr>
        </p:nvGraphicFramePr>
        <p:xfrm>
          <a:off x="911424" y="1700808"/>
          <a:ext cx="10657184" cy="32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033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5.</a:t>
                      </a: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135"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Pogledati prikaz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Animacijskog okna</a:t>
                      </a:r>
                      <a:r>
                        <a:rPr kumimoji="0" lang="hr-HR" sz="2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Animacije postavljene na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sliku slajda 4 </a:t>
                      </a:r>
                      <a:r>
                        <a:rPr kumimoji="0" lang="hr-HR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premjestiti na prvo mjesto (ispred animacija postavljenih na tekst). </a:t>
                      </a: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180975" indent="0" eaLnBrk="1" hangingPunct="1"/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</a:t>
                      </a:r>
                      <a:r>
                        <a:rPr kumimoji="0" lang="hr-HR" sz="24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Preview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provjeriti zadano.</a:t>
                      </a:r>
                    </a:p>
                  </a:txBody>
                  <a:tcPr marL="121920" marR="2400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74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hr-HR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1"/>
          <a:ext cx="12192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Prezentacija" r:id="rId3" imgW="4570378" imgH="3427533" progId="PowerPoint.Show.12">
                  <p:embed/>
                </p:oleObj>
              </mc:Choice>
              <mc:Fallback>
                <p:oleObj name="Prezentacija" r:id="rId3" imgW="4570378" imgH="3427533" progId="PowerPoint.Show.12">
                  <p:embed/>
                  <p:pic>
                    <p:nvPicPr>
                      <p:cNvPr id="6" name="Objek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2192000" cy="685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3200"/>
              <a:t>Dodavanje animacija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eaLnBrk="1" hangingPunct="1">
              <a:buClr>
                <a:srgbClr val="525B7E"/>
              </a:buClr>
            </a:pPr>
            <a:r>
              <a:rPr lang="hr-HR" sz="2800" dirty="0">
                <a:latin typeface="+mj-lt"/>
              </a:rPr>
              <a:t>Tekst i objekte sa slajda moguće je animirati, tj. dodati im </a:t>
            </a:r>
            <a:r>
              <a:rPr lang="hr-HR" sz="2800" b="1" i="1" dirty="0">
                <a:latin typeface="+mj-lt"/>
              </a:rPr>
              <a:t>vizu</a:t>
            </a:r>
            <a:r>
              <a:rPr lang="en-US" sz="2800" b="1" i="1" dirty="0">
                <a:latin typeface="+mj-lt"/>
              </a:rPr>
              <a:t>e</a:t>
            </a:r>
            <a:r>
              <a:rPr lang="hr-HR" sz="2800" b="1" i="1" dirty="0" err="1">
                <a:latin typeface="+mj-lt"/>
              </a:rPr>
              <a:t>lne</a:t>
            </a:r>
            <a:r>
              <a:rPr lang="hr-HR" sz="2800" dirty="0">
                <a:latin typeface="+mj-lt"/>
              </a:rPr>
              <a:t> i </a:t>
            </a:r>
            <a:r>
              <a:rPr lang="hr-HR" sz="2800" b="1" i="1" dirty="0">
                <a:latin typeface="+mj-lt"/>
              </a:rPr>
              <a:t>zvučne efekte</a:t>
            </a:r>
            <a:r>
              <a:rPr lang="hr-HR" sz="2800" dirty="0">
                <a:latin typeface="+mj-lt"/>
              </a:rPr>
              <a:t>.</a:t>
            </a:r>
          </a:p>
          <a:p>
            <a:pPr eaLnBrk="1" hangingPunct="1">
              <a:buClr>
                <a:srgbClr val="525B7E"/>
              </a:buClr>
            </a:pPr>
            <a:r>
              <a:rPr lang="hr-HR" sz="2800" dirty="0">
                <a:latin typeface="+mj-lt"/>
              </a:rPr>
              <a:t>Svrha animacije je usmjeriti </a:t>
            </a:r>
            <a:r>
              <a:rPr lang="en-US" sz="2800" dirty="0">
                <a:latin typeface="+mj-lt"/>
              </a:rPr>
              <a:t>pa</a:t>
            </a:r>
            <a:r>
              <a:rPr lang="sr-Latn-ME" sz="2800" dirty="0" err="1">
                <a:latin typeface="+mj-lt"/>
              </a:rPr>
              <a:t>žnju</a:t>
            </a:r>
            <a:r>
              <a:rPr lang="sr-Latn-ME" sz="2800" dirty="0">
                <a:latin typeface="+mj-lt"/>
              </a:rPr>
              <a:t> </a:t>
            </a:r>
            <a:r>
              <a:rPr lang="hr-HR" sz="2800" dirty="0">
                <a:latin typeface="+mj-lt"/>
              </a:rPr>
              <a:t>na najvažnije dijelove slajda.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 rot="16200000">
            <a:off x="-1698128" y="2870200"/>
            <a:ext cx="5184576" cy="1117600"/>
          </a:xfrm>
        </p:spPr>
        <p:txBody>
          <a:bodyPr>
            <a:normAutofit fontScale="90000"/>
          </a:bodyPr>
          <a:lstStyle/>
          <a:p>
            <a:r>
              <a:rPr lang="hr-HR" dirty="0"/>
              <a:t>Prilagođena animacija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36170"/>
              </p:ext>
            </p:extLst>
          </p:nvPr>
        </p:nvGraphicFramePr>
        <p:xfrm>
          <a:off x="1967541" y="476672"/>
          <a:ext cx="9889099" cy="591889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9889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6104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kumimoji="0" lang="hr-HR" sz="2800" b="1" kern="1200" dirty="0">
                          <a:solidFill>
                            <a:schemeClr val="lt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Vježba 6.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obje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slike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slajda 5 </a:t>
                      </a:r>
                      <a:r>
                        <a:rPr kumimoji="0" lang="hr-HR" sz="2400" b="1" i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istovremeno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dodati </a:t>
                      </a: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dvije animacije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: 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280">
                <a:tc>
                  <a:txBody>
                    <a:bodyPr/>
                    <a:lstStyle/>
                    <a:p>
                      <a:pPr marL="180975" marR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Animacija 1.</a:t>
                      </a:r>
                      <a:endParaRPr kumimoji="0" lang="pl-PL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80975" eaLnBrk="1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Efekt: </a:t>
                      </a:r>
                      <a:r>
                        <a:rPr kumimoji="0" lang="hr-HR" sz="2400" b="1" i="0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Ulaz-</a:t>
                      </a:r>
                      <a:r>
                        <a:rPr kumimoji="0" lang="hr-HR" sz="2400" b="1" i="0" u="none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Entrance</a:t>
                      </a:r>
                      <a:r>
                        <a:rPr kumimoji="0" lang="hr-HR" sz="2400" b="1" i="0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hr-HR" sz="2400" b="1" i="0" u="none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Grow</a:t>
                      </a:r>
                      <a:r>
                        <a:rPr kumimoji="0" lang="hr-HR" sz="2400" b="1" i="0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400" b="1" i="0" u="none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hr-HR" sz="2400" b="1" i="0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400" b="1" i="0" u="none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endParaRPr kumimoji="0" lang="hr-HR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80975" eaLnBrk="1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Početak: </a:t>
                      </a:r>
                      <a:r>
                        <a:rPr kumimoji="0" lang="hr-HR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Start on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click</a:t>
                      </a:r>
                      <a:endParaRPr kumimoji="0" lang="hr-HR" sz="2400" b="1" i="0" u="non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80975" eaLnBrk="1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Trajanje: </a:t>
                      </a:r>
                      <a:r>
                        <a:rPr kumimoji="0" lang="hr-HR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3,00</a:t>
                      </a:r>
                      <a:endParaRPr kumimoji="0" lang="hr-HR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552">
                <a:tc>
                  <a:txBody>
                    <a:bodyPr/>
                    <a:lstStyle/>
                    <a:p>
                      <a:pPr marL="180975" marR="0" indent="-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Animacija 2.</a:t>
                      </a:r>
                      <a:endParaRPr kumimoji="0" lang="pl-PL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80975" eaLnBrk="1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Efekt: </a:t>
                      </a:r>
                      <a:r>
                        <a:rPr kumimoji="0" lang="hr-HR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Ulaz -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Entrance</a:t>
                      </a:r>
                      <a:r>
                        <a:rPr kumimoji="0" lang="hr-HR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hr-HR" sz="2400" b="1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Swivel</a:t>
                      </a:r>
                      <a:endParaRPr kumimoji="0" lang="hr-HR" sz="24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80975" eaLnBrk="1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Početak: </a:t>
                      </a:r>
                      <a:r>
                        <a:rPr kumimoji="0" lang="hr-HR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 prethodnim</a:t>
                      </a:r>
                      <a:endParaRPr kumimoji="0" lang="hr-HR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180975" eaLnBrk="1" hangingPunct="1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Trajanje: </a:t>
                      </a:r>
                      <a:r>
                        <a:rPr kumimoji="0" lang="hr-HR" sz="24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4,00</a:t>
                      </a:r>
                      <a:endParaRPr kumimoji="0" lang="hr-HR" sz="24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180975" indent="0" eaLnBrk="1" hangingPunct="1"/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</a:t>
                      </a:r>
                      <a:r>
                        <a:rPr kumimoji="0" lang="hr-HR" sz="24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Preview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provjeriti zadano.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2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hr-HR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50749"/>
              </p:ext>
            </p:extLst>
          </p:nvPr>
        </p:nvGraphicFramePr>
        <p:xfrm>
          <a:off x="21315" y="0"/>
          <a:ext cx="12170685" cy="684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Presentation" r:id="rId3" imgW="1334892" imgH="999756" progId="PowerPoint.Show.12">
                  <p:embed/>
                </p:oleObj>
              </mc:Choice>
              <mc:Fallback>
                <p:oleObj name="Presentation" r:id="rId3" imgW="1334892" imgH="999756" progId="PowerPoint.Show.12">
                  <p:embed/>
                  <p:pic>
                    <p:nvPicPr>
                      <p:cNvPr id="6" name="Objek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15" y="0"/>
                        <a:ext cx="12170685" cy="6845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hr-HR" dirty="0"/>
              <a:t>Preslikavanje animacije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0BC536-49BF-40F9-AF4D-73BDAA00A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305" b="58370"/>
          <a:stretch/>
        </p:blipFill>
        <p:spPr>
          <a:xfrm>
            <a:off x="1316621" y="2093789"/>
            <a:ext cx="2896569" cy="1389778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90977" y="2057400"/>
            <a:ext cx="6524894" cy="403860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+mj-lt"/>
              </a:rPr>
              <a:t>Ako smo zadovoljni animacijom postavljenom na neki objekt i želimo je primijeniti na drugi objekt, potrebno je kliknuti na izvorni, odabrati  naredbu </a:t>
            </a:r>
            <a:r>
              <a:rPr lang="hr-HR" sz="2800" b="1" i="1" dirty="0" err="1">
                <a:latin typeface="+mj-lt"/>
              </a:rPr>
              <a:t>Animation</a:t>
            </a:r>
            <a:r>
              <a:rPr lang="hr-HR" sz="2800" b="1" i="1" dirty="0">
                <a:latin typeface="+mj-lt"/>
              </a:rPr>
              <a:t> </a:t>
            </a:r>
            <a:r>
              <a:rPr lang="hr-HR" sz="2800" b="1" i="1" dirty="0" err="1">
                <a:latin typeface="+mj-lt"/>
              </a:rPr>
              <a:t>Painter</a:t>
            </a:r>
            <a:r>
              <a:rPr lang="hr-HR" sz="2800" dirty="0">
                <a:latin typeface="+mj-lt"/>
              </a:rPr>
              <a:t>, a potom kliknuti na odredišni objekt.</a:t>
            </a:r>
          </a:p>
        </p:txBody>
      </p:sp>
    </p:spTree>
    <p:extLst>
      <p:ext uri="{BB962C8B-B14F-4D97-AF65-F5344CB8AC3E}">
        <p14:creationId xmlns:p14="http://schemas.microsoft.com/office/powerpoint/2010/main" val="2853563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Preslikač</a:t>
            </a:r>
            <a:r>
              <a:rPr lang="hr-HR" dirty="0"/>
              <a:t> animacije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87006"/>
              </p:ext>
            </p:extLst>
          </p:nvPr>
        </p:nvGraphicFramePr>
        <p:xfrm>
          <a:off x="911424" y="1700808"/>
          <a:ext cx="9601067" cy="259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033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7.</a:t>
                      </a: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175">
                <a:tc>
                  <a:txBody>
                    <a:bodyPr/>
                    <a:lstStyle/>
                    <a:p>
                      <a:pPr marL="180975" indent="0" eaLnBrk="1" hangingPunct="1"/>
                      <a:r>
                        <a:rPr kumimoji="0" lang="hr-HR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Animaciju zadanu na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slike slajda 5 </a:t>
                      </a:r>
                      <a:r>
                        <a:rPr kumimoji="0" lang="hr-HR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preslikati na sliku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slajda 7.</a:t>
                      </a: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180975" indent="0" eaLnBrk="1" hangingPunct="1"/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</a:t>
                      </a:r>
                      <a:r>
                        <a:rPr kumimoji="0" lang="hr-HR" sz="24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Preview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provjeriti zadano.</a:t>
                      </a:r>
                    </a:p>
                  </a:txBody>
                  <a:tcPr marL="121920" marR="2400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695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graphicFrame>
        <p:nvGraphicFramePr>
          <p:cNvPr id="7" name="Rezervirano mjesto sadržaja 6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54818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Presentation" r:id="rId3" imgW="3238642" imgH="2429367" progId="PowerPoint.Show.12">
                  <p:embed/>
                </p:oleObj>
              </mc:Choice>
              <mc:Fallback>
                <p:oleObj name="Presentation" r:id="rId3" imgW="3238642" imgH="2429367" progId="PowerPoint.Show.12">
                  <p:embed/>
                  <p:pic>
                    <p:nvPicPr>
                      <p:cNvPr id="7" name="Rezervirano mjesto sadržaja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921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FD6F51-47B9-4858-940D-1E60B4018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08" y="1645851"/>
            <a:ext cx="4891088" cy="27489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Animacijsko okno - Mogućnosti efekta</a:t>
            </a:r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1143000" y="2057400"/>
            <a:ext cx="5422902" cy="4038600"/>
          </a:xfrm>
        </p:spPr>
        <p:txBody>
          <a:bodyPr/>
          <a:lstStyle/>
          <a:p>
            <a:pPr eaLnBrk="1" hangingPunct="1">
              <a:buClr>
                <a:srgbClr val="525B7E"/>
              </a:buClr>
            </a:pPr>
            <a:r>
              <a:rPr lang="hr-HR" sz="3733" dirty="0">
                <a:solidFill>
                  <a:schemeClr val="accent3"/>
                </a:solidFill>
                <a:latin typeface="+mj-lt"/>
              </a:rPr>
              <a:t>Postavke animiranog objekta moguće je podešavati i iz </a:t>
            </a:r>
            <a:r>
              <a:rPr lang="hr-HR" sz="3733" b="1" i="1" dirty="0">
                <a:solidFill>
                  <a:schemeClr val="accent3"/>
                </a:solidFill>
                <a:latin typeface="+mj-lt"/>
              </a:rPr>
              <a:t>Animacijskog okna</a:t>
            </a:r>
            <a:r>
              <a:rPr lang="hr-HR" sz="3733" dirty="0">
                <a:solidFill>
                  <a:schemeClr val="accent3"/>
                </a:solidFill>
                <a:latin typeface="+mj-lt"/>
              </a:rPr>
              <a:t>.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5400000">
            <a:off x="9362704" y="2711085"/>
            <a:ext cx="2228997" cy="1702390"/>
          </a:xfrm>
          <a:prstGeom prst="roundRect">
            <a:avLst>
              <a:gd name="adj" fmla="val 1019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 sz="240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5400000">
            <a:off x="10536434" y="3727625"/>
            <a:ext cx="276228" cy="1092200"/>
          </a:xfrm>
          <a:prstGeom prst="roundRect">
            <a:avLst>
              <a:gd name="adj" fmla="val 1019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 sz="2400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8592278" y="5301209"/>
            <a:ext cx="3072341" cy="1063400"/>
          </a:xfrm>
          <a:prstGeom prst="wedgeRectCallout">
            <a:avLst>
              <a:gd name="adj1" fmla="val 10072"/>
              <a:gd name="adj2" fmla="val -139026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Odabrani efekt lako je </a:t>
            </a:r>
            <a:r>
              <a:rPr lang="hr-HR" altLang="zh-CN" sz="2933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ukloniti</a:t>
            </a: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rot="5400000">
            <a:off x="10503902" y="3265335"/>
            <a:ext cx="276228" cy="1027136"/>
          </a:xfrm>
          <a:prstGeom prst="roundRect">
            <a:avLst>
              <a:gd name="adj" fmla="val 1019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254970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9ECCD743-E5A0-429C-B422-8C02CD222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6D30964D-A3EC-4111-8BF7-383360089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2AD5F002-7984-4D12-818E-C9D041054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62E6B9D-7061-462E-8947-2825B75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BCBE66D-4E28-4F31-90A0-960C40C59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2996" y="532263"/>
            <a:ext cx="9892751" cy="3684895"/>
          </a:xfrm>
          <a:noFill/>
          <a:ln w="12700" cmpd="sng"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kumimoji="0" lang="en-US" sz="4800" b="1" i="0" u="none" strike="noStrike" kern="1200" cap="all" spc="0" normalizeH="0" baseline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Animacijsko okno - Mogućnosti efekta</a:t>
            </a:r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1142996" y="4217158"/>
            <a:ext cx="9892751" cy="1649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r-Latn-ME" sz="2800" dirty="0">
                <a:solidFill>
                  <a:schemeClr val="tx1"/>
                </a:solidFill>
              </a:rPr>
              <a:t>Kartica </a:t>
            </a:r>
            <a:r>
              <a:rPr lang="sr-Latn-ME" sz="2800" dirty="0" err="1">
                <a:solidFill>
                  <a:schemeClr val="tx1"/>
                </a:solidFill>
              </a:rPr>
              <a:t>Effect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572F71-3AEF-47DF-8593-1B33CB854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7"/>
          <a:stretch/>
        </p:blipFill>
        <p:spPr>
          <a:xfrm>
            <a:off x="2214123" y="712933"/>
            <a:ext cx="3514725" cy="1649339"/>
          </a:xfrm>
          <a:prstGeom prst="rect">
            <a:avLst/>
          </a:prstGeom>
        </p:spPr>
      </p:pic>
      <p:sp>
        <p:nvSpPr>
          <p:cNvPr id="22" name="AutoShape 9">
            <a:extLst>
              <a:ext uri="{FF2B5EF4-FFF2-40B4-BE49-F238E27FC236}">
                <a16:creationId xmlns:a16="http://schemas.microsoft.com/office/drawing/2014/main" id="{CB21FDB5-01D8-45E9-9B04-CE315CCE4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346" y="673821"/>
            <a:ext cx="3264363" cy="1410641"/>
          </a:xfrm>
          <a:prstGeom prst="wedgeRectCallout">
            <a:avLst>
              <a:gd name="adj1" fmla="val -122473"/>
              <a:gd name="adj2" fmla="val -24754"/>
            </a:avLst>
          </a:prstGeom>
          <a:solidFill>
            <a:schemeClr val="bg1"/>
          </a:solidFill>
          <a:ln w="38100">
            <a:solidFill>
              <a:srgbClr val="232949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Animaciju je moguće </a:t>
            </a:r>
            <a:r>
              <a:rPr lang="hr-HR" altLang="zh-CN" sz="2933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popratiti zvukom</a:t>
            </a: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235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4892EF-BE30-49C0-ADF8-32A7C8831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FB293E-C84E-4A67-ABF8-FCC566F38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BA8B382-04E5-4613-8343-3A26CDC9F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8BF7F5-0703-4397-9E4F-1C40A27D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52050" y="4220801"/>
            <a:ext cx="421593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14165AF-7A1F-42FC-A92A-61C084A9A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16884" y="857675"/>
            <a:ext cx="488627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500" b="1" cap="all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Animacijsko okno - Mogućnosti efekta</a:t>
            </a:r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6432074" y="4356635"/>
            <a:ext cx="4855890" cy="15434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Kartica</a:t>
            </a:r>
            <a:r>
              <a:rPr lang="en-US" dirty="0"/>
              <a:t> </a:t>
            </a:r>
            <a:r>
              <a:rPr lang="sr-Latn-ME" dirty="0" err="1"/>
              <a:t>Timing</a:t>
            </a:r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0261E3-866C-4766-B4F9-DC7CE465D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" b="-1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  <p:sp>
        <p:nvSpPr>
          <p:cNvPr id="23" name="AutoShape 9">
            <a:extLst>
              <a:ext uri="{FF2B5EF4-FFF2-40B4-BE49-F238E27FC236}">
                <a16:creationId xmlns:a16="http://schemas.microsoft.com/office/drawing/2014/main" id="{66A3EF29-20CF-4862-8750-9BA303B73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927" y="5186859"/>
            <a:ext cx="3175959" cy="1025253"/>
          </a:xfrm>
          <a:prstGeom prst="wedgeRectCallout">
            <a:avLst>
              <a:gd name="adj1" fmla="val -104101"/>
              <a:gd name="adj2" fmla="val -267746"/>
            </a:avLst>
          </a:prstGeom>
          <a:solidFill>
            <a:schemeClr val="bg1"/>
          </a:solidFill>
          <a:ln w="38100">
            <a:solidFill>
              <a:srgbClr val="232949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altLang="zh-CN" sz="2933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Efekat</a:t>
            </a: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je moguće </a:t>
            </a:r>
            <a:r>
              <a:rPr lang="hr-HR" altLang="zh-CN" sz="2933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ponavljati</a:t>
            </a: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120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143000" y="581025"/>
            <a:ext cx="9875520" cy="1356360"/>
          </a:xfrm>
        </p:spPr>
        <p:txBody>
          <a:bodyPr>
            <a:normAutofit/>
          </a:bodyPr>
          <a:lstStyle/>
          <a:p>
            <a:r>
              <a:rPr lang="hr-HR" dirty="0"/>
              <a:t>Animacija popraćena zvukom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18167"/>
              </p:ext>
            </p:extLst>
          </p:nvPr>
        </p:nvGraphicFramePr>
        <p:xfrm>
          <a:off x="815413" y="1484785"/>
          <a:ext cx="10657184" cy="461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033">
                <a:tc gridSpan="2"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8.</a:t>
                      </a:r>
                    </a:p>
                  </a:txBody>
                  <a:tcPr marR="24000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1">
                <a:tc gridSpan="2"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sliku </a:t>
                      </a:r>
                      <a:r>
                        <a:rPr kumimoji="0" lang="hr-HR" sz="24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slajda 6 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dodati animaciju: </a:t>
                      </a:r>
                    </a:p>
                  </a:txBody>
                  <a:tcPr marR="240000" marT="0" marB="0" anchor="ctr"/>
                </a:tc>
                <a:tc hMerge="1">
                  <a:txBody>
                    <a:bodyPr/>
                    <a:lstStyle/>
                    <a:p>
                      <a:pPr marL="523875" indent="-342900" eaLnBrk="1" hangingPunct="1">
                        <a:spcBef>
                          <a:spcPts val="1800"/>
                        </a:spcBef>
                        <a:buFont typeface="Arial" pitchFamily="34" charset="0"/>
                        <a:buChar char="•"/>
                      </a:pPr>
                      <a:endParaRPr lang="hr-HR" sz="2400" dirty="0"/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Efekt:</a:t>
                      </a:r>
                    </a:p>
                  </a:txBody>
                  <a:tcPr marR="240000" marT="0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Ulaz- </a:t>
                      </a: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Entrance</a:t>
                      </a: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Bounce</a:t>
                      </a:r>
                      <a:endParaRPr kumimoji="0" lang="hr-HR" sz="2400" b="1" i="1" kern="1200" dirty="0">
                        <a:solidFill>
                          <a:srgbClr val="1A1D2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Početak: </a:t>
                      </a:r>
                    </a:p>
                  </a:txBody>
                  <a:tcPr marR="240000" marT="0" marB="0" anchor="ctr"/>
                </a:tc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mouse</a:t>
                      </a: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400" b="1" i="1" kern="1200" dirty="0" err="1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click</a:t>
                      </a:r>
                      <a:endParaRPr kumimoji="0" lang="hr-HR" sz="2400" b="1" i="1" kern="1200" dirty="0">
                        <a:solidFill>
                          <a:srgbClr val="1A1D2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Trajanje: </a:t>
                      </a:r>
                    </a:p>
                  </a:txBody>
                  <a:tcPr marR="240000" marT="0" marB="0" anchor="ctr"/>
                </a:tc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b="1" i="1" dirty="0">
                          <a:solidFill>
                            <a:srgbClr val="1A1D28"/>
                          </a:solidFill>
                        </a:rPr>
                        <a:t>2,00</a:t>
                      </a:r>
                      <a:endParaRPr kumimoji="0" lang="hr-HR" sz="2400" b="1" i="1" kern="1200" dirty="0">
                        <a:solidFill>
                          <a:srgbClr val="1A1D2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1"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Zvuk: </a:t>
                      </a:r>
                    </a:p>
                  </a:txBody>
                  <a:tcPr marR="240000" marT="0" marB="0" anchor="ctr"/>
                </a:tc>
                <a:tc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b="1" i="1" dirty="0">
                          <a:solidFill>
                            <a:srgbClr val="1A1D28"/>
                          </a:solidFill>
                        </a:rPr>
                        <a:t>Bomba</a:t>
                      </a:r>
                      <a:endParaRPr kumimoji="0" lang="hr-HR" sz="2400" b="1" i="1" kern="1200" dirty="0">
                        <a:solidFill>
                          <a:srgbClr val="1A1D2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1">
                <a:tc gridSpan="2"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Efekt </a:t>
                      </a:r>
                      <a:r>
                        <a:rPr kumimoji="0" lang="hr-HR" sz="2400" b="1" i="1" kern="1200" dirty="0">
                          <a:solidFill>
                            <a:srgbClr val="1A1D28"/>
                          </a:solidFill>
                          <a:latin typeface="+mn-lt"/>
                          <a:ea typeface="+mn-ea"/>
                          <a:cs typeface="+mn-cs"/>
                        </a:rPr>
                        <a:t>ponoviti 2 puta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kumimoji="0" lang="hr-HR" sz="2400" b="1" i="1" kern="1200" dirty="0">
                        <a:solidFill>
                          <a:srgbClr val="1A1D2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40000" marT="0" marB="0" anchor="ctr"/>
                </a:tc>
                <a:tc hMerge="1">
                  <a:txBody>
                    <a:bodyPr/>
                    <a:lstStyle/>
                    <a:p>
                      <a:pPr marL="180975" indent="0" eaLnBrk="1" hangingPunct="1">
                        <a:spcBef>
                          <a:spcPts val="1800"/>
                        </a:spcBef>
                        <a:buFont typeface="Arial" pitchFamily="34" charset="0"/>
                        <a:buNone/>
                      </a:pPr>
                      <a:endParaRPr kumimoji="0" lang="hr-HR" sz="2400" b="1" i="1" kern="1200" dirty="0">
                        <a:solidFill>
                          <a:srgbClr val="1A1D2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180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000">
                <a:tc gridSpan="2">
                  <a:txBody>
                    <a:bodyPr/>
                    <a:lstStyle/>
                    <a:p>
                      <a:pPr marL="180975" indent="0" eaLnBrk="1" hangingPunct="1"/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</a:t>
                      </a:r>
                      <a:r>
                        <a:rPr kumimoji="0" lang="hr-HR" sz="24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Preview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provjeriti zadano.</a:t>
                      </a:r>
                    </a:p>
                  </a:txBody>
                  <a:tcPr marL="121920" marR="240000" anchor="ctr" horzOverflow="overflow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047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hr-HR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77175"/>
              </p:ext>
            </p:extLst>
          </p:nvPr>
        </p:nvGraphicFramePr>
        <p:xfrm>
          <a:off x="20629" y="1"/>
          <a:ext cx="12171371" cy="684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Presentation" r:id="rId3" imgW="3259871" imgH="2443048" progId="PowerPoint.Show.12">
                  <p:embed/>
                </p:oleObj>
              </mc:Choice>
              <mc:Fallback>
                <p:oleObj name="Presentation" r:id="rId3" imgW="3259871" imgH="2443048" progId="PowerPoint.Show.12">
                  <p:embed/>
                  <p:pic>
                    <p:nvPicPr>
                      <p:cNvPr id="6" name="Objek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29" y="1"/>
                        <a:ext cx="12171371" cy="6845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492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ECCD743-E5A0-429C-B422-8C02CD222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30964D-A3EC-4111-8BF7-383360089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AD5F002-7984-4D12-818E-C9D041054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E01631EF-15E1-48EF-9924-09DC488BD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F324104A-EE89-4314-9D93-42AD7829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5900" y="637563"/>
            <a:ext cx="8640201" cy="30703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  <a:defRPr/>
            </a:pPr>
            <a:r>
              <a:rPr kumimoji="0" lang="en-US" sz="5400" b="1" i="0" u="none" strike="noStrike" kern="1200" cap="all" spc="0" normalizeH="0" baseline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Da li je više bolje?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idx="1"/>
          </p:nvPr>
        </p:nvSpPr>
        <p:spPr>
          <a:xfrm>
            <a:off x="1775899" y="3707933"/>
            <a:ext cx="8640202" cy="21538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Ne </a:t>
            </a:r>
            <a:r>
              <a:rPr lang="en-US" sz="3600" b="1" i="1" dirty="0" err="1"/>
              <a:t>valja</a:t>
            </a:r>
            <a:r>
              <a:rPr lang="en-US" sz="3600" b="1" i="1" dirty="0"/>
              <a:t> </a:t>
            </a:r>
            <a:r>
              <a:rPr lang="en-US" sz="3600" b="1" i="1" dirty="0" err="1"/>
              <a:t>pretjerivati</a:t>
            </a:r>
            <a:r>
              <a:rPr lang="en-US" sz="3600" dirty="0"/>
              <a:t>! </a:t>
            </a:r>
            <a:r>
              <a:rPr lang="en-US" sz="3600" dirty="0" err="1"/>
              <a:t>Animacijski</a:t>
            </a:r>
            <a:r>
              <a:rPr lang="en-US" sz="3600" dirty="0"/>
              <a:t> </a:t>
            </a:r>
            <a:r>
              <a:rPr lang="en-US" sz="3600" dirty="0" err="1"/>
              <a:t>efekti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korisni</a:t>
            </a:r>
            <a:r>
              <a:rPr lang="en-US" sz="3600" dirty="0"/>
              <a:t> </a:t>
            </a:r>
            <a:r>
              <a:rPr lang="en-US" sz="3600" dirty="0" err="1"/>
              <a:t>samo</a:t>
            </a:r>
            <a:r>
              <a:rPr lang="en-US" sz="3600" dirty="0"/>
              <a:t> </a:t>
            </a:r>
            <a:r>
              <a:rPr lang="en-US" sz="3600" dirty="0" err="1"/>
              <a:t>ako</a:t>
            </a:r>
            <a:r>
              <a:rPr lang="en-US" sz="3600" dirty="0"/>
              <a:t> </a:t>
            </a:r>
            <a:r>
              <a:rPr lang="en-US" sz="3600" dirty="0" err="1"/>
              <a:t>naglašavaju</a:t>
            </a:r>
            <a:r>
              <a:rPr lang="en-US" sz="3600" dirty="0"/>
              <a:t> </a:t>
            </a:r>
            <a:r>
              <a:rPr lang="en-US" sz="3600" dirty="0" err="1"/>
              <a:t>važne</a:t>
            </a:r>
            <a:r>
              <a:rPr lang="en-US" sz="3600" dirty="0"/>
              <a:t> </a:t>
            </a:r>
            <a:r>
              <a:rPr lang="en-US" sz="3600" dirty="0" err="1"/>
              <a:t>dijelove</a:t>
            </a:r>
            <a:r>
              <a:rPr lang="en-US" sz="3600" dirty="0"/>
              <a:t> </a:t>
            </a:r>
            <a:r>
              <a:rPr lang="en-US" sz="3600" dirty="0" err="1"/>
              <a:t>slajda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Animacijsko okno – animiraj tekst</a:t>
            </a:r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525B7E"/>
              </a:buClr>
            </a:pPr>
            <a:r>
              <a:rPr lang="hr-HR" sz="3733" dirty="0">
                <a:solidFill>
                  <a:schemeClr val="accent3"/>
                </a:solidFill>
                <a:latin typeface="+mj-lt"/>
              </a:rPr>
              <a:t>Ako se animira tekst, animaciju je moguće postaviti:</a:t>
            </a:r>
          </a:p>
          <a:p>
            <a:pPr marL="990575" lvl="2" indent="-457189">
              <a:buClr>
                <a:srgbClr val="525B7E"/>
              </a:buClr>
            </a:pPr>
            <a:r>
              <a:rPr lang="hr-HR" sz="3733" dirty="0">
                <a:solidFill>
                  <a:schemeClr val="accent3"/>
                </a:solidFill>
                <a:latin typeface="+mj-lt"/>
              </a:rPr>
              <a:t>za </a:t>
            </a:r>
            <a:r>
              <a:rPr lang="hr-HR" sz="3733" b="1" i="1" dirty="0">
                <a:solidFill>
                  <a:schemeClr val="accent3"/>
                </a:solidFill>
                <a:latin typeface="+mj-lt"/>
              </a:rPr>
              <a:t>cijeli odlomak </a:t>
            </a:r>
            <a:r>
              <a:rPr lang="hr-HR" sz="3733" dirty="0">
                <a:solidFill>
                  <a:schemeClr val="accent3"/>
                </a:solidFill>
                <a:latin typeface="+mj-lt"/>
              </a:rPr>
              <a:t>odjednom, </a:t>
            </a:r>
          </a:p>
          <a:p>
            <a:pPr marL="990575" lvl="2" indent="-457189">
              <a:buClr>
                <a:srgbClr val="525B7E"/>
              </a:buClr>
            </a:pPr>
            <a:r>
              <a:rPr lang="hr-HR" sz="3733" dirty="0">
                <a:solidFill>
                  <a:schemeClr val="accent3"/>
                </a:solidFill>
                <a:latin typeface="+mj-lt"/>
              </a:rPr>
              <a:t>po </a:t>
            </a:r>
            <a:r>
              <a:rPr lang="hr-HR" sz="3733" b="1" i="1" dirty="0">
                <a:solidFill>
                  <a:schemeClr val="accent3"/>
                </a:solidFill>
                <a:latin typeface="+mj-lt"/>
              </a:rPr>
              <a:t>riječi</a:t>
            </a:r>
            <a:r>
              <a:rPr lang="hr-HR" sz="3733" dirty="0">
                <a:solidFill>
                  <a:schemeClr val="accent3"/>
                </a:solidFill>
                <a:latin typeface="+mj-lt"/>
              </a:rPr>
              <a:t>, </a:t>
            </a:r>
          </a:p>
          <a:p>
            <a:pPr marL="990575" lvl="2" indent="-457189">
              <a:buClr>
                <a:srgbClr val="525B7E"/>
              </a:buClr>
            </a:pPr>
            <a:r>
              <a:rPr lang="hr-HR" sz="3733" dirty="0">
                <a:solidFill>
                  <a:schemeClr val="accent3"/>
                </a:solidFill>
                <a:latin typeface="+mj-lt"/>
              </a:rPr>
              <a:t>po </a:t>
            </a:r>
            <a:r>
              <a:rPr lang="hr-HR" sz="3733" b="1" i="1" dirty="0">
                <a:solidFill>
                  <a:schemeClr val="accent3"/>
                </a:solidFill>
                <a:latin typeface="+mj-lt"/>
              </a:rPr>
              <a:t>slovu</a:t>
            </a:r>
            <a:r>
              <a:rPr lang="hr-HR" sz="3733" dirty="0">
                <a:solidFill>
                  <a:schemeClr val="accent3"/>
                </a:solidFill>
                <a:latin typeface="+mj-lt"/>
              </a:rPr>
              <a:t>.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123167-E6C6-4830-BAA8-E616115AB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7"/>
          <a:stretch/>
        </p:blipFill>
        <p:spPr>
          <a:xfrm>
            <a:off x="6079435" y="4076700"/>
            <a:ext cx="3514725" cy="1649339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7496339" y="3533943"/>
            <a:ext cx="203777" cy="2627085"/>
          </a:xfrm>
          <a:prstGeom prst="roundRect">
            <a:avLst>
              <a:gd name="adj" fmla="val 6932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2325598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200"/>
              <a:t>Kretanje po putanji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BD32C0-6B03-4D63-983B-CE319891E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60" y="857675"/>
            <a:ext cx="4870783" cy="5140669"/>
          </a:xfrm>
          <a:prstGeom prst="rect">
            <a:avLst/>
          </a:pr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0DCD4CE-47F7-4532-AFF6-FE4B14406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651789"/>
              </p:ext>
            </p:extLst>
          </p:nvPr>
        </p:nvGraphicFramePr>
        <p:xfrm>
          <a:off x="7558564" y="2057400"/>
          <a:ext cx="391258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339" y="188640"/>
            <a:ext cx="11905323" cy="61926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hr-HR" sz="2933" dirty="0">
                <a:latin typeface="Franklin Gothic Book" pitchFamily="34" charset="0"/>
              </a:rPr>
              <a:t>Putanja se prikazuje kao </a:t>
            </a:r>
            <a:r>
              <a:rPr lang="hr-HR" sz="2933" b="1" i="1" dirty="0">
                <a:latin typeface="Franklin Gothic Book" pitchFamily="34" charset="0"/>
              </a:rPr>
              <a:t>tačkasta crta </a:t>
            </a:r>
            <a:r>
              <a:rPr lang="hr-HR" sz="2933" dirty="0">
                <a:latin typeface="Franklin Gothic Book" pitchFamily="34" charset="0"/>
              </a:rPr>
              <a:t>(</a:t>
            </a:r>
            <a:r>
              <a:rPr lang="hr-HR" sz="2933" b="1" i="1" dirty="0">
                <a:latin typeface="Franklin Gothic Book" pitchFamily="34" charset="0"/>
              </a:rPr>
              <a:t>zelena</a:t>
            </a:r>
            <a:r>
              <a:rPr lang="hr-HR" sz="2933" dirty="0">
                <a:latin typeface="Franklin Gothic Book" pitchFamily="34" charset="0"/>
              </a:rPr>
              <a:t> strelica - </a:t>
            </a:r>
            <a:r>
              <a:rPr lang="hr-HR" sz="2933" b="1" i="1" dirty="0">
                <a:latin typeface="Franklin Gothic Book" pitchFamily="34" charset="0"/>
              </a:rPr>
              <a:t>početak</a:t>
            </a:r>
            <a:r>
              <a:rPr lang="hr-HR" sz="2933" dirty="0">
                <a:latin typeface="Franklin Gothic Book" pitchFamily="34" charset="0"/>
              </a:rPr>
              <a:t> puta, a </a:t>
            </a:r>
            <a:r>
              <a:rPr lang="hr-HR" sz="2933" b="1" i="1" dirty="0">
                <a:latin typeface="Franklin Gothic Book" pitchFamily="34" charset="0"/>
              </a:rPr>
              <a:t>crvena </a:t>
            </a:r>
            <a:r>
              <a:rPr lang="hr-HR" sz="2933" dirty="0">
                <a:latin typeface="Franklin Gothic Book" pitchFamily="34" charset="0"/>
              </a:rPr>
              <a:t>– </a:t>
            </a:r>
            <a:r>
              <a:rPr lang="hr-HR" sz="2933" b="1" i="1" dirty="0">
                <a:latin typeface="Franklin Gothic Book" pitchFamily="34" charset="0"/>
              </a:rPr>
              <a:t>kraj</a:t>
            </a:r>
            <a:r>
              <a:rPr lang="hr-HR" sz="2933" dirty="0">
                <a:latin typeface="Franklin Gothic Book" pitchFamily="34" charset="0"/>
              </a:rPr>
              <a:t> puta). 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hr-HR" sz="2933" dirty="0">
                <a:latin typeface="Franklin Gothic Book" pitchFamily="34" charset="0"/>
              </a:rPr>
              <a:t>Putanja </a:t>
            </a:r>
            <a:r>
              <a:rPr lang="hr-HR" sz="2933" b="1" i="1" dirty="0">
                <a:latin typeface="Franklin Gothic Book" pitchFamily="34" charset="0"/>
              </a:rPr>
              <a:t>povezanih ravnih crta </a:t>
            </a:r>
            <a:r>
              <a:rPr lang="hr-HR" sz="2933" dirty="0">
                <a:latin typeface="Franklin Gothic Book" pitchFamily="34" charset="0"/>
              </a:rPr>
              <a:t>- kliknuti na mjesto koje će biti početak putanje, a potom kliknuti na mjesto koje će biti kraj (postupak po potrebi ponavljati). Konačna završna tačka - </a:t>
            </a:r>
            <a:r>
              <a:rPr lang="hr-HR" sz="2933" b="1" i="1" dirty="0">
                <a:latin typeface="Franklin Gothic Book" pitchFamily="34" charset="0"/>
              </a:rPr>
              <a:t>dvoklik</a:t>
            </a:r>
            <a:r>
              <a:rPr lang="hr-HR" sz="2933" dirty="0">
                <a:latin typeface="Franklin Gothic Book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hr-HR" sz="2933" b="1" i="1" dirty="0">
                <a:latin typeface="Franklin Gothic Book" pitchFamily="34" charset="0"/>
              </a:rPr>
              <a:t>Nepravilna putanja </a:t>
            </a:r>
            <a:r>
              <a:rPr lang="hr-HR" sz="2933" dirty="0">
                <a:latin typeface="Franklin Gothic Book" pitchFamily="34" charset="0"/>
              </a:rPr>
              <a:t>- uz pritisnutu lijevu tipku miša "nacrtati" putanju (završna tačka - dvoklik).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hr-HR" sz="2933" dirty="0">
                <a:latin typeface="Franklin Gothic Book" pitchFamily="34" charset="0"/>
              </a:rPr>
              <a:t>Putanju je </a:t>
            </a:r>
            <a:r>
              <a:rPr lang="hr-HR" sz="2933" b="1" i="1" dirty="0">
                <a:latin typeface="Franklin Gothic Book" pitchFamily="34" charset="0"/>
              </a:rPr>
              <a:t>moguće premjestiti</a:t>
            </a:r>
            <a:r>
              <a:rPr lang="hr-HR" sz="2933" dirty="0">
                <a:latin typeface="Franklin Gothic Book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hr-HR" sz="2933" b="1" i="1" dirty="0">
                <a:latin typeface="Franklin Gothic Book" pitchFamily="34" charset="0"/>
              </a:rPr>
              <a:t>Oblici </a:t>
            </a:r>
            <a:r>
              <a:rPr lang="hr-HR" sz="2933" dirty="0">
                <a:latin typeface="Franklin Gothic Book" pitchFamily="34" charset="0"/>
              </a:rPr>
              <a:t>i </a:t>
            </a:r>
            <a:r>
              <a:rPr lang="hr-HR" sz="2933" b="1" i="1" dirty="0">
                <a:latin typeface="Franklin Gothic Book" pitchFamily="34" charset="0"/>
              </a:rPr>
              <a:t>Petlje zatvorene su putanje</a:t>
            </a:r>
            <a:r>
              <a:rPr lang="hr-HR" sz="2933" dirty="0">
                <a:latin typeface="Franklin Gothic Book" pitchFamily="34" charset="0"/>
              </a:rPr>
              <a:t>, objekt se vraća na početnu tačku. Vraćamo ga tako da kliknemo desnom tipkom miša na putanju, pa odaberemo </a:t>
            </a:r>
            <a:r>
              <a:rPr lang="hr-HR" sz="2933" b="1" i="1" dirty="0">
                <a:latin typeface="Franklin Gothic Book" pitchFamily="34" charset="0"/>
              </a:rPr>
              <a:t>Zatvori put</a:t>
            </a:r>
            <a:r>
              <a:rPr lang="hr-HR" sz="2933" dirty="0">
                <a:latin typeface="Franklin Gothic Book" pitchFamily="34" charset="0"/>
              </a:rPr>
              <a:t>. </a:t>
            </a:r>
          </a:p>
          <a:p>
            <a:pPr algn="just">
              <a:lnSpc>
                <a:spcPct val="110000"/>
              </a:lnSpc>
              <a:spcBef>
                <a:spcPts val="1600"/>
              </a:spcBef>
            </a:pPr>
            <a:r>
              <a:rPr lang="hr-HR" sz="2933" dirty="0">
                <a:latin typeface="Franklin Gothic Book" pitchFamily="34" charset="0"/>
              </a:rPr>
              <a:t>Za </a:t>
            </a:r>
            <a:r>
              <a:rPr lang="hr-HR" sz="2933" b="1" i="1" dirty="0">
                <a:latin typeface="Franklin Gothic Book" pitchFamily="34" charset="0"/>
              </a:rPr>
              <a:t>promjenu oblika putanje</a:t>
            </a:r>
            <a:r>
              <a:rPr lang="hr-HR" sz="2933" dirty="0">
                <a:latin typeface="Franklin Gothic Book" pitchFamily="34" charset="0"/>
              </a:rPr>
              <a:t>, kliknuti desnom tipkom miša na putanju, pa odabrati </a:t>
            </a:r>
            <a:r>
              <a:rPr lang="hr-HR" sz="2933" b="1" i="1" dirty="0">
                <a:latin typeface="Franklin Gothic Book" pitchFamily="34" charset="0"/>
              </a:rPr>
              <a:t>Uredi tačke</a:t>
            </a:r>
            <a:r>
              <a:rPr lang="hr-HR" sz="2933" dirty="0">
                <a:latin typeface="Franklin Gothic Book" pitchFamily="34" charset="0"/>
              </a:rPr>
              <a:t>. Na putanji će se pojaviti kvadratne crne ručice  koje je moguće pomjerati. 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endParaRPr lang="hr-HR" sz="2667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69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Putevi kretanja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31021"/>
              </p:ext>
            </p:extLst>
          </p:nvPr>
        </p:nvGraphicFramePr>
        <p:xfrm>
          <a:off x="911424" y="1700808"/>
          <a:ext cx="10369152" cy="331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033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9.</a:t>
                      </a: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175">
                <a:tc>
                  <a:txBody>
                    <a:bodyPr/>
                    <a:lstStyle/>
                    <a:p>
                      <a:pPr marL="180975" indent="0" eaLnBrk="1" hangingPunct="1">
                        <a:lnSpc>
                          <a:spcPct val="130000"/>
                        </a:lnSpc>
                      </a:pPr>
                      <a:r>
                        <a:rPr kumimoji="0" lang="hr-HR" sz="2400" kern="1200" spc="12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isječke crteža </a:t>
                      </a:r>
                      <a:r>
                        <a:rPr kumimoji="0" lang="hr-HR" sz="2400" b="1" i="1" kern="1200" spc="12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slajda 9</a:t>
                      </a:r>
                      <a:r>
                        <a:rPr kumimoji="0" lang="hr-HR" sz="2400" kern="1200" spc="12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dodavati animacije vrste: </a:t>
                      </a:r>
                      <a:r>
                        <a:rPr kumimoji="0" lang="hr-HR" sz="2400" kern="1200" spc="12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Motion</a:t>
                      </a:r>
                      <a:r>
                        <a:rPr kumimoji="0" lang="hr-HR" sz="2400" kern="1200" spc="12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400" kern="1200" spc="12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path</a:t>
                      </a:r>
                      <a:r>
                        <a:rPr kumimoji="0" lang="hr-HR" sz="2400" b="1" i="1" kern="1200" spc="12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hr-HR" sz="2400" kern="1200" spc="12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zbog istraživanja mogućnosti. </a:t>
                      </a: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1809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2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Mijenjati položaj i veličinu putanja.</a:t>
                      </a:r>
                    </a:p>
                  </a:txBody>
                  <a:tcPr marL="121920" marR="2400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180975" indent="0" eaLnBrk="1" hangingPunct="1"/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</a:t>
                      </a:r>
                      <a:r>
                        <a:rPr kumimoji="0" lang="hr-HR" sz="2400" b="1" i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Preview</a:t>
                      </a:r>
                      <a:r>
                        <a:rPr lang="hr-H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provjeriti zadano.</a:t>
                      </a:r>
                    </a:p>
                  </a:txBody>
                  <a:tcPr marL="121920" marR="2400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801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hr-HR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Objek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977679"/>
              </p:ext>
            </p:extLst>
          </p:nvPr>
        </p:nvGraphicFramePr>
        <p:xfrm>
          <a:off x="0" y="0"/>
          <a:ext cx="1219341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Presentation" r:id="rId3" imgW="1574165" imgH="1181202" progId="PowerPoint.Show.12">
                  <p:embed/>
                </p:oleObj>
              </mc:Choice>
              <mc:Fallback>
                <p:oleObj name="Presentation" r:id="rId3" imgW="1574165" imgH="1181202" progId="PowerPoint.Show.12">
                  <p:embed/>
                  <p:pic>
                    <p:nvPicPr>
                      <p:cNvPr id="3" name="Objek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341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220CC-5433-4C6A-B73B-A5A26080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DFFD5E-66DE-44F1-A5DE-5EFD4C486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EC4B1-E477-4C40-B710-F047148AD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314BDD-A5CD-46C2-8275-CF7C1510A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10264" y="4405863"/>
            <a:ext cx="2763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5155E-228E-49DE-905E-B6BBCA807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D28CF-102A-4407-AC66-9FDCA202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098" y="857675"/>
            <a:ext cx="343340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HVALA NA PAŽNJI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016F045C-ACB6-4150-950C-44F2858F8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517" y="857675"/>
            <a:ext cx="5140669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23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hr-HR" sz="3200"/>
              <a:t>Dodavanje animacija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chemeClr val="tx2"/>
                </a:solidFill>
                <a:latin typeface="+mj-lt"/>
              </a:rPr>
              <a:t>Kontekstna kartica </a:t>
            </a:r>
            <a:r>
              <a:rPr lang="hr-HR" sz="2000" b="1" i="1" dirty="0" err="1">
                <a:solidFill>
                  <a:schemeClr val="tx2"/>
                </a:solidFill>
                <a:latin typeface="+mj-lt"/>
              </a:rPr>
              <a:t>Animations</a:t>
            </a:r>
            <a:r>
              <a:rPr lang="hr-HR" sz="2000" dirty="0">
                <a:solidFill>
                  <a:schemeClr val="tx2"/>
                </a:solidFill>
                <a:latin typeface="+mj-lt"/>
              </a:rPr>
              <a:t> nudi niz alata za dodavanje i oblikovanje animacija.</a:t>
            </a:r>
          </a:p>
          <a:p>
            <a:endParaRPr lang="hr-HR" sz="2000" dirty="0">
              <a:solidFill>
                <a:schemeClr val="tx2"/>
              </a:solidFill>
              <a:latin typeface="+mj-lt"/>
            </a:endParaRPr>
          </a:p>
          <a:p>
            <a:endParaRPr lang="hr-HR" sz="2000" dirty="0">
              <a:solidFill>
                <a:schemeClr val="tx2"/>
              </a:solidFill>
              <a:latin typeface="+mj-lt"/>
            </a:endParaRPr>
          </a:p>
          <a:p>
            <a:r>
              <a:rPr lang="hr-HR" sz="2000" dirty="0">
                <a:solidFill>
                  <a:schemeClr val="tx2"/>
                </a:solidFill>
                <a:latin typeface="+mj-lt"/>
              </a:rPr>
              <a:t>Animacija se dodaje tako da se </a:t>
            </a:r>
            <a:r>
              <a:rPr lang="hr-HR" sz="2000" b="1" i="1" dirty="0">
                <a:solidFill>
                  <a:schemeClr val="tx2"/>
                </a:solidFill>
                <a:latin typeface="+mj-lt"/>
              </a:rPr>
              <a:t>po odabiru teksta ili nekog drugog objekta </a:t>
            </a:r>
            <a:r>
              <a:rPr lang="hr-HR" sz="2000" dirty="0">
                <a:solidFill>
                  <a:schemeClr val="tx2"/>
                </a:solidFill>
                <a:latin typeface="+mj-lt"/>
              </a:rPr>
              <a:t>odabere </a:t>
            </a:r>
            <a:r>
              <a:rPr lang="hr-HR" sz="2000" b="1" i="1" dirty="0">
                <a:solidFill>
                  <a:schemeClr val="tx2"/>
                </a:solidFill>
                <a:latin typeface="+mj-lt"/>
              </a:rPr>
              <a:t>željeni efekt</a:t>
            </a:r>
            <a:r>
              <a:rPr lang="hr-HR" sz="2000" dirty="0">
                <a:solidFill>
                  <a:schemeClr val="tx2"/>
                </a:solidFill>
                <a:latin typeface="+mj-lt"/>
              </a:rPr>
              <a:t>.</a:t>
            </a:r>
          </a:p>
          <a:p>
            <a:endParaRPr lang="hr-HR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C46FF88-D4B2-4568-8230-C8637F8F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18" y="5441317"/>
            <a:ext cx="8864183" cy="84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914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4127" r="51334" b="46219"/>
          <a:stretch/>
        </p:blipFill>
        <p:spPr bwMode="auto">
          <a:xfrm>
            <a:off x="1199456" y="1988841"/>
            <a:ext cx="7200800" cy="437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fekti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 animacije</a:t>
            </a:r>
            <a:endParaRPr lang="hr-HR" dirty="0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595607" y="836712"/>
            <a:ext cx="4608512" cy="1152128"/>
          </a:xfrm>
          <a:prstGeom prst="wedgeRectCallout">
            <a:avLst>
              <a:gd name="adj1" fmla="val -119093"/>
              <a:gd name="adj2" fmla="val 102368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altLang="zh-CN" sz="2933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Za uklanjanje </a:t>
            </a: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prethodno postavljene animacije.</a:t>
            </a:r>
          </a:p>
        </p:txBody>
      </p:sp>
    </p:spTree>
    <p:extLst>
      <p:ext uri="{BB962C8B-B14F-4D97-AF65-F5344CB8AC3E}">
        <p14:creationId xmlns:p14="http://schemas.microsoft.com/office/powerpoint/2010/main" val="1943525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Dodavanje animacije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27320"/>
              </p:ext>
            </p:extLst>
          </p:nvPr>
        </p:nvGraphicFramePr>
        <p:xfrm>
          <a:off x="911424" y="1700808"/>
          <a:ext cx="10561173" cy="421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2412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>
                          <a:latin typeface="Franklin Gothic Book" pitchFamily="34" charset="0"/>
                        </a:rPr>
                        <a:t>Vježba </a:t>
                      </a:r>
                      <a:r>
                        <a:rPr lang="en-US" sz="2800" dirty="0">
                          <a:latin typeface="Franklin Gothic Book" pitchFamily="34" charset="0"/>
                        </a:rPr>
                        <a:t>1</a:t>
                      </a:r>
                      <a:r>
                        <a:rPr lang="hr-HR" sz="2800" dirty="0"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3932"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Na 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slajdu 2</a:t>
                      </a:r>
                      <a:r>
                        <a:rPr lang="hr-HR" sz="2400" dirty="0"/>
                        <a:t> kliknuti na okvir </a:t>
                      </a:r>
                      <a:r>
                        <a:rPr lang="hr-HR" sz="2400" dirty="0" err="1"/>
                        <a:t>rezervisanog</a:t>
                      </a:r>
                      <a:r>
                        <a:rPr lang="hr-HR" sz="2400" dirty="0"/>
                        <a:t> mjesta, </a:t>
                      </a:r>
                      <a:br>
                        <a:rPr lang="hr-HR" sz="2400" dirty="0"/>
                      </a:br>
                      <a:r>
                        <a:rPr lang="hr-HR" sz="2400" dirty="0"/>
                        <a:t>crta će postati puna. Na tako odabrane stavke </a:t>
                      </a:r>
                      <a:br>
                        <a:rPr lang="hr-HR" sz="2400" dirty="0"/>
                      </a:br>
                      <a:r>
                        <a:rPr lang="hr-HR" sz="2400" dirty="0"/>
                        <a:t>teksta dodati animaciju: </a:t>
                      </a:r>
                    </a:p>
                    <a:p>
                      <a:pPr marL="523875" indent="-342900" eaLnBrk="1" hangingPunct="1">
                        <a:spcBef>
                          <a:spcPts val="18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hr-HR" sz="2400" b="1" i="1" kern="1200" dirty="0" err="1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Entrance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kumimoji="0" lang="hr-HR" sz="2400" b="1" i="1" kern="1200" dirty="0" err="1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Float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hr-HR" sz="2400" b="1" i="1" kern="1200" dirty="0" err="1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hr-HR" sz="2400" dirty="0"/>
                        <a:t>.</a:t>
                      </a:r>
                    </a:p>
                  </a:txBody>
                  <a:tcPr marR="240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180975" indent="0" eaLnBrk="1" hangingPunct="1"/>
                      <a:r>
                        <a:rPr lang="hr-HR" sz="2400" dirty="0"/>
                        <a:t>Dugmetom </a:t>
                      </a:r>
                      <a:r>
                        <a:rPr kumimoji="0" lang="hr-HR" sz="2400" b="1" i="1" kern="1200" dirty="0" err="1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Preview</a:t>
                      </a:r>
                      <a:r>
                        <a:rPr kumimoji="0" lang="hr-HR" sz="2400" b="1" i="1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hr-HR" sz="2400" b="0" i="0" kern="1200" dirty="0">
                          <a:solidFill>
                            <a:srgbClr val="1A1A2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možemo</a:t>
                      </a:r>
                      <a:r>
                        <a:rPr lang="hr-HR" sz="2400" dirty="0"/>
                        <a:t> provjeriti zadano (stavke se pojavljuju na klik mišem).</a:t>
                      </a:r>
                    </a:p>
                  </a:txBody>
                  <a:tcPr marL="121920" marR="2400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E237B16-67CA-4542-8A4D-108AA5111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864" y="3287713"/>
            <a:ext cx="1377096" cy="1235525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9791411" y="3287713"/>
            <a:ext cx="966720" cy="957808"/>
          </a:xfrm>
          <a:prstGeom prst="roundRect">
            <a:avLst>
              <a:gd name="adj" fmla="val 807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621054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>
                <a:solidFill>
                  <a:schemeClr val="bg2"/>
                </a:solidFill>
              </a:rPr>
              <a:t>Dodavanje animacija- Animiraj</a:t>
            </a:r>
          </a:p>
        </p:txBody>
      </p:sp>
      <p:graphicFrame>
        <p:nvGraphicFramePr>
          <p:cNvPr id="2" name="Objek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107779"/>
              </p:ext>
            </p:extLst>
          </p:nvPr>
        </p:nvGraphicFramePr>
        <p:xfrm>
          <a:off x="0" y="1"/>
          <a:ext cx="12192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resentation" r:id="rId4" imgW="1063596" imgH="797069" progId="PowerPoint.Show.12">
                  <p:embed/>
                </p:oleObj>
              </mc:Choice>
              <mc:Fallback>
                <p:oleObj name="Presentation" r:id="rId4" imgW="1063596" imgH="797069" progId="PowerPoint.Show.12">
                  <p:embed/>
                  <p:pic>
                    <p:nvPicPr>
                      <p:cNvPr id="2" name="Objek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2192000" cy="685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4892EF-BE30-49C0-ADF8-32A7C8831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FB293E-C84E-4A67-ABF8-FCC566F38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BA8B382-04E5-4613-8343-3A26CDC9F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8BF7F5-0703-4397-9E4F-1C40A27D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52050" y="4220801"/>
            <a:ext cx="421593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14165AF-7A1F-42FC-A92A-61C084A9A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16884" y="857675"/>
            <a:ext cx="488627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5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Mogućnosti</a:t>
            </a:r>
            <a:r>
              <a:rPr lang="en-US" sz="45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45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efekta</a:t>
            </a:r>
            <a:endParaRPr lang="en-US" sz="4500" b="1" cap="all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>
                <a:outerShdw dist="38100" dir="2700000" algn="tl" rotWithShape="0">
                  <a:srgbClr val="DF5327"/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32074" y="4356635"/>
            <a:ext cx="4855890" cy="15434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/>
              <a:t>U </a:t>
            </a:r>
            <a:r>
              <a:rPr lang="en-US" dirty="0" err="1"/>
              <a:t>zavisnosti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efekat</a:t>
            </a:r>
            <a:r>
              <a:rPr lang="en-US" dirty="0"/>
              <a:t> </a:t>
            </a:r>
            <a:r>
              <a:rPr lang="en-US" dirty="0" err="1"/>
              <a:t>odabrali</a:t>
            </a:r>
            <a:r>
              <a:rPr lang="en-US" dirty="0"/>
              <a:t>,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podesiti</a:t>
            </a:r>
            <a:r>
              <a:rPr lang="en-US" dirty="0"/>
              <a:t> </a:t>
            </a:r>
            <a:r>
              <a:rPr lang="en-US" b="1" i="1" dirty="0" err="1"/>
              <a:t>Mogućnosti</a:t>
            </a:r>
            <a:r>
              <a:rPr lang="en-US" b="1" i="1" dirty="0"/>
              <a:t> </a:t>
            </a:r>
            <a:r>
              <a:rPr lang="en-US" b="1" i="1" dirty="0" err="1"/>
              <a:t>efekta</a:t>
            </a:r>
            <a:r>
              <a:rPr lang="sr-Latn-ME" b="1" i="1" dirty="0"/>
              <a:t> – </a:t>
            </a:r>
            <a:r>
              <a:rPr lang="sr-Latn-ME" b="1" i="1" dirty="0" err="1"/>
              <a:t>Effect</a:t>
            </a:r>
            <a:r>
              <a:rPr lang="sr-Latn-ME" b="1" i="1" dirty="0"/>
              <a:t> </a:t>
            </a:r>
            <a:r>
              <a:rPr lang="sr-Latn-ME" b="1" i="1" dirty="0" err="1"/>
              <a:t>Options</a:t>
            </a:r>
            <a:r>
              <a:rPr lang="en-US" b="1" i="1" dirty="0"/>
              <a:t>. 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A1F687-449F-44A7-91B4-2EB09C7FE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r="4447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30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Podešavanje vremena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733" dirty="0">
                <a:latin typeface="+mj-lt"/>
              </a:rPr>
              <a:t>Moguće je izvršiti podešavanja za bilo koju animaciju.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7327167" y="4599832"/>
            <a:ext cx="4616303" cy="1656184"/>
          </a:xfrm>
          <a:prstGeom prst="wedgeRectCallout">
            <a:avLst>
              <a:gd name="adj1" fmla="val -13681"/>
              <a:gd name="adj2" fmla="val -113512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altLang="zh-CN" sz="2933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Dužina trajanja </a:t>
            </a: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animacije i </a:t>
            </a:r>
            <a:r>
              <a:rPr lang="hr-HR" altLang="zh-CN" sz="2933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vrijeme nakon</a:t>
            </a: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kojeg će se animacija pokrenuti.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16E635-E642-4113-9B09-1980CC12A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08" t="7535" r="12308" b="78479"/>
          <a:stretch/>
        </p:blipFill>
        <p:spPr>
          <a:xfrm>
            <a:off x="2839668" y="3120102"/>
            <a:ext cx="2197038" cy="1290702"/>
          </a:xfrm>
          <a:prstGeom prst="rect">
            <a:avLst/>
          </a:prstGeom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91887" y="4509119"/>
            <a:ext cx="6184168" cy="2167452"/>
          </a:xfrm>
          <a:prstGeom prst="wedgeRectCallout">
            <a:avLst>
              <a:gd name="adj1" fmla="val -7407"/>
              <a:gd name="adj2" fmla="val -99798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Aft>
                <a:spcPct val="40000"/>
              </a:spcAft>
              <a:defRPr/>
            </a:pP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Animacija se može pokrenuti </a:t>
            </a:r>
            <a:r>
              <a:rPr lang="hr-HR" altLang="zh-CN" sz="2933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klikom miša</a:t>
            </a: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hr-HR" altLang="zh-CN" sz="2933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istovremeno sa prethodnom</a:t>
            </a: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animacijom ili </a:t>
            </a:r>
            <a:r>
              <a:rPr lang="hr-HR" altLang="zh-CN" sz="2933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po završetku prethodne</a:t>
            </a:r>
            <a:r>
              <a:rPr lang="hr-HR" altLang="zh-CN" sz="2933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animacije.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54CC16-8A97-4CA5-A62A-74D81F0E1C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4" t="1" b="60445"/>
          <a:stretch/>
        </p:blipFill>
        <p:spPr>
          <a:xfrm>
            <a:off x="8262521" y="2830530"/>
            <a:ext cx="2512120" cy="7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8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3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zvorni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861</Words>
  <Application>Microsoft Office PowerPoint</Application>
  <PresentationFormat>Widescreen</PresentationFormat>
  <Paragraphs>135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Book Antiqua</vt:lpstr>
      <vt:lpstr>Calibri</vt:lpstr>
      <vt:lpstr>Corbel</vt:lpstr>
      <vt:lpstr>Franklin Gothic Book</vt:lpstr>
      <vt:lpstr>Basis</vt:lpstr>
      <vt:lpstr>Microsoft PowerPoint Presentation</vt:lpstr>
      <vt:lpstr>Presentation</vt:lpstr>
      <vt:lpstr>Prezentacija</vt:lpstr>
      <vt:lpstr>Ms  powerpoint</vt:lpstr>
      <vt:lpstr>Dodavanje animacija</vt:lpstr>
      <vt:lpstr>Da li je više bolje?</vt:lpstr>
      <vt:lpstr>Dodavanje animacija</vt:lpstr>
      <vt:lpstr>Efekti animacije</vt:lpstr>
      <vt:lpstr>Dodavanje animacije</vt:lpstr>
      <vt:lpstr>Dodavanje animacija- Animiraj</vt:lpstr>
      <vt:lpstr>Mogućnosti efekta</vt:lpstr>
      <vt:lpstr>Podešavanje vremena</vt:lpstr>
      <vt:lpstr>Dodavanje animacije</vt:lpstr>
      <vt:lpstr>PowerPoint Presentation</vt:lpstr>
      <vt:lpstr>Dodavanje animacije</vt:lpstr>
      <vt:lpstr>PowerPoint Presentation</vt:lpstr>
      <vt:lpstr>Više efekata na isti objekt</vt:lpstr>
      <vt:lpstr>Animacijsko okno</vt:lpstr>
      <vt:lpstr>Dodavanje animacija</vt:lpstr>
      <vt:lpstr>PowerPoint Presentation</vt:lpstr>
      <vt:lpstr>Animacijsko okno</vt:lpstr>
      <vt:lpstr>PowerPoint Presentation</vt:lpstr>
      <vt:lpstr>Prilagođena animacija</vt:lpstr>
      <vt:lpstr>PowerPoint Presentation</vt:lpstr>
      <vt:lpstr>Preslikavanje animacije</vt:lpstr>
      <vt:lpstr>Preslikač animacije</vt:lpstr>
      <vt:lpstr>PowerPoint Presentation</vt:lpstr>
      <vt:lpstr>Animacijsko okno - Mogućnosti efekta</vt:lpstr>
      <vt:lpstr>Animacijsko okno - Mogućnosti efekta</vt:lpstr>
      <vt:lpstr>Animacijsko okno - Mogućnosti efekta</vt:lpstr>
      <vt:lpstr>Animacija popraćena zvukom</vt:lpstr>
      <vt:lpstr>PowerPoint Presentation</vt:lpstr>
      <vt:lpstr>Animacijsko okno – animiraj tekst</vt:lpstr>
      <vt:lpstr>Kretanje po putanji</vt:lpstr>
      <vt:lpstr>PowerPoint Presentation</vt:lpstr>
      <vt:lpstr>Putevi kretanja</vt:lpstr>
      <vt:lpstr>PowerPoint Presentation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 powerpoint</dc:title>
  <dc:creator>marija z</dc:creator>
  <cp:lastModifiedBy>marija z</cp:lastModifiedBy>
  <cp:revision>8</cp:revision>
  <dcterms:created xsi:type="dcterms:W3CDTF">2019-04-01T19:58:17Z</dcterms:created>
  <dcterms:modified xsi:type="dcterms:W3CDTF">2020-04-15T17:59:30Z</dcterms:modified>
</cp:coreProperties>
</file>