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9"/>
  </p:notesMasterIdLst>
  <p:handoutMasterIdLst>
    <p:handoutMasterId r:id="rId20"/>
  </p:handoutMasterIdLst>
  <p:sldIdLst>
    <p:sldId id="256" r:id="rId4"/>
    <p:sldId id="268" r:id="rId5"/>
    <p:sldId id="261" r:id="rId6"/>
    <p:sldId id="265" r:id="rId7"/>
    <p:sldId id="299" r:id="rId8"/>
    <p:sldId id="266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264" r:id="rId17"/>
    <p:sldId id="262" r:id="rId18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AEB8"/>
    <a:srgbClr val="FFFFFF"/>
    <a:srgbClr val="F2A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6" autoAdjust="0"/>
    <p:restoredTop sz="94628" autoAdjust="0"/>
  </p:normalViewPr>
  <p:slideViewPr>
    <p:cSldViewPr>
      <p:cViewPr varScale="1">
        <p:scale>
          <a:sx n="92" d="100"/>
          <a:sy n="92" d="100"/>
        </p:scale>
        <p:origin x="822" y="72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INFORMATIKA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83EA6-21A4-42C6-B00C-BECDFA0857A7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5E972-FEBD-4AF4-95C5-D7E5EC22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8445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INFORMATIKA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CDFB6-191F-4268-B1D5-A89C4F08EAC0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C4FA6-37C4-461B-935A-4C4CA43B4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6965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</p:sldLayoutIdLst>
  <p:hf sldNum="0" hdr="0" ft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sldNum="0" hdr="0" ft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79712" y="296543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sr-Latn-ME" kern="0">
                <a:solidFill>
                  <a:srgbClr val="FFFFFF"/>
                </a:solidFill>
                <a:latin typeface="Impact" panose="020B0806030902050204" pitchFamily="34" charset="0"/>
              </a:rPr>
              <a:t>JU ETŠ „VASO ALIGRUDIĆ“, Podgorica</a:t>
            </a:r>
            <a:endParaRPr lang="sr-Latn-ME" kern="0" dirty="0">
              <a:solidFill>
                <a:srgbClr val="FFFFFF"/>
              </a:solidFill>
              <a:latin typeface="Impact" panose="020B080603090205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40" y="1779662"/>
            <a:ext cx="51845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chemeClr val="bg1"/>
                </a:solidFill>
                <a:latin typeface="Impact" panose="020B0806030902050204" pitchFamily="34" charset="0"/>
              </a:rPr>
              <a:t>CIRKULARNO PISMO</a:t>
            </a:r>
            <a:endParaRPr lang="en-US" sz="5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52020" y="4371950"/>
            <a:ext cx="3924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</a:rPr>
              <a:t>PREDMETNI NASTAVNIK:</a:t>
            </a:r>
          </a:p>
          <a:p>
            <a:pPr algn="r"/>
            <a:r>
              <a:rPr lang="en-US" sz="1600" b="1" dirty="0" smtClean="0">
                <a:solidFill>
                  <a:schemeClr val="bg1"/>
                </a:solidFill>
              </a:rPr>
              <a:t>SPASOJE PAPI</a:t>
            </a:r>
            <a:r>
              <a:rPr lang="sr-Latn-ME" sz="1600" b="1" dirty="0" smtClean="0">
                <a:solidFill>
                  <a:schemeClr val="bg1"/>
                </a:solidFill>
              </a:rPr>
              <a:t>Ć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23478"/>
            <a:ext cx="61926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pl-PL" sz="2800" dirty="0">
                <a:solidFill>
                  <a:schemeClr val="bg1"/>
                </a:solidFill>
                <a:latin typeface="Impact" panose="020B0806030902050204" pitchFamily="34" charset="0"/>
              </a:rPr>
              <a:t>Postavljanje polja za cirkularno pismo 2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131590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vidjeli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Word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ubaciti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„Address Block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često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različitim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mjestima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htjeti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ubaciti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odvojene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podatke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ocu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Npr., na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početku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htjeti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ubaciti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polovi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stranice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njegovo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njezino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prezime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Koriš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enjem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„Insert Merge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625" y="2416701"/>
            <a:ext cx="2736304" cy="1975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203848" y="2643758"/>
            <a:ext cx="5472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odabir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Word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generi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kratki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pomoću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kojeg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kojeg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određenu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vući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podatak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r-Latn-ME" sz="16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Naravno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kodovi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zamijeniti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stvarnim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podacima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trenutku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slanja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štampanja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794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-164554"/>
            <a:ext cx="70567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err="1">
                <a:solidFill>
                  <a:srgbClr val="32AEB8"/>
                </a:solidFill>
                <a:latin typeface="Impact" panose="020B0806030902050204" pitchFamily="34" charset="0"/>
              </a:rPr>
              <a:t>Dodavanje</a:t>
            </a:r>
            <a:r>
              <a:rPr lang="en-US" sz="28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800" dirty="0" err="1">
                <a:solidFill>
                  <a:srgbClr val="32AEB8"/>
                </a:solidFill>
                <a:latin typeface="Impact" panose="020B0806030902050204" pitchFamily="34" charset="0"/>
              </a:rPr>
              <a:t>pozdravne</a:t>
            </a:r>
            <a:r>
              <a:rPr lang="en-US" sz="28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800" dirty="0" err="1">
                <a:solidFill>
                  <a:srgbClr val="32AEB8"/>
                </a:solidFill>
                <a:latin typeface="Impact" panose="020B0806030902050204" pitchFamily="34" charset="0"/>
              </a:rPr>
              <a:t>poruke</a:t>
            </a:r>
            <a:r>
              <a:rPr lang="en-US" sz="28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35696" y="771550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Pomoću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„Greeting Line“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pozdravnu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poruku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svakog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066" y="1492210"/>
            <a:ext cx="2212076" cy="8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355976" y="1492210"/>
            <a:ext cx="432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Odabirom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otvara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prozor</a:t>
            </a:r>
            <a:r>
              <a:rPr lang="sr-Latn-ME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1892335"/>
            <a:ext cx="3771409" cy="2973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424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3808" y="-12332"/>
            <a:ext cx="59766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err="1">
                <a:solidFill>
                  <a:schemeClr val="bg1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Finaliziranje</a:t>
            </a:r>
            <a:r>
              <a:rPr lang="en-US" sz="2800" dirty="0">
                <a:solidFill>
                  <a:schemeClr val="bg1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chemeClr val="bg1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spajanje</a:t>
            </a:r>
            <a:r>
              <a:rPr lang="en-US" sz="2800" dirty="0">
                <a:solidFill>
                  <a:schemeClr val="bg1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podataka</a:t>
            </a:r>
            <a:r>
              <a:rPr lang="en-US" sz="2800" dirty="0">
                <a:solidFill>
                  <a:schemeClr val="bg1"/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59832" y="987574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završili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unosom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uređivanjem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cirkularno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odabrati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„Finish &amp; Merge“.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1444" y="1563638"/>
            <a:ext cx="1885704" cy="1300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843808" y="3132492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Odaberemo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„Edit Individual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Documents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dodatno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urediti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pojedinu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verziju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jedan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verzija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visno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kriterijuma koje želite postaviti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06" y="3075804"/>
            <a:ext cx="2175813" cy="14368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6697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123478"/>
            <a:ext cx="66247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pl-PL" sz="2800" dirty="0">
                <a:solidFill>
                  <a:srgbClr val="32AEB8"/>
                </a:solidFill>
                <a:latin typeface="Impact" panose="020B0806030902050204" pitchFamily="34" charset="0"/>
              </a:rPr>
              <a:t>Pravila za spajanje podataka – If_Then_Else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1131590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svih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dostupnih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pravila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vjero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atno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najkorisnije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„If Then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Pravila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spajanja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podataka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šemo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kroz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„Rules“.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79662"/>
            <a:ext cx="2284603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3059832" y="1924258"/>
            <a:ext cx="5673483" cy="1561357"/>
          </a:xfrm>
          <a:prstGeom prst="rect">
            <a:avLst/>
          </a:prstGeom>
          <a:solidFill>
            <a:srgbClr val="32AEB8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Odaberimo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pravilo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„If…Then…Else“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čega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prikazuje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prozor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Pomoću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ovog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pravila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mijenjati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visno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ulazni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npr.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kojeg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Prije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uđemo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odabrati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riječ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znakova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mijenjati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visno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hoće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provjera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uspješna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3291830"/>
            <a:ext cx="3365761" cy="1751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3063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67744" y="1131590"/>
            <a:ext cx="45365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području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„Field name“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erem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uporediti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nekom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vrijedno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šću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području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Comparison“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eremo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vrstu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poređenja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jednako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nečem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različito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nečem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itd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 U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zadnjem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području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 to“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upisujemo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vrijednost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kojom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upoređuje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vrijednost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odabranog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donjem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„Insert this text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navodimo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vrijednost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ubaciti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provjera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ispunjen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„Otherwise insert this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navodimo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ubaciti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uslov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provjera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ispunjen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61194"/>
            <a:ext cx="9144000" cy="576063"/>
          </a:xfrm>
        </p:spPr>
        <p:txBody>
          <a:bodyPr/>
          <a:lstStyle/>
          <a:p>
            <a:r>
              <a:rPr lang="sr-Latn-ME" altLang="ko-KR" sz="5000" dirty="0" smtClean="0">
                <a:solidFill>
                  <a:srgbClr val="32AEB8"/>
                </a:solidFill>
                <a:latin typeface="Impact" panose="020B0806030902050204" pitchFamily="34" charset="0"/>
              </a:rPr>
              <a:t>HVALA NA PAŽNJI</a:t>
            </a:r>
            <a:endParaRPr lang="ko-KR" altLang="en-US" sz="5000" dirty="0">
              <a:solidFill>
                <a:srgbClr val="32AEB8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707654"/>
            <a:ext cx="8376879" cy="1027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467544" y="91556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višestruko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masovno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slanje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elektronske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pošte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obične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pošte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Word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ugrađene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tzv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„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cirkularno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pism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nalaze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karticom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„Mailings“.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7684" y="161513"/>
            <a:ext cx="568863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500" dirty="0">
                <a:solidFill>
                  <a:srgbClr val="32AEB8"/>
                </a:solidFill>
                <a:latin typeface="Impact" panose="020B0806030902050204" pitchFamily="34" charset="0"/>
              </a:rPr>
              <a:t>SLANJE DOKUMENATA I </a:t>
            </a:r>
            <a:r>
              <a:rPr lang="en-US" sz="2500" dirty="0" smtClean="0">
                <a:solidFill>
                  <a:srgbClr val="32AEB8"/>
                </a:solidFill>
                <a:latin typeface="Impact" panose="020B0806030902050204" pitchFamily="34" charset="0"/>
              </a:rPr>
              <a:t>CIRKULARN</a:t>
            </a:r>
            <a:r>
              <a:rPr lang="sr-Latn-ME" sz="2500" dirty="0" smtClean="0">
                <a:solidFill>
                  <a:srgbClr val="32AEB8"/>
                </a:solidFill>
                <a:latin typeface="Impact" panose="020B0806030902050204" pitchFamily="34" charset="0"/>
              </a:rPr>
              <a:t>OG</a:t>
            </a:r>
            <a:r>
              <a:rPr lang="en-US" sz="2500" dirty="0" smtClean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500" dirty="0">
                <a:solidFill>
                  <a:srgbClr val="32AEB8"/>
                </a:solidFill>
                <a:latin typeface="Impact" panose="020B0806030902050204" pitchFamily="34" charset="0"/>
              </a:rPr>
              <a:t>PISMA </a:t>
            </a:r>
          </a:p>
        </p:txBody>
      </p:sp>
    </p:spTree>
    <p:extLst>
      <p:ext uri="{BB962C8B-B14F-4D97-AF65-F5344CB8AC3E}">
        <p14:creationId xmlns:p14="http://schemas.microsoft.com/office/powerpoint/2010/main" val="176672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483768" y="267494"/>
            <a:ext cx="5327742" cy="805523"/>
            <a:chOff x="3131840" y="1491630"/>
            <a:chExt cx="5256584" cy="576064"/>
          </a:xfrm>
        </p:grpSpPr>
        <p:sp>
          <p:nvSpPr>
            <p:cNvPr id="18" name="Rectangle 17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Right Triangle 18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120330" y="2163705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8820" y="3051804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7310" y="3939903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20330" y="209417"/>
            <a:ext cx="4548014" cy="7540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dirty="0"/>
          </a:p>
          <a:p>
            <a:pPr algn="ctr"/>
            <a:r>
              <a:rPr lang="en-US" sz="2500" dirty="0" err="1">
                <a:solidFill>
                  <a:srgbClr val="32AEB8"/>
                </a:solidFill>
                <a:latin typeface="Impact" panose="020B0806030902050204" pitchFamily="34" charset="0"/>
              </a:rPr>
              <a:t>Izrada</a:t>
            </a:r>
            <a:r>
              <a:rPr lang="en-US" sz="25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500" dirty="0" err="1">
                <a:solidFill>
                  <a:srgbClr val="32AEB8"/>
                </a:solidFill>
                <a:latin typeface="Impact" panose="020B0806030902050204" pitchFamily="34" charset="0"/>
              </a:rPr>
              <a:t>popisa</a:t>
            </a:r>
            <a:r>
              <a:rPr lang="en-US" sz="25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500" dirty="0" smtClean="0">
                <a:solidFill>
                  <a:srgbClr val="32AEB8"/>
                </a:solidFill>
                <a:latin typeface="Impact" panose="020B0806030902050204" pitchFamily="34" charset="0"/>
              </a:rPr>
              <a:t>prima</a:t>
            </a:r>
            <a:r>
              <a:rPr lang="sr-Latn-ME" sz="2500" dirty="0" smtClean="0">
                <a:solidFill>
                  <a:srgbClr val="32AEB8"/>
                </a:solidFill>
                <a:latin typeface="Impact" panose="020B0806030902050204" pitchFamily="34" charset="0"/>
              </a:rPr>
              <a:t>oca</a:t>
            </a:r>
            <a:r>
              <a:rPr lang="en-US" sz="2500" dirty="0" smtClean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endParaRPr lang="en-US" sz="2500" dirty="0">
              <a:solidFill>
                <a:srgbClr val="32AEB8"/>
              </a:solidFill>
              <a:latin typeface="Impact" panose="020B080603090205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3768" y="1154708"/>
            <a:ext cx="6309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bismo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mogli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primaoca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da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imamo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podatke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primaocima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Primaoce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dodajemo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„Start Mail Merge“ pod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opcijom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„Select Recipients“.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151" y="2048362"/>
            <a:ext cx="2610975" cy="1300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2483767" y="3451914"/>
            <a:ext cx="63091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Prva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„Type a New List…“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omogućiti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vlastiti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unos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primaoca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„Use an Existing List…“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omogućava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koriš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već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postojećeg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Treća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„Choose from Outlook Contacts…“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omogućava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odabir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sačuvani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Microsoft Outlook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imeniku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275606"/>
            <a:ext cx="9144000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4554000" y="1653798"/>
            <a:ext cx="36000" cy="27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583489" y="3781077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93660" y="139364"/>
            <a:ext cx="612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32AEB8"/>
              </a:solidFill>
              <a:latin typeface="Impact" panose="020B0806030902050204" pitchFamily="34" charset="0"/>
            </a:endParaRPr>
          </a:p>
          <a:p>
            <a:pPr algn="ctr"/>
            <a:r>
              <a:rPr lang="en-US" sz="2800" dirty="0" err="1">
                <a:solidFill>
                  <a:srgbClr val="32AEB8"/>
                </a:solidFill>
                <a:latin typeface="Impact" panose="020B0806030902050204" pitchFamily="34" charset="0"/>
              </a:rPr>
              <a:t>Kreiranje</a:t>
            </a:r>
            <a:r>
              <a:rPr lang="en-US" sz="28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800" dirty="0" err="1">
                <a:solidFill>
                  <a:srgbClr val="32AEB8"/>
                </a:solidFill>
                <a:latin typeface="Impact" panose="020B0806030902050204" pitchFamily="34" charset="0"/>
              </a:rPr>
              <a:t>nove</a:t>
            </a:r>
            <a:r>
              <a:rPr lang="en-US" sz="28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800" dirty="0" err="1">
                <a:solidFill>
                  <a:srgbClr val="32AEB8"/>
                </a:solidFill>
                <a:latin typeface="Impact" panose="020B0806030902050204" pitchFamily="34" charset="0"/>
              </a:rPr>
              <a:t>liste</a:t>
            </a:r>
            <a:r>
              <a:rPr lang="en-US" sz="28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800" dirty="0" err="1" smtClean="0">
                <a:solidFill>
                  <a:srgbClr val="32AEB8"/>
                </a:solidFill>
                <a:latin typeface="Impact" panose="020B0806030902050204" pitchFamily="34" charset="0"/>
              </a:rPr>
              <a:t>primaoca</a:t>
            </a:r>
            <a:r>
              <a:rPr lang="en-US" sz="2800" dirty="0" smtClean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endParaRPr lang="en-US" sz="2800" dirty="0">
              <a:solidFill>
                <a:srgbClr val="32AEB8"/>
              </a:solidFill>
              <a:latin typeface="Impact" panose="020B080603090205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1520" y="1491630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Odaberimo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„Type a New List…“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prikazaće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prozor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unos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primaoca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054" y="2076405"/>
            <a:ext cx="3866922" cy="25472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2" name="TextBox 41"/>
          <p:cNvSpPr txBox="1"/>
          <p:nvPr/>
        </p:nvSpPr>
        <p:spPr>
          <a:xfrm>
            <a:off x="4931912" y="1491630"/>
            <a:ext cx="38884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svakog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primaoca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unijeti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razne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detalje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poput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imena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prezimena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adrese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adrese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itd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unesemo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odaberemo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„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Entry“ u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donjem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lijevom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uglu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menija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unos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novog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primaoca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„Find“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omogućava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pretraživanje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kontakata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listi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čega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otvara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pretraživanje</a:t>
            </a:r>
            <a:r>
              <a:rPr lang="en-US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7689" y="3553733"/>
            <a:ext cx="2400504" cy="11557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267494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pretraživati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svih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redova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(All fields)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odabrati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jedan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redova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(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obrisati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nekog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primaoca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pozicionirati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tog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odabrati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„Delete Entry“.</a:t>
            </a:r>
          </a:p>
          <a:p>
            <a:pPr algn="just"/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„Customize Columns“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omogućava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prilago</a:t>
            </a:r>
            <a:r>
              <a:rPr lang="sr-Latn-ME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avanje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redova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mijenjanje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uklanjanje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postojećih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dodavanje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novih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redova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923678"/>
            <a:ext cx="3118665" cy="2773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436096" y="2139702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Odaberemo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„Add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prikazuje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prozor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unos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naziva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3027025"/>
            <a:ext cx="3024336" cy="16506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889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710027" y="141350"/>
            <a:ext cx="539214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err="1" smtClean="0">
                <a:solidFill>
                  <a:srgbClr val="32AEB8"/>
                </a:solidFill>
                <a:latin typeface="Impact" panose="020B0806030902050204" pitchFamily="34" charset="0"/>
              </a:rPr>
              <a:t>Koriš</a:t>
            </a:r>
            <a:r>
              <a:rPr lang="sr-Latn-ME" sz="2800" dirty="0" smtClean="0">
                <a:solidFill>
                  <a:srgbClr val="32AEB8"/>
                </a:solidFill>
                <a:latin typeface="Impact" panose="020B0806030902050204" pitchFamily="34" charset="0"/>
              </a:rPr>
              <a:t>ć</a:t>
            </a:r>
            <a:r>
              <a:rPr lang="en-US" sz="2800" dirty="0" err="1" smtClean="0">
                <a:solidFill>
                  <a:srgbClr val="32AEB8"/>
                </a:solidFill>
                <a:latin typeface="Impact" panose="020B0806030902050204" pitchFamily="34" charset="0"/>
              </a:rPr>
              <a:t>enje</a:t>
            </a:r>
            <a:r>
              <a:rPr lang="en-US" sz="2800" dirty="0" smtClean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800" dirty="0" err="1">
                <a:solidFill>
                  <a:srgbClr val="32AEB8"/>
                </a:solidFill>
                <a:latin typeface="Impact" panose="020B0806030902050204" pitchFamily="34" charset="0"/>
              </a:rPr>
              <a:t>već</a:t>
            </a:r>
            <a:r>
              <a:rPr lang="en-US" sz="28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800" dirty="0" err="1">
                <a:solidFill>
                  <a:srgbClr val="32AEB8"/>
                </a:solidFill>
                <a:latin typeface="Impact" panose="020B0806030902050204" pitchFamily="34" charset="0"/>
              </a:rPr>
              <a:t>postojećeg</a:t>
            </a:r>
            <a:r>
              <a:rPr lang="en-US" sz="28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800" dirty="0" err="1">
                <a:solidFill>
                  <a:srgbClr val="32AEB8"/>
                </a:solidFill>
                <a:latin typeface="Impact" panose="020B0806030902050204" pitchFamily="34" charset="0"/>
              </a:rPr>
              <a:t>popisa</a:t>
            </a:r>
            <a:r>
              <a:rPr lang="en-US" sz="28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451" y="1116665"/>
            <a:ext cx="2067022" cy="1309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904178" y="992826"/>
            <a:ext cx="3519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„Use an Existing List“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prikazuje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klasičan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prozor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odabir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datoteke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kojoj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sačuvani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odabira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datoteke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prikazuje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prozor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određivanje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razdjelnika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(</a:t>
            </a:r>
            <a:r>
              <a:rPr lang="en-US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delimiter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podataka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712" y="2534324"/>
            <a:ext cx="3150383" cy="2238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2537" y="724502"/>
            <a:ext cx="1054699" cy="369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5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0"/>
            <a:ext cx="58326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r"/>
            <a:r>
              <a:rPr lang="en-US" sz="2800" dirty="0" err="1">
                <a:solidFill>
                  <a:srgbClr val="32AEB8"/>
                </a:solidFill>
                <a:latin typeface="Impact" panose="020B0806030902050204" pitchFamily="34" charset="0"/>
              </a:rPr>
              <a:t>Uređivanje</a:t>
            </a:r>
            <a:r>
              <a:rPr lang="en-US" sz="28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800" dirty="0" err="1">
                <a:solidFill>
                  <a:srgbClr val="32AEB8"/>
                </a:solidFill>
                <a:latin typeface="Impact" panose="020B0806030902050204" pitchFamily="34" charset="0"/>
              </a:rPr>
              <a:t>liste</a:t>
            </a:r>
            <a:r>
              <a:rPr lang="en-US" sz="2800" dirty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r>
              <a:rPr lang="en-US" sz="2800" dirty="0" smtClean="0">
                <a:solidFill>
                  <a:srgbClr val="32AEB8"/>
                </a:solidFill>
                <a:latin typeface="Impact" panose="020B0806030902050204" pitchFamily="34" charset="0"/>
              </a:rPr>
              <a:t>prima</a:t>
            </a:r>
            <a:r>
              <a:rPr lang="sr-Latn-ME" sz="2800" dirty="0" smtClean="0">
                <a:solidFill>
                  <a:srgbClr val="32AEB8"/>
                </a:solidFill>
                <a:latin typeface="Impact" panose="020B0806030902050204" pitchFamily="34" charset="0"/>
              </a:rPr>
              <a:t>oca</a:t>
            </a:r>
            <a:r>
              <a:rPr lang="en-US" sz="2800" dirty="0" smtClean="0">
                <a:solidFill>
                  <a:srgbClr val="32AEB8"/>
                </a:solidFill>
                <a:latin typeface="Impact" panose="020B0806030902050204" pitchFamily="34" charset="0"/>
              </a:rPr>
              <a:t> </a:t>
            </a:r>
            <a:endParaRPr lang="en-US" sz="2800" dirty="0">
              <a:solidFill>
                <a:srgbClr val="32AEB8"/>
              </a:solidFill>
              <a:latin typeface="Impact" panose="020B080603090205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1760" y="799200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urediti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unijeli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Word (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unosili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unijeli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kroz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datoteku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odabrati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„Edit Recipient List“.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599419"/>
            <a:ext cx="1705425" cy="7547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452772" y="1438163"/>
            <a:ext cx="436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Otvara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spremljeni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potom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urediti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8547" y="2007313"/>
            <a:ext cx="3836149" cy="28669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123728" y="2812572"/>
            <a:ext cx="24482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sortirati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(Sort),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filtrirati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(Filter),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pronaći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duplikate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(Find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duplicates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pretražiti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(Find recipient)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provjeriti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valjanost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(Validate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addresses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861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-92546"/>
            <a:ext cx="878497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pl-PL" sz="2800" dirty="0">
                <a:solidFill>
                  <a:srgbClr val="32AEB8"/>
                </a:solidFill>
                <a:latin typeface="Impact" panose="020B0806030902050204" pitchFamily="34" charset="0"/>
              </a:rPr>
              <a:t>Postavljanje polja za cirkularno pismo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84355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kojem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mjestu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umetnuti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posebno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zamijeniti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stvarni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podaci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pisma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kursor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postaviti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mjesto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prikazuje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informacija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potom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odabrati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„Address Block“.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08158"/>
            <a:ext cx="2212076" cy="836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251520" y="3003798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odaberemo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prikazuje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prozor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odabir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prikazuju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674555"/>
            <a:ext cx="5838727" cy="3012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51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7494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lijeve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nudi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veliki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izbor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vrsta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detalja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desne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pregleda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pritiskom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strelice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odaberemo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željeni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pritisnuti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„OK“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čega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tom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mjestu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pojaviti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ovog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AddressBlock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13159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mijenjati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automatski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pokrenemo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kreiranje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cirkularnog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pisma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samog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kreiranja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napraviti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pregled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odabirom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„Preview Results“.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99589"/>
            <a:ext cx="616480" cy="818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5391" y="3854473"/>
            <a:ext cx="1813177" cy="809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523236">
            <a:off x="5757045" y="1164424"/>
            <a:ext cx="2234365" cy="337382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51520" y="2651482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opcija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„Preview Results“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upaljena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polje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AddressBlock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zamijeniti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stvarni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podaci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nalaze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jerati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koriš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enjem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strelica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pretražiti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pogledati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ME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greške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pojavile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pojavile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6221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1040</Words>
  <Application>Microsoft Office PowerPoint</Application>
  <PresentationFormat>On-screen Show (16:9)</PresentationFormat>
  <Paragraphs>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맑은 고딕</vt:lpstr>
      <vt:lpstr>Arial</vt:lpstr>
      <vt:lpstr>Arial Unicode MS</vt:lpstr>
      <vt:lpstr>Calibri</vt:lpstr>
      <vt:lpstr>Impact</vt:lpstr>
      <vt:lpstr>Times New Roman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User</cp:lastModifiedBy>
  <cp:revision>114</cp:revision>
  <dcterms:created xsi:type="dcterms:W3CDTF">2016-12-05T23:26:54Z</dcterms:created>
  <dcterms:modified xsi:type="dcterms:W3CDTF">2019-10-15T18:58:44Z</dcterms:modified>
</cp:coreProperties>
</file>