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4BA6-8D53-4B09-B068-166BEA9F74A5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5D0-668F-4D6E-8B0F-A8D5B08E5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4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4BA6-8D53-4B09-B068-166BEA9F74A5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5D0-668F-4D6E-8B0F-A8D5B08E5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31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4BA6-8D53-4B09-B068-166BEA9F74A5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5D0-668F-4D6E-8B0F-A8D5B08E5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47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4BA6-8D53-4B09-B068-166BEA9F74A5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5D0-668F-4D6E-8B0F-A8D5B08E5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10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4BA6-8D53-4B09-B068-166BEA9F74A5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5D0-668F-4D6E-8B0F-A8D5B08E5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23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4BA6-8D53-4B09-B068-166BEA9F74A5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5D0-668F-4D6E-8B0F-A8D5B08E5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18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4BA6-8D53-4B09-B068-166BEA9F74A5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5D0-668F-4D6E-8B0F-A8D5B08E5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512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4BA6-8D53-4B09-B068-166BEA9F74A5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5D0-668F-4D6E-8B0F-A8D5B08E5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27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4BA6-8D53-4B09-B068-166BEA9F74A5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5D0-668F-4D6E-8B0F-A8D5B08E5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189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4BA6-8D53-4B09-B068-166BEA9F74A5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5D0-668F-4D6E-8B0F-A8D5B08E5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343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4BA6-8D53-4B09-B068-166BEA9F74A5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0C5D0-668F-4D6E-8B0F-A8D5B08E5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21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44BA6-8D53-4B09-B068-166BEA9F74A5}" type="datetimeFigureOut">
              <a:rPr lang="en-US" smtClean="0"/>
              <a:t>11/24/2019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0C5D0-668F-4D6E-8B0F-A8D5B08E5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46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5623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53588" y="2468880"/>
            <a:ext cx="8752115" cy="209288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sr-Latn-ME" sz="6500" dirty="0" smtClean="0">
                <a:solidFill>
                  <a:srgbClr val="FF0000"/>
                </a:solidFill>
                <a:latin typeface="Impact" panose="020B0806030902050204" pitchFamily="34" charset="0"/>
              </a:rPr>
              <a:t>UMETANJE FUSNOTA</a:t>
            </a:r>
          </a:p>
          <a:p>
            <a:r>
              <a:rPr lang="sr-Latn-ME" sz="6500" dirty="0" smtClean="0">
                <a:solidFill>
                  <a:srgbClr val="FF0000"/>
                </a:solidFill>
                <a:latin typeface="Impact" panose="020B0806030902050204" pitchFamily="34" charset="0"/>
              </a:rPr>
              <a:t>I SIMBOLA U WORD-U </a:t>
            </a:r>
            <a:endParaRPr lang="en-US" sz="65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67897" y="6035040"/>
            <a:ext cx="4389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000" dirty="0" smtClean="0">
                <a:solidFill>
                  <a:srgbClr val="002060"/>
                </a:solidFill>
                <a:latin typeface="Impact" panose="020B0806030902050204" pitchFamily="34" charset="0"/>
              </a:rPr>
              <a:t>PREDMETNI NASTAVNIK: SPASOJE PAPIĆ</a:t>
            </a:r>
            <a:endParaRPr lang="en-US" sz="2000" dirty="0">
              <a:solidFill>
                <a:srgbClr val="002060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1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5623"/>
          <a:stretch/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383281" y="2534194"/>
            <a:ext cx="57868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err="1">
                <a:solidFill>
                  <a:srgbClr val="002060"/>
                </a:solidFill>
              </a:rPr>
              <a:t>Fusnota</a:t>
            </a:r>
            <a:r>
              <a:rPr lang="en-US" sz="2200" b="1" dirty="0">
                <a:solidFill>
                  <a:srgbClr val="002060"/>
                </a:solidFill>
              </a:rPr>
              <a:t> je </a:t>
            </a:r>
            <a:r>
              <a:rPr lang="en-US" sz="2200" b="1" dirty="0" err="1">
                <a:solidFill>
                  <a:srgbClr val="002060"/>
                </a:solidFill>
              </a:rPr>
              <a:t>dodatno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objašnjenje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nekog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pojma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koje</a:t>
            </a:r>
            <a:r>
              <a:rPr lang="en-US" sz="2200" b="1" dirty="0">
                <a:solidFill>
                  <a:srgbClr val="002060"/>
                </a:solidFill>
              </a:rPr>
              <a:t> se </a:t>
            </a:r>
            <a:r>
              <a:rPr lang="en-US" sz="2200" b="1" dirty="0" err="1">
                <a:solidFill>
                  <a:srgbClr val="002060"/>
                </a:solidFill>
              </a:rPr>
              <a:t>nalazi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dnu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stranice</a:t>
            </a:r>
            <a:r>
              <a:rPr lang="en-US" sz="2200" b="1" dirty="0">
                <a:solidFill>
                  <a:srgbClr val="002060"/>
                </a:solidFill>
              </a:rPr>
              <a:t>, a </a:t>
            </a:r>
            <a:r>
              <a:rPr lang="en-US" sz="2200" b="1" dirty="0" err="1">
                <a:solidFill>
                  <a:srgbClr val="002060"/>
                </a:solidFill>
              </a:rPr>
              <a:t>povezano</a:t>
            </a:r>
            <a:r>
              <a:rPr lang="en-US" sz="2200" b="1" dirty="0">
                <a:solidFill>
                  <a:srgbClr val="002060"/>
                </a:solidFill>
              </a:rPr>
              <a:t> je </a:t>
            </a:r>
            <a:r>
              <a:rPr lang="en-US" sz="2200" b="1" dirty="0" err="1">
                <a:solidFill>
                  <a:srgbClr val="002060"/>
                </a:solidFill>
              </a:rPr>
              <a:t>sa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tekstom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nekim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ob</a:t>
            </a:r>
            <a:r>
              <a:rPr lang="sr-Latn-ME" sz="2200" b="1" dirty="0" smtClean="0">
                <a:solidFill>
                  <a:srgbClr val="002060"/>
                </a:solidFill>
              </a:rPr>
              <a:t>ilje</a:t>
            </a:r>
            <a:r>
              <a:rPr lang="en-US" sz="2200" b="1" dirty="0" err="1" smtClean="0">
                <a:solidFill>
                  <a:srgbClr val="002060"/>
                </a:solidFill>
              </a:rPr>
              <a:t>žjem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002060"/>
                </a:solidFill>
              </a:rPr>
              <a:t>(</a:t>
            </a:r>
            <a:r>
              <a:rPr lang="en-US" sz="2200" b="1" dirty="0" err="1">
                <a:solidFill>
                  <a:srgbClr val="002060"/>
                </a:solidFill>
              </a:rPr>
              <a:t>broj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ili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simbol</a:t>
            </a:r>
            <a:r>
              <a:rPr lang="en-US" sz="2200" b="1" dirty="0">
                <a:solidFill>
                  <a:srgbClr val="002060"/>
                </a:solidFill>
              </a:rPr>
              <a:t>).</a:t>
            </a:r>
          </a:p>
        </p:txBody>
      </p:sp>
      <p:sp>
        <p:nvSpPr>
          <p:cNvPr id="3" name="Right Arrow 2"/>
          <p:cNvSpPr/>
          <p:nvPr/>
        </p:nvSpPr>
        <p:spPr>
          <a:xfrm rot="12970630">
            <a:off x="1427455" y="1592626"/>
            <a:ext cx="2171806" cy="836023"/>
          </a:xfrm>
          <a:prstGeom prst="rightArrow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909825" y="4328547"/>
            <a:ext cx="503685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Postavljanje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fusnote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endnote se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vrši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pomoću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kartice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sr-Latn-ME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108960" y="535577"/>
            <a:ext cx="5133703" cy="37098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782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5625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Donut 2"/>
          <p:cNvSpPr/>
          <p:nvPr/>
        </p:nvSpPr>
        <p:spPr>
          <a:xfrm>
            <a:off x="2821577" y="1136468"/>
            <a:ext cx="418011" cy="404949"/>
          </a:xfrm>
          <a:prstGeom prst="donu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5394" y="1776549"/>
            <a:ext cx="35661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200" b="1" dirty="0">
                <a:solidFill>
                  <a:srgbClr val="002060"/>
                </a:solidFill>
              </a:rPr>
              <a:t>Ako otvorimo dodatni prozor (na slici </a:t>
            </a:r>
            <a:r>
              <a:rPr lang="pl-PL" sz="2200" b="1" dirty="0" smtClean="0">
                <a:solidFill>
                  <a:srgbClr val="002060"/>
                </a:solidFill>
              </a:rPr>
              <a:t>obilježeno </a:t>
            </a:r>
            <a:r>
              <a:rPr lang="pl-PL" sz="2200" b="1" dirty="0">
                <a:solidFill>
                  <a:srgbClr val="002060"/>
                </a:solidFill>
              </a:rPr>
              <a:t>crvenim krugom):</a:t>
            </a:r>
            <a:endParaRPr lang="en-US" sz="22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68342" y="3030583"/>
            <a:ext cx="363147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Latn-ME" sz="2200" b="1" dirty="0" smtClean="0">
                <a:solidFill>
                  <a:srgbClr val="002060"/>
                </a:solidFill>
              </a:rPr>
              <a:t>M</a:t>
            </a:r>
            <a:r>
              <a:rPr lang="en-US" sz="2200" b="1" dirty="0" err="1" smtClean="0">
                <a:solidFill>
                  <a:srgbClr val="002060"/>
                </a:solidFill>
              </a:rPr>
              <a:t>ožemo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podesiti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gd</a:t>
            </a:r>
            <a:r>
              <a:rPr lang="sr-Latn-ME" sz="2200" b="1" dirty="0" smtClean="0">
                <a:solidFill>
                  <a:srgbClr val="002060"/>
                </a:solidFill>
              </a:rPr>
              <a:t>j</a:t>
            </a:r>
            <a:r>
              <a:rPr lang="en-US" sz="2200" b="1" dirty="0" smtClean="0">
                <a:solidFill>
                  <a:srgbClr val="002060"/>
                </a:solidFill>
              </a:rPr>
              <a:t>e </a:t>
            </a:r>
            <a:r>
              <a:rPr lang="en-US" sz="2200" b="1" dirty="0" err="1" smtClean="0">
                <a:solidFill>
                  <a:srgbClr val="002060"/>
                </a:solidFill>
              </a:rPr>
              <a:t>će</a:t>
            </a:r>
            <a:r>
              <a:rPr lang="en-US" sz="2200" b="1" dirty="0" smtClean="0">
                <a:solidFill>
                  <a:srgbClr val="002060"/>
                </a:solidFill>
              </a:rPr>
              <a:t> se </a:t>
            </a:r>
            <a:r>
              <a:rPr lang="en-US" sz="2200" b="1" dirty="0" err="1" smtClean="0">
                <a:solidFill>
                  <a:srgbClr val="002060"/>
                </a:solidFill>
              </a:rPr>
              <a:t>nalaziti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fusnota</a:t>
            </a:r>
            <a:r>
              <a:rPr lang="en-US" sz="2200" b="1" dirty="0" smtClean="0">
                <a:solidFill>
                  <a:srgbClr val="002060"/>
                </a:solidFill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</a:rPr>
              <a:t>kako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će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biti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označena</a:t>
            </a:r>
            <a:r>
              <a:rPr lang="en-US" sz="2200" b="1" dirty="0" smtClean="0">
                <a:solidFill>
                  <a:srgbClr val="002060"/>
                </a:solidFill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</a:rPr>
              <a:t>možemo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izabrati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broj</a:t>
            </a:r>
            <a:r>
              <a:rPr lang="en-US" sz="2200" b="1" dirty="0" smtClean="0">
                <a:solidFill>
                  <a:srgbClr val="002060"/>
                </a:solidFill>
              </a:rPr>
              <a:t> (</a:t>
            </a:r>
            <a:r>
              <a:rPr lang="en-US" sz="2200" b="1" dirty="0" err="1" smtClean="0">
                <a:solidFill>
                  <a:srgbClr val="002060"/>
                </a:solidFill>
              </a:rPr>
              <a:t>sa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različitim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formatima</a:t>
            </a:r>
            <a:r>
              <a:rPr lang="en-US" sz="2200" b="1" dirty="0" smtClean="0">
                <a:solidFill>
                  <a:srgbClr val="002060"/>
                </a:solidFill>
              </a:rPr>
              <a:t>) </a:t>
            </a:r>
            <a:r>
              <a:rPr lang="en-US" sz="2200" b="1" dirty="0" err="1" smtClean="0">
                <a:solidFill>
                  <a:srgbClr val="002060"/>
                </a:solidFill>
              </a:rPr>
              <a:t>ili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simbol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koji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želimo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i</a:t>
            </a:r>
            <a:r>
              <a:rPr lang="en-US" sz="2200" b="1" dirty="0" smtClean="0">
                <a:solidFill>
                  <a:srgbClr val="002060"/>
                </a:solidFill>
              </a:rPr>
              <a:t> sl.</a:t>
            </a:r>
            <a:r>
              <a:rPr lang="sr-Latn-ME" sz="2200" b="1" dirty="0" smtClean="0">
                <a:solidFill>
                  <a:srgbClr val="002060"/>
                </a:solidFill>
              </a:rPr>
              <a:t> Dok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sr-Latn-ME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pomoću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opcije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</a:rPr>
              <a:t>Convert</a:t>
            </a:r>
            <a:r>
              <a:rPr lang="sr-Latn-ME" sz="2200" b="1" dirty="0">
                <a:solidFill>
                  <a:srgbClr val="002060"/>
                </a:solidFill>
              </a:rPr>
              <a:t>,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fusnotu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možete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pretvoriti</a:t>
            </a:r>
            <a:r>
              <a:rPr lang="en-US" sz="2200" b="1" dirty="0" smtClean="0">
                <a:solidFill>
                  <a:srgbClr val="002060"/>
                </a:solidFill>
              </a:rPr>
              <a:t> u </a:t>
            </a:r>
            <a:r>
              <a:rPr lang="en-US" sz="2200" b="1" dirty="0" err="1" smtClean="0">
                <a:solidFill>
                  <a:srgbClr val="002060"/>
                </a:solidFill>
              </a:rPr>
              <a:t>endnotu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i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obrnuto</a:t>
            </a:r>
            <a:r>
              <a:rPr lang="en-US" sz="2200" b="1" dirty="0" smtClean="0">
                <a:solidFill>
                  <a:srgbClr val="002060"/>
                </a:solidFill>
              </a:rPr>
              <a:t>.</a:t>
            </a:r>
            <a:endParaRPr lang="en-US" sz="2200" b="1" dirty="0">
              <a:solidFill>
                <a:srgbClr val="00206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5016137" y="4846320"/>
            <a:ext cx="822960" cy="339634"/>
          </a:xfrm>
          <a:prstGeom prst="fram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54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4910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58439" y="3087640"/>
            <a:ext cx="66751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sz="2200" b="1" dirty="0" err="1">
                <a:solidFill>
                  <a:srgbClr val="002060"/>
                </a:solidFill>
              </a:rPr>
              <a:t>Često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nam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potrebni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znaci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kojih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nema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tastaturi</a:t>
            </a:r>
            <a:r>
              <a:rPr lang="en-US" sz="2200" b="1" dirty="0">
                <a:solidFill>
                  <a:srgbClr val="002060"/>
                </a:solidFill>
              </a:rPr>
              <a:t>, </a:t>
            </a:r>
            <a:r>
              <a:rPr lang="en-US" sz="2200" b="1" dirty="0" err="1">
                <a:solidFill>
                  <a:srgbClr val="002060"/>
                </a:solidFill>
              </a:rPr>
              <a:t>različite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sličice</a:t>
            </a:r>
            <a:r>
              <a:rPr lang="en-US" sz="2200" b="1" dirty="0">
                <a:solidFill>
                  <a:srgbClr val="002060"/>
                </a:solidFill>
              </a:rPr>
              <a:t>, </a:t>
            </a:r>
            <a:r>
              <a:rPr lang="en-US" sz="2200" b="1" dirty="0" err="1">
                <a:solidFill>
                  <a:srgbClr val="002060"/>
                </a:solidFill>
              </a:rPr>
              <a:t>grčka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slova</a:t>
            </a:r>
            <a:r>
              <a:rPr lang="en-US" sz="2200" b="1" dirty="0">
                <a:solidFill>
                  <a:srgbClr val="002060"/>
                </a:solidFill>
              </a:rPr>
              <a:t>, </a:t>
            </a:r>
            <a:r>
              <a:rPr lang="en-US" sz="2200" b="1" dirty="0" err="1">
                <a:solidFill>
                  <a:srgbClr val="002060"/>
                </a:solidFill>
              </a:rPr>
              <a:t>matematičke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oznake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</a:t>
            </a:r>
            <a:r>
              <a:rPr lang="en-US" sz="2200" b="1" dirty="0">
                <a:solidFill>
                  <a:srgbClr val="002060"/>
                </a:solidFill>
              </a:rPr>
              <a:t> sl.</a:t>
            </a:r>
          </a:p>
          <a:p>
            <a:pPr algn="just" fontAlgn="base"/>
            <a:r>
              <a:rPr lang="en-US" sz="2200" b="1" dirty="0">
                <a:solidFill>
                  <a:srgbClr val="002060"/>
                </a:solidFill>
              </a:rPr>
              <a:t>Oni se </a:t>
            </a:r>
            <a:r>
              <a:rPr lang="en-US" sz="2200" b="1" dirty="0" err="1">
                <a:solidFill>
                  <a:srgbClr val="002060"/>
                </a:solidFill>
              </a:rPr>
              <a:t>mogu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umetnuti</a:t>
            </a:r>
            <a:r>
              <a:rPr lang="en-US" sz="2200" b="1" dirty="0">
                <a:solidFill>
                  <a:srgbClr val="002060"/>
                </a:solidFill>
              </a:rPr>
              <a:t> u </a:t>
            </a:r>
            <a:r>
              <a:rPr lang="en-US" sz="2200" b="1" dirty="0" err="1">
                <a:solidFill>
                  <a:srgbClr val="002060"/>
                </a:solidFill>
              </a:rPr>
              <a:t>tekst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pomoću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opcija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 </a:t>
            </a:r>
            <a:r>
              <a:rPr lang="en-US" sz="2200" b="1" dirty="0">
                <a:solidFill>
                  <a:srgbClr val="FF0000"/>
                </a:solidFill>
              </a:rPr>
              <a:t>Symbol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>
                <a:solidFill>
                  <a:srgbClr val="FF0000"/>
                </a:solidFill>
              </a:rPr>
              <a:t>Equation</a:t>
            </a:r>
            <a:r>
              <a:rPr lang="en-US" sz="2200" b="1" dirty="0">
                <a:solidFill>
                  <a:srgbClr val="002060"/>
                </a:solidFill>
              </a:rPr>
              <a:t>, </a:t>
            </a:r>
            <a:r>
              <a:rPr lang="en-US" sz="2200" b="1" dirty="0" err="1">
                <a:solidFill>
                  <a:srgbClr val="002060"/>
                </a:solidFill>
              </a:rPr>
              <a:t>koji</a:t>
            </a:r>
            <a:r>
              <a:rPr lang="en-US" sz="2200" b="1" dirty="0">
                <a:solidFill>
                  <a:srgbClr val="002060"/>
                </a:solidFill>
              </a:rPr>
              <a:t> se </a:t>
            </a:r>
            <a:r>
              <a:rPr lang="en-US" sz="2200" b="1" dirty="0" err="1">
                <a:solidFill>
                  <a:srgbClr val="002060"/>
                </a:solidFill>
              </a:rPr>
              <a:t>nalaze</a:t>
            </a:r>
            <a:r>
              <a:rPr lang="en-US" sz="2200" b="1" dirty="0">
                <a:solidFill>
                  <a:srgbClr val="002060"/>
                </a:solidFill>
              </a:rPr>
              <a:t> u </a:t>
            </a:r>
            <a:r>
              <a:rPr lang="en-US" sz="2200" b="1" dirty="0" err="1">
                <a:solidFill>
                  <a:srgbClr val="002060"/>
                </a:solidFill>
              </a:rPr>
              <a:t>meniju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FF0000"/>
                </a:solidFill>
              </a:rPr>
              <a:t>Insert</a:t>
            </a:r>
            <a:r>
              <a:rPr lang="en-US" sz="2200" b="1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4" name="Right Arrow 3"/>
          <p:cNvSpPr/>
          <p:nvPr/>
        </p:nvSpPr>
        <p:spPr>
          <a:xfrm rot="18712603">
            <a:off x="8871353" y="1528248"/>
            <a:ext cx="2543970" cy="859725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20468721">
            <a:off x="47896" y="1687204"/>
            <a:ext cx="542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3600" b="1" u="sng" dirty="0" smtClean="0">
                <a:solidFill>
                  <a:srgbClr val="FF0000"/>
                </a:solidFill>
                <a:latin typeface="Impact" panose="020B0806030902050204" pitchFamily="34" charset="0"/>
              </a:rPr>
              <a:t>UMETANJE SIMBOLA</a:t>
            </a:r>
            <a:endParaRPr lang="en-US" sz="3600" b="1" u="sng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06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4910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3509" y="1623459"/>
            <a:ext cx="66881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sz="2200" b="1" dirty="0" err="1">
                <a:solidFill>
                  <a:srgbClr val="002060"/>
                </a:solidFill>
              </a:rPr>
              <a:t>Kada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kliknemo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strelicu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ispod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ikonice</a:t>
            </a:r>
            <a:r>
              <a:rPr lang="en-US" sz="2200" b="1" dirty="0">
                <a:solidFill>
                  <a:srgbClr val="002060"/>
                </a:solidFill>
              </a:rPr>
              <a:t> </a:t>
            </a:r>
            <a:r>
              <a:rPr lang="en-US" sz="2200" b="1" dirty="0">
                <a:solidFill>
                  <a:srgbClr val="FF0000"/>
                </a:solidFill>
              </a:rPr>
              <a:t>Symbol </a:t>
            </a:r>
            <a:r>
              <a:rPr lang="en-US" sz="2200" b="1" dirty="0" err="1">
                <a:solidFill>
                  <a:srgbClr val="002060"/>
                </a:solidFill>
              </a:rPr>
              <a:t>otvaraju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nam</a:t>
            </a:r>
            <a:r>
              <a:rPr lang="en-US" sz="2200" b="1" dirty="0">
                <a:solidFill>
                  <a:srgbClr val="002060"/>
                </a:solidFill>
              </a:rPr>
              <a:t> se </a:t>
            </a:r>
            <a:r>
              <a:rPr lang="en-US" sz="2200" b="1" dirty="0" err="1">
                <a:solidFill>
                  <a:srgbClr val="002060"/>
                </a:solidFill>
              </a:rPr>
              <a:t>najčešće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korišćeni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simboli</a:t>
            </a:r>
            <a:r>
              <a:rPr lang="en-US" sz="2200" b="1" dirty="0">
                <a:solidFill>
                  <a:srgbClr val="002060"/>
                </a:solidFill>
              </a:rPr>
              <a:t>, </a:t>
            </a:r>
            <a:r>
              <a:rPr lang="en-US" sz="2200" b="1" dirty="0" err="1">
                <a:solidFill>
                  <a:srgbClr val="002060"/>
                </a:solidFill>
              </a:rPr>
              <a:t>ako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odaberemo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opciju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FF0000"/>
                </a:solidFill>
              </a:rPr>
              <a:t>More Symbols</a:t>
            </a:r>
            <a:r>
              <a:rPr lang="en-US" sz="2200" b="1" dirty="0">
                <a:solidFill>
                  <a:srgbClr val="002060"/>
                </a:solidFill>
              </a:rPr>
              <a:t>… </a:t>
            </a:r>
            <a:r>
              <a:rPr lang="en-US" sz="2200" b="1" dirty="0" err="1">
                <a:solidFill>
                  <a:srgbClr val="002060"/>
                </a:solidFill>
              </a:rPr>
              <a:t>otvara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nam</a:t>
            </a:r>
            <a:r>
              <a:rPr lang="en-US" sz="2200" b="1" dirty="0">
                <a:solidFill>
                  <a:srgbClr val="002060"/>
                </a:solidFill>
              </a:rPr>
              <a:t> se </a:t>
            </a:r>
            <a:r>
              <a:rPr lang="en-US" sz="2200" b="1" dirty="0" err="1">
                <a:solidFill>
                  <a:srgbClr val="002060"/>
                </a:solidFill>
              </a:rPr>
              <a:t>prozor</a:t>
            </a:r>
            <a:r>
              <a:rPr lang="en-US" sz="2200" b="1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4" name="Right Arrow 3"/>
          <p:cNvSpPr/>
          <p:nvPr/>
        </p:nvSpPr>
        <p:spPr>
          <a:xfrm rot="18712603">
            <a:off x="9142527" y="1539105"/>
            <a:ext cx="1840318" cy="363134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 l="68205" b="56518"/>
          <a:stretch/>
        </p:blipFill>
        <p:spPr>
          <a:xfrm>
            <a:off x="1404286" y="2998975"/>
            <a:ext cx="3526972" cy="2711877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/>
          <a:srcRect l="44110" r="4285" b="27053"/>
          <a:stretch/>
        </p:blipFill>
        <p:spPr>
          <a:xfrm>
            <a:off x="5806469" y="2493068"/>
            <a:ext cx="5199017" cy="4131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5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4910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44110" r="4285" b="27053"/>
          <a:stretch/>
        </p:blipFill>
        <p:spPr>
          <a:xfrm>
            <a:off x="896982" y="1623457"/>
            <a:ext cx="5199017" cy="4131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75120" y="1946366"/>
            <a:ext cx="465037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sz="2200" b="1" dirty="0" err="1">
                <a:solidFill>
                  <a:srgbClr val="002060"/>
                </a:solidFill>
              </a:rPr>
              <a:t>Ovaj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prozor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dijalog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ima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dv</a:t>
            </a:r>
            <a:r>
              <a:rPr lang="en-US" sz="2200" b="1" dirty="0" err="1" smtClean="0">
                <a:solidFill>
                  <a:srgbClr val="002060"/>
                </a:solidFill>
              </a:rPr>
              <a:t>ij</a:t>
            </a:r>
            <a:r>
              <a:rPr lang="en-US" sz="2200" b="1" dirty="0" err="1" smtClean="0">
                <a:solidFill>
                  <a:srgbClr val="002060"/>
                </a:solidFill>
              </a:rPr>
              <a:t>e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kartice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FF0000"/>
                </a:solidFill>
              </a:rPr>
              <a:t>Symbol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FF0000"/>
                </a:solidFill>
              </a:rPr>
              <a:t>Special Characters</a:t>
            </a:r>
            <a:r>
              <a:rPr lang="en-US" sz="2200" b="1" dirty="0">
                <a:solidFill>
                  <a:srgbClr val="002060"/>
                </a:solidFill>
              </a:rPr>
              <a:t>.</a:t>
            </a:r>
          </a:p>
          <a:p>
            <a:pPr algn="just" fontAlgn="base"/>
            <a:r>
              <a:rPr lang="en-US" sz="2200" b="1" dirty="0" err="1">
                <a:solidFill>
                  <a:srgbClr val="002060"/>
                </a:solidFill>
              </a:rPr>
              <a:t>Kartica</a:t>
            </a:r>
            <a:r>
              <a:rPr lang="en-US" sz="2200" b="1" dirty="0">
                <a:solidFill>
                  <a:srgbClr val="002060"/>
                </a:solidFill>
              </a:rPr>
              <a:t> </a:t>
            </a:r>
            <a:r>
              <a:rPr lang="en-US" sz="2200" b="1" dirty="0">
                <a:solidFill>
                  <a:srgbClr val="FF0000"/>
                </a:solidFill>
              </a:rPr>
              <a:t>Symbol</a:t>
            </a:r>
            <a:r>
              <a:rPr lang="en-US" sz="2200" b="1" dirty="0">
                <a:solidFill>
                  <a:srgbClr val="002060"/>
                </a:solidFill>
              </a:rPr>
              <a:t> se </a:t>
            </a:r>
            <a:r>
              <a:rPr lang="en-US" sz="2200" b="1" dirty="0" err="1">
                <a:solidFill>
                  <a:srgbClr val="002060"/>
                </a:solidFill>
              </a:rPr>
              <a:t>sastoji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iz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dva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</a:rPr>
              <a:t>d</a:t>
            </a:r>
            <a:r>
              <a:rPr lang="sr-Latn-ME" sz="2200" b="1" dirty="0" smtClean="0">
                <a:solidFill>
                  <a:srgbClr val="002060"/>
                </a:solidFill>
              </a:rPr>
              <a:t>ij</a:t>
            </a:r>
            <a:r>
              <a:rPr lang="en-US" sz="2200" b="1" dirty="0" err="1" smtClean="0">
                <a:solidFill>
                  <a:srgbClr val="002060"/>
                </a:solidFill>
              </a:rPr>
              <a:t>ela</a:t>
            </a:r>
            <a:r>
              <a:rPr lang="en-US" sz="2200" b="1" dirty="0">
                <a:solidFill>
                  <a:srgbClr val="002060"/>
                </a:solidFill>
              </a:rPr>
              <a:t>, </a:t>
            </a:r>
            <a:r>
              <a:rPr lang="en-US" sz="2200" b="1" dirty="0" err="1">
                <a:solidFill>
                  <a:srgbClr val="002060"/>
                </a:solidFill>
              </a:rPr>
              <a:t>gornji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</a:rPr>
              <a:t>d</a:t>
            </a:r>
            <a:r>
              <a:rPr lang="sr-Latn-ME" sz="2200" b="1" dirty="0" smtClean="0">
                <a:solidFill>
                  <a:srgbClr val="002060"/>
                </a:solidFill>
              </a:rPr>
              <a:t>i</a:t>
            </a:r>
            <a:r>
              <a:rPr lang="en-US" sz="2200" b="1" dirty="0" smtClean="0">
                <a:solidFill>
                  <a:srgbClr val="002060"/>
                </a:solidFill>
              </a:rPr>
              <a:t>o </a:t>
            </a:r>
            <a:r>
              <a:rPr lang="en-US" sz="2200" b="1" dirty="0" err="1">
                <a:solidFill>
                  <a:srgbClr val="002060"/>
                </a:solidFill>
              </a:rPr>
              <a:t>nam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služi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za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izbor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različitih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fontova</a:t>
            </a:r>
            <a:r>
              <a:rPr lang="en-US" sz="2200" b="1" dirty="0">
                <a:solidFill>
                  <a:srgbClr val="002060"/>
                </a:solidFill>
              </a:rPr>
              <a:t>, </a:t>
            </a:r>
            <a:r>
              <a:rPr lang="en-US" sz="2200" b="1" dirty="0" err="1">
                <a:solidFill>
                  <a:srgbClr val="002060"/>
                </a:solidFill>
              </a:rPr>
              <a:t>koji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sadrže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različite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simbole</a:t>
            </a:r>
            <a:r>
              <a:rPr lang="en-US" sz="2200" b="1" dirty="0">
                <a:solidFill>
                  <a:srgbClr val="002060"/>
                </a:solidFill>
              </a:rPr>
              <a:t>, a u </a:t>
            </a:r>
            <a:r>
              <a:rPr lang="en-US" sz="2200" b="1" dirty="0" err="1">
                <a:solidFill>
                  <a:srgbClr val="002060"/>
                </a:solidFill>
              </a:rPr>
              <a:t>donjem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</a:rPr>
              <a:t>d</a:t>
            </a:r>
            <a:r>
              <a:rPr lang="sr-Latn-ME" sz="2200" b="1" dirty="0" smtClean="0">
                <a:solidFill>
                  <a:srgbClr val="002060"/>
                </a:solidFill>
              </a:rPr>
              <a:t>ij</a:t>
            </a:r>
            <a:r>
              <a:rPr lang="en-US" sz="2200" b="1" dirty="0" err="1" smtClean="0">
                <a:solidFill>
                  <a:srgbClr val="002060"/>
                </a:solidFill>
              </a:rPr>
              <a:t>elu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002060"/>
                </a:solidFill>
              </a:rPr>
              <a:t>se </a:t>
            </a:r>
            <a:r>
              <a:rPr lang="en-US" sz="2200" b="1" dirty="0" err="1">
                <a:solidFill>
                  <a:srgbClr val="002060"/>
                </a:solidFill>
              </a:rPr>
              <a:t>nalazi</a:t>
            </a:r>
            <a:r>
              <a:rPr lang="en-US" sz="2200" b="1" dirty="0">
                <a:solidFill>
                  <a:srgbClr val="002060"/>
                </a:solidFill>
              </a:rPr>
              <a:t> 16 </a:t>
            </a:r>
            <a:r>
              <a:rPr lang="en-US" sz="2200" b="1" dirty="0" err="1">
                <a:solidFill>
                  <a:srgbClr val="002060"/>
                </a:solidFill>
              </a:rPr>
              <a:t>najčešće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korišćenih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simbola</a:t>
            </a:r>
            <a:r>
              <a:rPr lang="en-US" sz="2200" b="1" dirty="0">
                <a:solidFill>
                  <a:srgbClr val="002060"/>
                </a:solidFill>
              </a:rPr>
              <a:t>. </a:t>
            </a:r>
            <a:r>
              <a:rPr lang="en-US" sz="2200" b="1" dirty="0" err="1">
                <a:solidFill>
                  <a:srgbClr val="002060"/>
                </a:solidFill>
              </a:rPr>
              <a:t>Simbol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ubacujemo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klikom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odgovarajući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simbol</a:t>
            </a:r>
            <a:r>
              <a:rPr lang="en-US" sz="2200" b="1" dirty="0">
                <a:solidFill>
                  <a:srgbClr val="002060"/>
                </a:solidFill>
              </a:rPr>
              <a:t>, a </a:t>
            </a:r>
            <a:r>
              <a:rPr lang="en-US" sz="2200" b="1" dirty="0" err="1">
                <a:solidFill>
                  <a:srgbClr val="002060"/>
                </a:solidFill>
              </a:rPr>
              <a:t>zatim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FF0000"/>
                </a:solidFill>
              </a:rPr>
              <a:t>Insert</a:t>
            </a:r>
            <a:r>
              <a:rPr lang="en-US" sz="2200" b="1" dirty="0">
                <a:solidFill>
                  <a:srgbClr val="002060"/>
                </a:solidFill>
              </a:rPr>
              <a:t>, </a:t>
            </a:r>
            <a:r>
              <a:rPr lang="en-US" sz="2200" b="1" dirty="0" err="1">
                <a:solidFill>
                  <a:srgbClr val="002060"/>
                </a:solidFill>
              </a:rPr>
              <a:t>ili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jednostavno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duplim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klikom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odgovarajući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simbol</a:t>
            </a:r>
            <a:r>
              <a:rPr lang="en-US" sz="2200" b="1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806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5268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53143" y="2299063"/>
            <a:ext cx="423236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rgbClr val="002060"/>
                </a:solidFill>
              </a:rPr>
              <a:t>Kartica</a:t>
            </a:r>
            <a:r>
              <a:rPr lang="en-US" sz="2200" b="1" dirty="0">
                <a:solidFill>
                  <a:srgbClr val="FF0000"/>
                </a:solidFill>
              </a:rPr>
              <a:t> Special Characters</a:t>
            </a:r>
            <a:r>
              <a:rPr lang="en-US" sz="2200" b="1" dirty="0" smtClean="0">
                <a:solidFill>
                  <a:srgbClr val="002060"/>
                </a:solidFill>
              </a:rPr>
              <a:t>:</a:t>
            </a:r>
            <a:endParaRPr lang="sr-Latn-ME" sz="2200" b="1" dirty="0" smtClean="0">
              <a:solidFill>
                <a:srgbClr val="002060"/>
              </a:solidFill>
            </a:endParaRPr>
          </a:p>
          <a:p>
            <a:endParaRPr lang="sr-Latn-ME" sz="2200" b="1" dirty="0">
              <a:solidFill>
                <a:srgbClr val="002060"/>
              </a:solidFill>
            </a:endParaRPr>
          </a:p>
          <a:p>
            <a:r>
              <a:rPr lang="en-US" sz="2200" b="1" dirty="0" err="1">
                <a:solidFill>
                  <a:srgbClr val="002060"/>
                </a:solidFill>
              </a:rPr>
              <a:t>sadrži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različite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znakove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koji</a:t>
            </a:r>
            <a:r>
              <a:rPr lang="en-US" sz="2200" b="1" dirty="0">
                <a:solidFill>
                  <a:srgbClr val="002060"/>
                </a:solidFill>
              </a:rPr>
              <a:t> se </a:t>
            </a:r>
            <a:r>
              <a:rPr lang="en-US" sz="2200" b="1" dirty="0" err="1">
                <a:solidFill>
                  <a:srgbClr val="002060"/>
                </a:solidFill>
              </a:rPr>
              <a:t>koriste</a:t>
            </a:r>
            <a:r>
              <a:rPr lang="en-US" sz="2200" b="1" dirty="0">
                <a:solidFill>
                  <a:srgbClr val="002060"/>
                </a:solidFill>
              </a:rPr>
              <a:t> u </a:t>
            </a:r>
            <a:r>
              <a:rPr lang="en-US" sz="2200" b="1" dirty="0" err="1">
                <a:solidFill>
                  <a:srgbClr val="002060"/>
                </a:solidFill>
              </a:rPr>
              <a:t>poslovnoj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korespodenciji</a:t>
            </a:r>
            <a:r>
              <a:rPr lang="en-US" sz="2200" b="1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820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5623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38696" y="2728808"/>
            <a:ext cx="8752115" cy="140038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sr-Latn-ME" sz="8500" dirty="0" smtClean="0">
                <a:solidFill>
                  <a:srgbClr val="FF0000"/>
                </a:solidFill>
                <a:latin typeface="Impact" panose="020B0806030902050204" pitchFamily="34" charset="0"/>
              </a:rPr>
              <a:t>HVALA NA PAŽNJI</a:t>
            </a:r>
            <a:endParaRPr lang="en-US" sz="85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67897" y="6035040"/>
            <a:ext cx="4389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000" dirty="0" smtClean="0">
                <a:solidFill>
                  <a:schemeClr val="accent1">
                    <a:lumMod val="50000"/>
                  </a:schemeClr>
                </a:solidFill>
                <a:latin typeface="Impact" panose="020B0806030902050204" pitchFamily="34" charset="0"/>
              </a:rPr>
              <a:t>PREDMETNI NASTAVNIK: SPASOJE PAPIĆ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31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161</Words>
  <Application>Microsoft Office PowerPoint</Application>
  <PresentationFormat>Widescreen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Impact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7</cp:revision>
  <dcterms:created xsi:type="dcterms:W3CDTF">2019-11-20T19:52:00Z</dcterms:created>
  <dcterms:modified xsi:type="dcterms:W3CDTF">2019-11-24T12:41:22Z</dcterms:modified>
</cp:coreProperties>
</file>