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64" r:id="rId2"/>
    <p:sldId id="256" r:id="rId3"/>
    <p:sldId id="257" r:id="rId4"/>
    <p:sldId id="263" r:id="rId5"/>
    <p:sldId id="258" r:id="rId6"/>
    <p:sldId id="260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8" d="100"/>
          <a:sy n="98" d="100"/>
        </p:scale>
        <p:origin x="-576" y="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4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EB0C41-6C92-4CC7-8402-A60EA31AAF55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E27128-0670-4D59-9EE5-F02D1A9FB4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679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6979F-D314-4200-98A7-15B134A579EB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47CD5-77C9-4F37-9092-979A004AD5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6979F-D314-4200-98A7-15B134A579EB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47CD5-77C9-4F37-9092-979A004AD5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6979F-D314-4200-98A7-15B134A579EB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47CD5-77C9-4F37-9092-979A004AD5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6979F-D314-4200-98A7-15B134A579EB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47CD5-77C9-4F37-9092-979A004AD5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6979F-D314-4200-98A7-15B134A579EB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47CD5-77C9-4F37-9092-979A004AD5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6979F-D314-4200-98A7-15B134A579EB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47CD5-77C9-4F37-9092-979A004AD5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6979F-D314-4200-98A7-15B134A579EB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47CD5-77C9-4F37-9092-979A004AD5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6979F-D314-4200-98A7-15B134A579EB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47CD5-77C9-4F37-9092-979A004AD5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6979F-D314-4200-98A7-15B134A579EB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47CD5-77C9-4F37-9092-979A004AD5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6979F-D314-4200-98A7-15B134A579EB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47CD5-77C9-4F37-9092-979A004AD5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6979F-D314-4200-98A7-15B134A579EB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AF47CD5-77C9-4F37-9092-979A004AD5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236979F-D314-4200-98A7-15B134A579EB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AF47CD5-77C9-4F37-9092-979A004AD5E6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5.wmf"/><Relationship Id="rId4" Type="http://schemas.openxmlformats.org/officeDocument/2006/relationships/image" Target="../media/image2.wmf"/><Relationship Id="rId9" Type="http://schemas.openxmlformats.org/officeDocument/2006/relationships/oleObject" Target="../embeddings/oleObject4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7.bin"/><Relationship Id="rId10" Type="http://schemas.openxmlformats.org/officeDocument/2006/relationships/image" Target="../media/image9.wmf"/><Relationship Id="rId4" Type="http://schemas.openxmlformats.org/officeDocument/2006/relationships/image" Target="../media/image6.wmf"/><Relationship Id="rId9" Type="http://schemas.openxmlformats.org/officeDocument/2006/relationships/oleObject" Target="../embeddings/oleObject9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0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3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4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2571744"/>
            <a:ext cx="7772400" cy="1362456"/>
          </a:xfrm>
        </p:spPr>
        <p:txBody>
          <a:bodyPr/>
          <a:lstStyle/>
          <a:p>
            <a:pPr algn="ctr"/>
            <a:r>
              <a:rPr lang="sr-Latn-ME" dirty="0" smtClean="0">
                <a:latin typeface="Arial Black" pitchFamily="34" charset="0"/>
              </a:rPr>
              <a:t>EKSTREMNE</a:t>
            </a:r>
            <a:r>
              <a:rPr lang="sr-Latn-ME" dirty="0" smtClean="0"/>
              <a:t> VRIJEDNOSTI</a:t>
            </a:r>
            <a:br>
              <a:rPr lang="sr-Latn-ME" dirty="0" smtClean="0"/>
            </a:br>
            <a:r>
              <a:rPr lang="sr-Latn-ME" dirty="0" smtClean="0"/>
              <a:t>FUNKCIJE 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2844" y="1285860"/>
            <a:ext cx="8858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                      </a:t>
            </a:r>
            <a:r>
              <a:rPr lang="en-US" sz="2400" b="1" smtClean="0"/>
              <a:t>EKSTREMNE     </a:t>
            </a:r>
            <a:r>
              <a:rPr lang="en-US" sz="2400" b="1" dirty="0" smtClean="0"/>
              <a:t>VRIJEDN</a:t>
            </a:r>
            <a:r>
              <a:rPr lang="sr-Latn-ME" sz="2400" b="1" dirty="0" smtClean="0"/>
              <a:t>OSTI</a:t>
            </a:r>
            <a:endParaRPr lang="sr-Latn-CS" sz="2400" dirty="0" smtClean="0"/>
          </a:p>
          <a:p>
            <a:r>
              <a:rPr lang="sr-Latn-CS" sz="2400" dirty="0" smtClean="0"/>
              <a:t>  </a:t>
            </a:r>
            <a:endParaRPr lang="en-US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14282" y="2285992"/>
            <a:ext cx="85725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>
                <a:solidFill>
                  <a:srgbClr val="FF0000"/>
                </a:solidFill>
              </a:rPr>
              <a:t>Teorema 1:(Ferma) (neophodan uslov ekstremuma):</a:t>
            </a:r>
          </a:p>
          <a:p>
            <a:r>
              <a:rPr lang="sr-Latn-CS" sz="2400" dirty="0" smtClean="0"/>
              <a:t>Neka je funkcija f(x) definisana u nekoj okolini tačke </a:t>
            </a:r>
          </a:p>
          <a:p>
            <a:r>
              <a:rPr lang="sr-Latn-CS" sz="2400" dirty="0" smtClean="0"/>
              <a:t>  i diferencijabilna u         Ako je         tačka  ekstremuma  funkcije            , tada je                </a:t>
            </a:r>
            <a:endParaRPr lang="en-US" sz="2400" dirty="0"/>
          </a:p>
        </p:txBody>
      </p:sp>
      <p:graphicFrame>
        <p:nvGraphicFramePr>
          <p:cNvPr id="1031" name="Object 7"/>
          <p:cNvGraphicFramePr>
            <a:graphicFrameLocks noChangeAspect="1"/>
          </p:cNvGraphicFramePr>
          <p:nvPr/>
        </p:nvGraphicFramePr>
        <p:xfrm>
          <a:off x="4429124" y="3000372"/>
          <a:ext cx="642938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Equation" r:id="rId3" imgW="164880" imgH="228600" progId="Equation.3">
                  <p:embed/>
                </p:oleObj>
              </mc:Choice>
              <mc:Fallback>
                <p:oleObj name="Equation" r:id="rId3" imgW="164880" imgH="2286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9124" y="3000372"/>
                        <a:ext cx="642938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1428728" y="3429000"/>
          <a:ext cx="714380" cy="428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Equation" r:id="rId5" imgW="342720" imgH="203040" progId="Equation.3">
                  <p:embed/>
                </p:oleObj>
              </mc:Choice>
              <mc:Fallback>
                <p:oleObj name="Equation" r:id="rId5" imgW="342720" imgH="20304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728" y="3429000"/>
                        <a:ext cx="714380" cy="4286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/>
        </p:nvGraphicFramePr>
        <p:xfrm>
          <a:off x="3357563" y="3417888"/>
          <a:ext cx="1485900" cy="45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Equation" r:id="rId7" imgW="660240" imgH="241200" progId="Equation.3">
                  <p:embed/>
                </p:oleObj>
              </mc:Choice>
              <mc:Fallback>
                <p:oleObj name="Equation" r:id="rId7" imgW="660240" imgH="24120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7563" y="3417888"/>
                        <a:ext cx="1485900" cy="452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7" name="Object 13"/>
          <p:cNvGraphicFramePr>
            <a:graphicFrameLocks noChangeAspect="1"/>
          </p:cNvGraphicFramePr>
          <p:nvPr/>
        </p:nvGraphicFramePr>
        <p:xfrm>
          <a:off x="7215206" y="2571744"/>
          <a:ext cx="642937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Equation" r:id="rId9" imgW="164880" imgH="228600" progId="Equation.3">
                  <p:embed/>
                </p:oleObj>
              </mc:Choice>
              <mc:Fallback>
                <p:oleObj name="Equation" r:id="rId9" imgW="164880" imgH="22860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15206" y="2571744"/>
                        <a:ext cx="642937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8" name="Object 14"/>
          <p:cNvGraphicFramePr>
            <a:graphicFrameLocks noChangeAspect="1"/>
          </p:cNvGraphicFramePr>
          <p:nvPr/>
        </p:nvGraphicFramePr>
        <p:xfrm>
          <a:off x="3009288" y="3000372"/>
          <a:ext cx="562575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Equation" r:id="rId11" imgW="164880" imgH="228600" progId="Equation.3">
                  <p:embed/>
                </p:oleObj>
              </mc:Choice>
              <mc:Fallback>
                <p:oleObj name="Equation" r:id="rId11" imgW="164880" imgH="228600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9288" y="3000372"/>
                        <a:ext cx="562575" cy="5000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1000108"/>
            <a:ext cx="87154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/>
              <a:t>Tačke u kojima je izvod funkcije jednak nuli, ili izvod ima prekid, nazivamo </a:t>
            </a:r>
            <a:r>
              <a:rPr lang="sr-Latn-CS" sz="2400" dirty="0" smtClean="0">
                <a:solidFill>
                  <a:srgbClr val="FF0000"/>
                </a:solidFill>
              </a:rPr>
              <a:t>STACIONARNE  (ILI KRITIČNE ) TAČKE </a:t>
            </a:r>
            <a:r>
              <a:rPr lang="sr-Latn-CS" sz="2400" dirty="0" smtClean="0"/>
              <a:t>.</a:t>
            </a:r>
            <a:endParaRPr lang="en-US" sz="2400" dirty="0" smtClean="0"/>
          </a:p>
          <a:p>
            <a:r>
              <a:rPr lang="en-US" sz="2400" dirty="0" err="1" smtClean="0"/>
              <a:t>Stacionarne</a:t>
            </a:r>
            <a:r>
              <a:rPr lang="en-US" sz="2400" dirty="0" smtClean="0"/>
              <a:t> </a:t>
            </a:r>
            <a:r>
              <a:rPr lang="en-US" sz="2400" dirty="0" err="1" smtClean="0"/>
              <a:t>ta</a:t>
            </a:r>
            <a:r>
              <a:rPr lang="sr-Latn-CS" sz="2400" dirty="0" smtClean="0"/>
              <a:t>č</a:t>
            </a:r>
            <a:r>
              <a:rPr lang="en-US" sz="2400" dirty="0" err="1" smtClean="0"/>
              <a:t>ke</a:t>
            </a:r>
            <a:r>
              <a:rPr lang="en-US" sz="2400" dirty="0" smtClean="0"/>
              <a:t> </a:t>
            </a:r>
            <a:r>
              <a:rPr lang="en-US" sz="2400" dirty="0" err="1" smtClean="0"/>
              <a:t>su</a:t>
            </a:r>
            <a:r>
              <a:rPr lang="en-US" sz="2400" dirty="0" smtClean="0"/>
              <a:t> </a:t>
            </a:r>
            <a:r>
              <a:rPr lang="en-US" sz="2400" dirty="0" err="1" smtClean="0"/>
              <a:t>potencijalne</a:t>
            </a:r>
            <a:r>
              <a:rPr lang="en-US" sz="2400" dirty="0" smtClean="0"/>
              <a:t> </a:t>
            </a:r>
            <a:r>
              <a:rPr lang="en-US" sz="2400" dirty="0" err="1" smtClean="0"/>
              <a:t>ekstremne</a:t>
            </a:r>
            <a:r>
              <a:rPr lang="en-US" sz="2400" dirty="0" smtClean="0"/>
              <a:t> </a:t>
            </a:r>
            <a:r>
              <a:rPr lang="en-US" sz="2400" dirty="0" err="1" smtClean="0"/>
              <a:t>vrijednosti</a:t>
            </a:r>
            <a:r>
              <a:rPr lang="en-US" sz="2400" dirty="0" smtClean="0"/>
              <a:t> </a:t>
            </a:r>
            <a:r>
              <a:rPr lang="en-US" sz="2400" dirty="0" err="1" smtClean="0"/>
              <a:t>funkcije</a:t>
            </a:r>
            <a:r>
              <a:rPr lang="en-US" sz="2400" dirty="0" smtClean="0"/>
              <a:t> f</a:t>
            </a:r>
            <a:r>
              <a:rPr lang="sr-Latn-CS" sz="2400" dirty="0" smtClean="0"/>
              <a:t> (x)</a:t>
            </a:r>
            <a:r>
              <a:rPr lang="en-US" sz="2400" dirty="0" smtClean="0"/>
              <a:t>.</a:t>
            </a:r>
            <a:endParaRPr lang="sr-Latn-CS" sz="2400" dirty="0" smtClean="0"/>
          </a:p>
          <a:p>
            <a:endParaRPr lang="sr-Latn-CS" sz="2400" dirty="0" smtClean="0"/>
          </a:p>
          <a:p>
            <a:r>
              <a:rPr lang="sr-Latn-CS" sz="2400" dirty="0" smtClean="0">
                <a:solidFill>
                  <a:srgbClr val="FF0000"/>
                </a:solidFill>
              </a:rPr>
              <a:t>Teorema2:(Dovoljan uslov ekstremuma )</a:t>
            </a:r>
          </a:p>
          <a:p>
            <a:endParaRPr lang="sr-Latn-CS" sz="2400" dirty="0" smtClean="0"/>
          </a:p>
          <a:p>
            <a:r>
              <a:rPr lang="sr-Latn-CS" sz="2400" dirty="0" smtClean="0"/>
              <a:t>Neka funkcija              ima izvode prvog i drugog reda. Ako je                 </a:t>
            </a:r>
          </a:p>
          <a:p>
            <a:r>
              <a:rPr lang="sr-Latn-CS" sz="2400" dirty="0" smtClean="0"/>
              <a:t>I                                                      , tada je         tačka lokalnog minimuma ( maksimuma).</a:t>
            </a:r>
            <a:endParaRPr lang="sr-Latn-CS" sz="2400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2000232" y="3571876"/>
          <a:ext cx="1000132" cy="428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Equation" r:id="rId3" imgW="342720" imgH="203040" progId="Equation.3">
                  <p:embed/>
                </p:oleObj>
              </mc:Choice>
              <mc:Fallback>
                <p:oleObj name="Equation" r:id="rId3" imgW="342720" imgH="203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0232" y="3571876"/>
                        <a:ext cx="1000132" cy="4286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8072430" y="3571876"/>
          <a:ext cx="1071570" cy="428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Equation" r:id="rId5" imgW="660240" imgH="241200" progId="Equation.3">
                  <p:embed/>
                </p:oleObj>
              </mc:Choice>
              <mc:Fallback>
                <p:oleObj name="Equation" r:id="rId5" imgW="660240" imgH="2412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2430" y="3571876"/>
                        <a:ext cx="1071570" cy="4286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357158" y="3929066"/>
          <a:ext cx="3929090" cy="5270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Equation" r:id="rId7" imgW="1422360" imgH="241200" progId="Equation.3">
                  <p:embed/>
                </p:oleObj>
              </mc:Choice>
              <mc:Fallback>
                <p:oleObj name="Equation" r:id="rId7" imgW="1422360" imgH="2412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3929066"/>
                        <a:ext cx="3929090" cy="5270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5500694" y="3929066"/>
          <a:ext cx="571504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Equation" r:id="rId9" imgW="164880" imgH="228600" progId="Equation.3">
                  <p:embed/>
                </p:oleObj>
              </mc:Choice>
              <mc:Fallback>
                <p:oleObj name="Equation" r:id="rId9" imgW="164880" imgH="2286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0694" y="3929066"/>
                        <a:ext cx="571504" cy="5000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1071546"/>
            <a:ext cx="86439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Primjer 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( funkcija ima stacionarnu tačku, ali ta tačka nije i ekstremna vrijednost funkcije)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357158" y="1928802"/>
          <a:ext cx="4214842" cy="16430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9" name="Equation" r:id="rId3" imgW="1409400" imgH="736560" progId="Equation.3">
                  <p:embed/>
                </p:oleObj>
              </mc:Choice>
              <mc:Fallback>
                <p:oleObj name="Equation" r:id="rId3" imgW="1409400" imgH="73656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1928802"/>
                        <a:ext cx="4214842" cy="164307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" name="Straight Arrow Connector 4"/>
          <p:cNvCxnSpPr/>
          <p:nvPr/>
        </p:nvCxnSpPr>
        <p:spPr>
          <a:xfrm>
            <a:off x="2285984" y="4429132"/>
            <a:ext cx="585791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1643042" y="4143380"/>
          <a:ext cx="500066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0" name="Equation" r:id="rId5" imgW="253800" imgH="203040" progId="Equation.3">
                  <p:embed/>
                </p:oleObj>
              </mc:Choice>
              <mc:Fallback>
                <p:oleObj name="Equation" r:id="rId5" imgW="253800" imgH="203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3042" y="4143380"/>
                        <a:ext cx="500066" cy="5000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572000" y="4357694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158" y="5143512"/>
            <a:ext cx="8286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Zaključak: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 Funkcija                        ima stacionarnu tačku x=0, ali nema ekstremnu vrijednostu toj tački, jer funkcija  i lijevo i desno od tačke x=0 raste.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3143240" y="5072074"/>
          <a:ext cx="1071570" cy="571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1" name="Equation" r:id="rId7" imgW="622080" imgH="228600" progId="Equation.3">
                  <p:embed/>
                </p:oleObj>
              </mc:Choice>
              <mc:Fallback>
                <p:oleObj name="Equation" r:id="rId7" imgW="622080" imgH="2286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40" y="5072074"/>
                        <a:ext cx="1071570" cy="5715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1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1214422"/>
            <a:ext cx="85725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Primjer 1:</a:t>
            </a: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Odrediti ekstremne vrijednosti funkcije                                         </a:t>
            </a: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5643570" y="1500174"/>
          <a:ext cx="2857520" cy="571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Equation" r:id="rId3" imgW="1333440" imgH="228600" progId="Equation.3">
                  <p:embed/>
                </p:oleObj>
              </mc:Choice>
              <mc:Fallback>
                <p:oleObj name="Equation" r:id="rId3" imgW="1333440" imgH="228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3570" y="1500174"/>
                        <a:ext cx="2857520" cy="5715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1142984"/>
            <a:ext cx="85725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Primjer 2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sr-Latn-ME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Odrediti ekstremne vrijednosti funkcije</a:t>
            </a:r>
            <a:endParaRPr lang="sr-Latn-CS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428596" y="1785926"/>
          <a:ext cx="2657475" cy="757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1" name="Equation" r:id="rId3" imgW="1371600" imgH="419040" progId="Equation.3">
                  <p:embed/>
                </p:oleObj>
              </mc:Choice>
              <mc:Fallback>
                <p:oleObj name="Equation" r:id="rId3" imgW="1371600" imgH="419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596" y="1785926"/>
                        <a:ext cx="2657475" cy="757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1142984"/>
            <a:ext cx="80724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Zadaci za vježbanje :</a:t>
            </a: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1.Odrediti ekstremne vrijednosti datih funkcija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857224" y="2214554"/>
          <a:ext cx="5286412" cy="38576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9" name="Equation" r:id="rId3" imgW="1231560" imgH="1320480" progId="Equation.3">
                  <p:embed/>
                </p:oleObj>
              </mc:Choice>
              <mc:Fallback>
                <p:oleObj name="Equation" r:id="rId3" imgW="1231560" imgH="1320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224" y="2214554"/>
                        <a:ext cx="5286412" cy="38576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</TotalTime>
  <Words>168</Words>
  <Application>Microsoft Office PowerPoint</Application>
  <PresentationFormat>On-screen Show (4:3)</PresentationFormat>
  <Paragraphs>21</Paragraphs>
  <Slides>7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Flow</vt:lpstr>
      <vt:lpstr>Equation</vt:lpstr>
      <vt:lpstr>EKSTREMNE VRIJEDNOSTI FUNKCIJE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SVETLANA</cp:lastModifiedBy>
  <cp:revision>33</cp:revision>
  <dcterms:created xsi:type="dcterms:W3CDTF">2010-12-12T14:47:48Z</dcterms:created>
  <dcterms:modified xsi:type="dcterms:W3CDTF">2021-02-24T14:23:28Z</dcterms:modified>
</cp:coreProperties>
</file>