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78" r:id="rId3"/>
    <p:sldId id="279" r:id="rId4"/>
    <p:sldId id="280" r:id="rId5"/>
    <p:sldId id="259" r:id="rId6"/>
    <p:sldId id="281" r:id="rId7"/>
    <p:sldId id="276" r:id="rId8"/>
    <p:sldId id="277" r:id="rId9"/>
    <p:sldId id="260" r:id="rId10"/>
    <p:sldId id="261" r:id="rId11"/>
    <p:sldId id="285" r:id="rId12"/>
    <p:sldId id="282" r:id="rId13"/>
    <p:sldId id="263" r:id="rId14"/>
    <p:sldId id="264" r:id="rId15"/>
    <p:sldId id="269" r:id="rId16"/>
    <p:sldId id="27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66FF99"/>
    <a:srgbClr val="0033CC"/>
    <a:srgbClr val="009999"/>
    <a:srgbClr val="005A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1" autoAdjust="0"/>
    <p:restoredTop sz="94689" autoAdjust="0"/>
  </p:normalViewPr>
  <p:slideViewPr>
    <p:cSldViewPr>
      <p:cViewPr>
        <p:scale>
          <a:sx n="81" d="100"/>
          <a:sy n="81" d="100"/>
        </p:scale>
        <p:origin x="-114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F510-E8F4-4A57-9182-68C1538C49CA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4D64F-9606-4341-A9DF-B6AC4C06D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str\prezentacija\naslovna.JPG"/>
          <p:cNvPicPr>
            <a:picLocks noChangeAspect="1" noChangeArrowheads="1"/>
          </p:cNvPicPr>
          <p:nvPr/>
        </p:nvPicPr>
        <p:blipFill>
          <a:blip r:embed="rId2" cstate="print"/>
          <a:srcRect b="1575"/>
          <a:stretch>
            <a:fillRect/>
          </a:stretch>
        </p:blipFill>
        <p:spPr bwMode="auto">
          <a:xfrm>
            <a:off x="0" y="0"/>
            <a:ext cx="7955280" cy="5872513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 rot="19878123">
            <a:off x="1388256" y="3609219"/>
            <a:ext cx="5995067" cy="650832"/>
          </a:xfrm>
          <a:prstGeom prst="rect">
            <a:avLst/>
          </a:prstGeom>
          <a:solidFill>
            <a:srgbClr val="0000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r-Latn-ME" sz="3200" b="1" dirty="0" smtClean="0">
                <a:solidFill>
                  <a:srgbClr val="005A58"/>
                </a:solidFill>
                <a:latin typeface="Constantia" pitchFamily="18" charset="0"/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sl-SI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UNARSKI</a:t>
            </a:r>
            <a:r>
              <a:rPr lang="sl-SI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HARDVER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86400" y="6248400"/>
            <a:ext cx="3352800" cy="557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914400"/>
            <a:ext cx="899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r-Latn-ME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RAM MEMORIJA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andom </a:t>
            </a: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ccess </a:t>
            </a: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emory) 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SLUŽI ZA PRIVREMENO SMJEŠTANJE PODATAKA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PODACIMA SE PRISTUPA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BILO KOJE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REDOSLJEDU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MOGUĆE JE I ČITANJE I UPISIVANJE PODATAKA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KOD ISKLJUČENJA ILI RESETOVANJA RAČUNARA PODACI SE BRIŠU</a:t>
            </a:r>
          </a:p>
          <a:p>
            <a:pPr marL="0" lvl="7" algn="just"/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KAPACITET SE IZRAŽAVA U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JTIMA (GB)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UTIČE NA  BRZINU RADA RAČUNARA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4182576"/>
            <a:ext cx="69342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GRAFIČKA KARTICA</a:t>
            </a:r>
          </a:p>
          <a:p>
            <a:pPr marL="0" lvl="7"/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ELEKTRONSKI U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REĐAJ KOJI OMOGUĆAVA PRIKAZ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SLIKE NA MONITORU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INTEGRISANA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 MATIČNOJ PLOČI U OBLIKU ČIPA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MOŽE BITI I KAO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POSEBAN DIO U OBLIKU KARTICE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KOJA SE UGRAĐUJE U MATIČNU PLOČU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AGP ILI PCI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EXPRESS SLOT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" name="Picture 2" descr="http://www.pcprimipassi.it/images/fotolezioni/Inserimento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19400"/>
            <a:ext cx="2343100" cy="1524000"/>
          </a:xfrm>
          <a:prstGeom prst="rect">
            <a:avLst/>
          </a:prstGeom>
          <a:noFill/>
        </p:spPr>
      </p:pic>
      <p:pic>
        <p:nvPicPr>
          <p:cNvPr id="15363" name="Picture 3" descr="http://techrevenge.in/wp-content/uploads/2014/11/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143000"/>
            <a:ext cx="1447800" cy="1092542"/>
          </a:xfrm>
          <a:prstGeom prst="rect">
            <a:avLst/>
          </a:prstGeom>
          <a:noFill/>
        </p:spPr>
      </p:pic>
      <p:pic>
        <p:nvPicPr>
          <p:cNvPr id="15365" name="Picture 5" descr="http://blog.instar-informatika.hr/?ACT=29&amp;f=graficka.jpg&amp;fid=25&amp;d=122&amp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686085"/>
            <a:ext cx="2468571" cy="20118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066800"/>
            <a:ext cx="861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ZVUČNA KARTIC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OBEZBJEĐUJE ZVUČNI ULAZ I IZLAZ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SADRŽI ZVUČNI ČIP KOJI PRETVARA ANALOGNE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ZVUČNE TALASE U DIGITALNI SIGNAL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OD NJE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ZAVISI KVALITET I JAČINA ZVUKA</a:t>
            </a:r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KONEKTORI ZA ZVUČNE UREĐAJE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 </a:t>
            </a: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NA ZADNJOJ STRANI KUĆIŠTA </a:t>
            </a:r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Zvucna kartic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533525" cy="1371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3" name="Picture 2" descr="http://www.link-elearning.com/linkdl/coursefiles/344/IIT2_0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2590800" cy="1850571"/>
          </a:xfrm>
          <a:prstGeom prst="rect">
            <a:avLst/>
          </a:prstGeom>
          <a:noFill/>
        </p:spPr>
      </p:pic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876800" y="3657600"/>
            <a:ext cx="1676400" cy="304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09800" y="4724400"/>
            <a:ext cx="655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MREŽNA KARTIC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Constantia" pitchFamily="18" charset="0"/>
              </a:rPr>
              <a:t>ULAZNO-IZLAZNI UREĐAJ KOJI OMOGUĆAVA </a:t>
            </a:r>
            <a:endParaRPr lang="sl-SI" sz="2000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</a:rPr>
              <a:t>    </a:t>
            </a:r>
            <a:r>
              <a:rPr lang="vi-VN" sz="2000" dirty="0" smtClean="0">
                <a:solidFill>
                  <a:srgbClr val="FFFF00"/>
                </a:solidFill>
                <a:latin typeface="Constantia" pitchFamily="18" charset="0"/>
              </a:rPr>
              <a:t>RAZMJENU PODATAKA IZMEĐU RAČUNARA</a:t>
            </a:r>
            <a:endParaRPr lang="sl-SI" sz="2000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 - </a:t>
            </a:r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</a:rPr>
              <a:t>INTEGRISANA JE </a:t>
            </a:r>
            <a:r>
              <a:rPr lang="vi-VN" sz="2000" dirty="0" smtClean="0">
                <a:solidFill>
                  <a:srgbClr val="FFFF00"/>
                </a:solidFill>
                <a:latin typeface="Constantia" pitchFamily="18" charset="0"/>
              </a:rPr>
              <a:t>U MATIČNU PLOČU </a:t>
            </a:r>
            <a:endParaRPr lang="sl-SI" sz="2000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Constantia" pitchFamily="18" charset="0"/>
              </a:rPr>
              <a:t>BRZINA PROTOKA </a:t>
            </a:r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</a:rPr>
              <a:t>JE </a:t>
            </a:r>
            <a:r>
              <a:rPr lang="sr-Latn-ME" sz="2000" dirty="0" smtClean="0">
                <a:solidFill>
                  <a:srgbClr val="FFFF00"/>
                </a:solidFill>
                <a:latin typeface="Constantia" pitchFamily="18" charset="0"/>
              </a:rPr>
              <a:t>U</a:t>
            </a:r>
            <a:r>
              <a:rPr lang="vi-VN" sz="2000" dirty="0" smtClean="0">
                <a:solidFill>
                  <a:srgbClr val="FFFF00"/>
                </a:solidFill>
                <a:latin typeface="Constantia" pitchFamily="18" charset="0"/>
              </a:rPr>
              <a:t> bps</a:t>
            </a:r>
            <a:r>
              <a:rPr lang="sl-SI" sz="2000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econd)</a:t>
            </a:r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win7\Desktop\str\prezentacija\индекс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861560"/>
            <a:ext cx="2110740" cy="1386840"/>
          </a:xfrm>
          <a:prstGeom prst="rect">
            <a:avLst/>
          </a:prstGeom>
          <a:noFill/>
        </p:spPr>
      </p:pic>
      <p:sp>
        <p:nvSpPr>
          <p:cNvPr id="17" name="Line 2"/>
          <p:cNvSpPr>
            <a:spLocks noChangeShapeType="1"/>
          </p:cNvSpPr>
          <p:nvPr/>
        </p:nvSpPr>
        <p:spPr bwMode="auto">
          <a:xfrm flipH="1" flipV="1">
            <a:off x="1828800" y="5943599"/>
            <a:ext cx="914400" cy="152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5638800" y="1524000"/>
            <a:ext cx="1447800" cy="381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win7\Desktop\str\prezentacija\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146" y="3335179"/>
            <a:ext cx="2258854" cy="1465421"/>
          </a:xfrm>
          <a:prstGeom prst="rect">
            <a:avLst/>
          </a:prstGeom>
          <a:noFill/>
        </p:spPr>
      </p:pic>
      <p:pic>
        <p:nvPicPr>
          <p:cNvPr id="20" name="Picture 5" descr="C:\Users\win7\Desktop\str\prezentacija\images2.jpg"/>
          <p:cNvPicPr>
            <a:picLocks noChangeAspect="1" noChangeArrowheads="1"/>
          </p:cNvPicPr>
          <p:nvPr/>
        </p:nvPicPr>
        <p:blipFill>
          <a:blip r:embed="rId3" cstate="print"/>
          <a:srcRect l="6872" t="10327" r="6872" b="20653"/>
          <a:stretch>
            <a:fillRect/>
          </a:stretch>
        </p:blipFill>
        <p:spPr bwMode="auto">
          <a:xfrm>
            <a:off x="5581242" y="3196451"/>
            <a:ext cx="1581558" cy="842149"/>
          </a:xfrm>
          <a:prstGeom prst="rect">
            <a:avLst/>
          </a:prstGeom>
          <a:noFill/>
        </p:spPr>
      </p:pic>
      <p:pic>
        <p:nvPicPr>
          <p:cNvPr id="18" name="Picture 2" descr="http://www.usr.com/oem/vader/images/USR263095-OEM.jpg"/>
          <p:cNvPicPr>
            <a:picLocks noChangeAspect="1" noChangeArrowheads="1"/>
          </p:cNvPicPr>
          <p:nvPr/>
        </p:nvPicPr>
        <p:blipFill>
          <a:blip r:embed="rId4" cstate="print"/>
          <a:srcRect l="2687" t="10827" r="6718" b="10827"/>
          <a:stretch>
            <a:fillRect/>
          </a:stretch>
        </p:blipFill>
        <p:spPr bwMode="auto">
          <a:xfrm>
            <a:off x="7162800" y="1752600"/>
            <a:ext cx="1783132" cy="10531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0668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MODEM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POVEZ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 DVA RAČUNARA PUTEM TELEFONSKE LINIJE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SKRAĆENICA OD </a:t>
            </a:r>
            <a:r>
              <a:rPr lang="vi-VN" sz="2000" b="1" u="sng" dirty="0" smtClean="0">
                <a:solidFill>
                  <a:srgbClr val="FFFF00"/>
                </a:solidFill>
                <a:uFill>
                  <a:solidFill>
                    <a:srgbClr val="FF6600"/>
                  </a:solidFill>
                </a:u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DULACIJA I </a:t>
            </a:r>
            <a:r>
              <a:rPr lang="vi-VN" sz="2000" b="1" u="sng" dirty="0" smtClean="0">
                <a:solidFill>
                  <a:srgbClr val="FFFF00"/>
                </a:solidFill>
                <a:uFill>
                  <a:solidFill>
                    <a:srgbClr val="FF6600"/>
                  </a:solidFill>
                </a:u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ODULACIJA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OMOGUĆAVA KONVERZIJU DIGITALNIH SIGNALA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SIGNALE PRILAGOĐENE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KARAKTERISTIKAMA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TELEFONSKIH LINIJA I OBRATNO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INTEGRISAN JE U MATIČNU PLOČU</a:t>
            </a:r>
          </a:p>
          <a:p>
            <a:pPr marL="457200" lvl="8"/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MOŽE BITI I KAO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POSEB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UREĐAJ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/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5410200" y="2590800"/>
            <a:ext cx="1905000" cy="3047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71600" y="41910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HARD DISK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ELEKTRONSKI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UREĐAJ ZA SKLADIŠTENJE PODATAKA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ČUVA PODATKE I KADA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RAČUNAR ISKLJUČ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 </a:t>
            </a:r>
          </a:p>
          <a:p>
            <a:pPr marL="457200" lvl="8" algn="just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KAPACITET SE IZRAŽAVA U GIGABAJTIMA (GB)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410200" y="3733800"/>
            <a:ext cx="9144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Hard disk 2"/>
          <p:cNvPicPr>
            <a:picLocks noChangeAspect="1"/>
          </p:cNvPicPr>
          <p:nvPr/>
        </p:nvPicPr>
        <p:blipFill>
          <a:blip r:embed="rId5" cstate="print"/>
          <a:srcRect l="5363" t="11104" r="5363" b="11104"/>
          <a:stretch>
            <a:fillRect/>
          </a:stretch>
        </p:blipFill>
        <p:spPr bwMode="auto">
          <a:xfrm>
            <a:off x="510441" y="5519725"/>
            <a:ext cx="1318359" cy="1109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https://uli88.files.wordpress.com/2010/07/cd-r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882186" cy="1981200"/>
          </a:xfrm>
          <a:prstGeom prst="rect">
            <a:avLst/>
          </a:prstGeom>
          <a:noFill/>
        </p:spPr>
      </p:pic>
      <p:pic>
        <p:nvPicPr>
          <p:cNvPr id="10" name="Picture 4" descr="http://ecx.images-amazon.com/images/I/41KK6Q50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31461"/>
            <a:ext cx="2552700" cy="2021739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spcAft>
                <a:spcPts val="600"/>
              </a:spcAft>
            </a:pP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OPTIČKI UREĐAJI</a:t>
            </a:r>
          </a:p>
          <a:p>
            <a:pPr marL="0" lvl="7">
              <a:spcAft>
                <a:spcPts val="600"/>
              </a:spcAft>
            </a:pPr>
            <a:endParaRPr lang="sl-SI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lvl="8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l-SI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 UREĐAJ</a:t>
            </a:r>
          </a:p>
          <a:p>
            <a:pPr marL="2880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ELEKTRONSKI </a:t>
            </a: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UREĐAJ ZA ČITANJE SADRŽAJA SA CD-a (CD-ROM) </a:t>
            </a:r>
          </a:p>
          <a:p>
            <a:pPr marL="288000" lvl="8"/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ILI ZA ČITANJE I UPISIVANJE (CD-RW)</a:t>
            </a:r>
          </a:p>
          <a:p>
            <a:pPr marL="288000" lvl="8"/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KAPACITET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D-a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 700MB</a:t>
            </a:r>
            <a:endParaRPr lang="pl-PL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lvl="8"/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4572000"/>
            <a:ext cx="586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8000" lvl="8">
              <a:buFont typeface="Wingdings" pitchFamily="2" charset="2"/>
              <a:buChar char="Ø"/>
            </a:pPr>
            <a:r>
              <a:rPr lang="sl-SI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DVD UREĐAJ</a:t>
            </a:r>
          </a:p>
          <a:p>
            <a:pPr marL="288000" lvl="8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ELEKTRONSKI </a:t>
            </a: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UREĐAJ ZA ČITANJE I     </a:t>
            </a:r>
          </a:p>
          <a:p>
            <a:pPr marL="288000" lvl="8"/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UPISIVANJE SADRŽAJA SA  DVD-a I CD-a</a:t>
            </a:r>
          </a:p>
          <a:p>
            <a:pPr marL="288000" lvl="8"/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KAPACITET  DVD-a JE 4,7 do 8,5 GB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4724400" y="2819400"/>
            <a:ext cx="1295400" cy="7619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H="1">
            <a:off x="2667000" y="5181600"/>
            <a:ext cx="914400" cy="6095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MONITOR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533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buFont typeface="Wingdings" pitchFamily="2" charset="2"/>
              <a:buChar char="Ø"/>
            </a:pP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IZLAZNI UREĐAJ KOJI RAČUNARSKE SIGNALE KORISNIKU </a:t>
            </a: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PRIKAZIJE KAO SLIKU</a:t>
            </a: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 DIREKTNOJ JE VEZI SA GRAFIČKOM KARTICOM</a:t>
            </a: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VELIČINA MONITORA SE IZRAŽAVA U INČIMA (15, 17, 19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KVALITET SLIKE ZAVISI OD REZOLUCIJE MONITORA</a:t>
            </a: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NAJČEŠĆE VRSTE MONITORA SU: CRT, LCD, TFT I LED</a:t>
            </a:r>
          </a:p>
        </p:txBody>
      </p:sp>
      <p:pic>
        <p:nvPicPr>
          <p:cNvPr id="8" name="Picture 2" descr="http://www.link-elearning.com/linkdl/coursefiles/63/ECDL_IT_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304" y="2819400"/>
            <a:ext cx="1225296" cy="1236269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4400" y="26670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/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CRT 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vi-VN" sz="2000" i="1" dirty="0" smtClean="0">
                <a:solidFill>
                  <a:srgbClr val="FFFF00"/>
                </a:solidFill>
                <a:latin typeface="+mj-lt"/>
              </a:rPr>
              <a:t>Cathode</a:t>
            </a:r>
            <a:r>
              <a:rPr lang="sr-Latn-ME" sz="2000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000" i="1" dirty="0" smtClean="0">
                <a:solidFill>
                  <a:srgbClr val="FFFF00"/>
                </a:solidFill>
                <a:latin typeface="+mj-lt"/>
              </a:rPr>
              <a:t>Ray Tube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)</a:t>
            </a:r>
            <a:endParaRPr lang="sl-SI" sz="2000" dirty="0" smtClean="0">
              <a:solidFill>
                <a:srgbClr val="FFFF00"/>
              </a:solidFill>
              <a:latin typeface="+mj-lt"/>
            </a:endParaRP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IMA KATODNU CIJEV</a:t>
            </a: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SLIČAN TV(oblik i princip rada)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/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(Light</a:t>
            </a:r>
            <a:r>
              <a:rPr lang="sl-SI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mitting </a:t>
            </a:r>
            <a:r>
              <a:rPr lang="sl-SI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iode)</a:t>
            </a:r>
            <a:endParaRPr lang="sl-SI" sz="2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8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SLIKA SE FORMIRA OD LED DIODA POREĐANIH U OBLIKU MREŽE NA EKRANU</a:t>
            </a:r>
          </a:p>
          <a:p>
            <a:pPr marL="108000" lvl="8">
              <a:buFontTx/>
              <a:buChar char="-"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IMAJU VEĆU REZOLUCIJU</a:t>
            </a:r>
            <a:endParaRPr lang="sl-SI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09800" y="39624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/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LCD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sr-Latn-ME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Crystal Display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MANJIH DIMENZIJA</a:t>
            </a: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MANJA POTROŠNJA ELEKTRIČNE ENERGIJE</a:t>
            </a: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KORIST</a:t>
            </a: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KOD PRENOSIVIH</a:t>
            </a:r>
            <a:r>
              <a:rPr lang="sr-Latn-M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RAČUNARA</a:t>
            </a:r>
            <a:endParaRPr lang="sl-SI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7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POSEBNA VRSTA SU TFT (</a:t>
            </a:r>
            <a:r>
              <a:rPr lang="vi-VN" i="1" dirty="0" smtClean="0">
                <a:solidFill>
                  <a:srgbClr val="FFFF00"/>
                </a:solidFill>
                <a:latin typeface="Constantia" pitchFamily="18" charset="0"/>
              </a:rPr>
              <a:t>Thin Film Transistor</a:t>
            </a:r>
            <a:r>
              <a:rPr lang="sl-SI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5" name="Picture 4" descr="&amp;Rcy;&amp;iecy;&amp;zcy;&amp;ucy;&amp;lcy;&amp;tcy;&amp;acy;&amp;tcy; &amp;scy;&amp;lcy;&amp;icy;&amp;kcy;&amp;acy; &amp;zcy;&amp;acy; monitori za 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1309688" cy="871538"/>
          </a:xfrm>
          <a:prstGeom prst="rect">
            <a:avLst/>
          </a:prstGeom>
          <a:noFill/>
        </p:spPr>
      </p:pic>
      <p:pic>
        <p:nvPicPr>
          <p:cNvPr id="16" name="Picture 5" descr="C:\Users\win7\Downloads\down do 10.11.2013\kvp\lc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419600"/>
            <a:ext cx="1407160" cy="1437640"/>
          </a:xfrm>
          <a:prstGeom prst="rect">
            <a:avLst/>
          </a:prstGeom>
          <a:noFill/>
        </p:spPr>
      </p:pic>
      <p:pic>
        <p:nvPicPr>
          <p:cNvPr id="7170" name="Picture 2" descr="http://old.technomarket.bg/files/ARTIKLI/09134382/image_thumb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86200"/>
            <a:ext cx="1981200" cy="1635108"/>
          </a:xfrm>
          <a:prstGeom prst="rect">
            <a:avLst/>
          </a:prstGeom>
          <a:noFill/>
        </p:spPr>
      </p:pic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381000" y="5257799"/>
            <a:ext cx="304800" cy="4571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7391400" y="4876801"/>
            <a:ext cx="685800" cy="60959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3733800" y="3048000"/>
            <a:ext cx="1295400" cy="228601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5486400" y="4038599"/>
            <a:ext cx="8382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TASTATURA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buFont typeface="Wingdings" pitchFamily="2" charset="2"/>
              <a:buChar char="Ø"/>
            </a:pP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ULAZNI UREĐAJ, NAPRAVLJEN PO UGLEDU NA PISAĆU MAŠINU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SLUŽI ZA UNOS PODATAKA</a:t>
            </a:r>
          </a:p>
          <a:p>
            <a:pPr marL="0" lvl="7">
              <a:buFont typeface="Wingdings" pitchFamily="2" charset="2"/>
              <a:buChar char="Ø"/>
            </a:pP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VRSTE TASTERA SU:</a:t>
            </a:r>
          </a:p>
          <a:p>
            <a:pPr marL="0" lvl="7">
              <a:buFont typeface="Wingdings" pitchFamily="2" charset="2"/>
              <a:buChar char="Ø"/>
            </a:pP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ALFANUMERIČKI TASTERI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WINDOWS TASTERI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APLIKACIONI TASTER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FUNKCIJSKI TASTERI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NUMERIČKI TASTERI  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TASTERI ZA POKRETANJE POKAZIVAČA (4 STRELICE)</a:t>
            </a:r>
          </a:p>
          <a:p>
            <a:pPr marL="997200" lvl="2" indent="-457200">
              <a:buFont typeface="+mj-lt"/>
              <a:buAutoNum type="arabicPeriod"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TASTER ENTER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7200" lvl="2" indent="-457200">
              <a:buFont typeface="+mj-lt"/>
              <a:buAutoNum type="arabicPeriod"/>
            </a:pPr>
            <a:r>
              <a:rPr lang="pl-P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OSTALI TASTERI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48" y="2514600"/>
            <a:ext cx="41197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4572000" y="3429000"/>
            <a:ext cx="381000" cy="76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962400" y="3810000"/>
            <a:ext cx="20574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4191000" y="4114800"/>
            <a:ext cx="2743200" cy="76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4038600" y="2743200"/>
            <a:ext cx="2667000" cy="1676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V="1">
            <a:off x="4038600" y="3505200"/>
            <a:ext cx="4648200" cy="1219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7696200" y="4191000"/>
            <a:ext cx="381000" cy="762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3352800" y="2743200"/>
            <a:ext cx="4191000" cy="2590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3352800" y="3048000"/>
            <a:ext cx="5257800" cy="2590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8" grpId="1" animBg="1"/>
      <p:bldP spid="18" grpId="2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1455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4419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MEHANIČKI</a:t>
            </a:r>
            <a:endParaRPr lang="sr-Latn-ME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05425"/>
            <a:ext cx="2381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upload.wikimedia.org/wikipedia/commons/thumb/f/fd/Mouse-mechanism-cutaway.png/400px-Mouse-mechanism-cutaw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038600"/>
            <a:ext cx="1447800" cy="1190816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7471" t="48720" r="69725" b="13780"/>
          <a:stretch>
            <a:fillRect/>
          </a:stretch>
        </p:blipFill>
        <p:spPr bwMode="auto">
          <a:xfrm>
            <a:off x="1524000" y="5257800"/>
            <a:ext cx="1661555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pcekspert.com/jpg/articles/gigabyte_m6980/gigabyte_m6980_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038603"/>
            <a:ext cx="1556517" cy="1149941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29000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OPTIČKI</a:t>
            </a:r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096000" y="441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8" algn="just">
              <a:spcAft>
                <a:spcPts val="600"/>
              </a:spcAft>
            </a:pPr>
            <a:r>
              <a:rPr lang="sr-Latn-M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LASERSKI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MIŠ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" y="11430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7">
              <a:buFont typeface="Wingdings" pitchFamily="2" charset="2"/>
              <a:buChar char="Ø"/>
            </a:pPr>
            <a:r>
              <a:rPr lang="sl-SI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ULAZNI UREĐAJ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SLUŽI ZA UNOS PODATAKA</a:t>
            </a:r>
          </a:p>
          <a:p>
            <a:pPr marL="0" lvl="7">
              <a:buFont typeface="Wingdings" pitchFamily="2" charset="2"/>
              <a:buChar char="Ø"/>
            </a:pP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POMOĆU NJEGA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POMJERA KURSOR NA EKRANU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MOŽE DA IMA DVA</a:t>
            </a:r>
            <a:r>
              <a:rPr lang="sr-Latn-M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PET TASTERA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SENZOR KRETANJA MOŽE BITI KUGLICA ILI SVJETLOSNI ZRAK</a:t>
            </a:r>
          </a:p>
        </p:txBody>
      </p:sp>
      <p:pic>
        <p:nvPicPr>
          <p:cNvPr id="18" name="Picture 17" descr="Opticki mis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685800"/>
            <a:ext cx="962025" cy="876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ME" sz="3200" b="1" noProof="1" smtClean="0">
                <a:solidFill>
                  <a:srgbClr val="FFFF00"/>
                </a:solidFill>
                <a:latin typeface="Times New Roman" pitchFamily="18" charset="0"/>
              </a:rPr>
              <a:t>DOMAĆI ZADATAK</a:t>
            </a:r>
            <a:endParaRPr kumimoji="0" lang="sr-Latn-ME" sz="3200" b="1" i="0" u="none" strike="noStrike" cap="none" normalizeH="0" baseline="0" noProof="1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39938" name="Picture 2" descr="domaci-zadatak1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2740025" cy="1947863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" y="11430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</a:pPr>
            <a:r>
              <a:rPr kumimoji="0" lang="sr-Latn-ME" sz="2600" b="0" i="0" u="none" strike="noStrike" cap="none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Odgovoriti na pitanja:</a:t>
            </a:r>
            <a:endParaRPr lang="sr-Latn-ME" sz="2600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</a:pPr>
            <a:endParaRPr kumimoji="0" lang="sr-Latn-ME" sz="2000" b="0" i="0" u="none" strike="noStrike" cap="none" normalizeH="0" baseline="0" noProof="1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Šta je hardver i kako je podijeljen?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Navesti osnovne djelove hardvera.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Šta se nalazi sa prednje i zadnje strane kućišta?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li stabilnost računarskog sistema zavisi od jedinice za napajanje?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Koja komponenta je zadužena za obradu podataka i kontrolu rada kompletnog računara?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li matična ploča utiče na cjelokupne performanse računara?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Šta se dešava sa podacima u RAM memoriji kada dođe do prestanka napajanja električnom energijom?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Koja kartica je zadužena za prikaz slike na monitoru?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 čuva podatke kada je računar isključen?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+mj-lt"/>
              <a:buAutoNum type="arabicPeriod"/>
              <a:tabLst/>
            </a:pPr>
            <a:r>
              <a:rPr lang="sr-Latn-ME" sz="22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Objasniti razliku između CD i DVD uređaja?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ME" sz="3200" b="1" noProof="1" smtClean="0">
                <a:solidFill>
                  <a:srgbClr val="FFFF00"/>
                </a:solidFill>
                <a:latin typeface="Times New Roman" pitchFamily="18" charset="0"/>
              </a:rPr>
              <a:t>RAČUNARSKI  SISTEM  (RAČUNAR)</a:t>
            </a:r>
            <a:endParaRPr kumimoji="0" lang="sr-Latn-ME" sz="3200" b="1" i="0" u="none" strike="noStrike" cap="none" normalizeH="0" baseline="0" noProof="1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elektronski uređaj koji SLUŽI ZA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AUTOMATSKU OBRADU PODATAKA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SASTOJI SE OD DVIJE KOMPONENTE: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HARDVER (</a:t>
            </a:r>
            <a:r>
              <a:rPr lang="sr-Latn-ME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SOFTVER  (</a:t>
            </a:r>
            <a:r>
              <a:rPr lang="sr-Latn-ME" sz="2400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sr-Latn-ME" sz="2400" cap="all" noProof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sr-Latn-ME" sz="2400" cap="all" noProof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Rezultat slika za hardver"/>
          <p:cNvPicPr>
            <a:picLocks noChangeAspect="1" noChangeArrowheads="1"/>
          </p:cNvPicPr>
          <p:nvPr/>
        </p:nvPicPr>
        <p:blipFill>
          <a:blip r:embed="rId2" cstate="print"/>
          <a:srcRect l="17131" r="14990"/>
          <a:stretch>
            <a:fillRect/>
          </a:stretch>
        </p:blipFill>
        <p:spPr bwMode="auto">
          <a:xfrm>
            <a:off x="5181600" y="3962400"/>
            <a:ext cx="3081123" cy="1838801"/>
          </a:xfrm>
          <a:prstGeom prst="rect">
            <a:avLst/>
          </a:prstGeom>
          <a:noFill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19800" y="4419600"/>
            <a:ext cx="606425" cy="609600"/>
            <a:chOff x="3288" y="164"/>
            <a:chExt cx="1360" cy="1012"/>
          </a:xfrm>
        </p:grpSpPr>
        <p:pic>
          <p:nvPicPr>
            <p:cNvPr id="1028" name="Picture 25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64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26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55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27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346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28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436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29" descr="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527"/>
              <a:ext cx="997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PODJELA  RAČUNARSKIH  SISTEMA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752600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računarski sistemi se mogu podijeliti na različite načine u zavisnosti od toga da li se posmatra: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8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njihova 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primjena</a:t>
            </a: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b="1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broj  korisnika 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koji  mogu  istovremeno  da  </a:t>
            </a: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     koriste  jedan  računar</a:t>
            </a: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broj  naredbi 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koje  računar  može  da  izvrši </a:t>
            </a:r>
          </a:p>
          <a:p>
            <a:pPr marL="3600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     u  jednom  trenutku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PODJELA  RAČUNARSKIH  SISTEMA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b="1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000" b="1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SA STANOVIŠTA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PRIMJENE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DIJELE SE NA:</a:t>
            </a: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                   - računare opšte namjene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                   - računare specijalnE namJenE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SA STANOVIŠTA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brojA korisnika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DIJELE SE NA: </a:t>
            </a: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                    - višekorisničkE računare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                    - jednokorisničkE računare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000" cap="all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SA STANOVIŠTA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</a:rPr>
              <a:t>brojA naredbi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koje računar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   može da izvrši u jednom trenutku DIJELE SE NA: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	       -  SERIJSKE računare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</a:rPr>
              <a:t>	       -  PARALELNE računare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000" b="1" cap="all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12954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svi  vidljivi  materijalni  elementi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računarskog  sistema  PODIJELJENI  sU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u  DVIJE  GRUPE: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l-SI" sz="20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osnovni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djelovi HARDVERA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l-SI" sz="2400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l-SI" sz="24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Periferni </a:t>
            </a:r>
            <a:r>
              <a:rPr lang="sl-SI" sz="2400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djelovi hardvera</a:t>
            </a:r>
            <a:endParaRPr kumimoji="0" lang="en-US" sz="2400" i="0" u="none" strike="noStrike" cap="all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RAČUNARSKI  HARDVER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0" descr="http://www.szintezis.hu/thumb/290/0/pc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77883"/>
            <a:ext cx="1828800" cy="1336917"/>
          </a:xfrm>
          <a:prstGeom prst="rect">
            <a:avLst/>
          </a:prstGeom>
          <a:noFill/>
        </p:spPr>
      </p:pic>
      <p:pic>
        <p:nvPicPr>
          <p:cNvPr id="8" name="Picture 8" descr="https://mileticbojan.files.wordpress.com/2010/11/hardware2.jpg?w=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OSNOVNI  DJELOVI  HARDVERA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sl-SI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sl-SI" sz="2800" dirty="0" smtClean="0">
                <a:solidFill>
                  <a:srgbClr val="FFFF00"/>
                </a:solidFill>
                <a:latin typeface="Times New Roman" pitchFamily="18" charset="0"/>
              </a:rPr>
              <a:t> KUĆIŠTE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jedinica za napajanje,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matična ploča, ram 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memorija, 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procesor, grafička kartica, 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zvučna kartica,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modem, mrežna kartica, </a:t>
            </a:r>
            <a:endParaRPr lang="sl-SI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</a:rPr>
              <a:t>hard disk, optički uređaji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</a:rPr>
              <a:t> ...)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l-SI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 MONITOR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sl-SI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sl-SI" sz="2800" dirty="0" smtClean="0">
                <a:solidFill>
                  <a:srgbClr val="FFFF00"/>
                </a:solidFill>
                <a:latin typeface="Times New Roman" pitchFamily="18" charset="0"/>
              </a:rPr>
              <a:t> TASTATURA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l-SI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 MIŠ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win7\Desktop\str\prezentacija\kućiš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3566160" cy="3070860"/>
          </a:xfrm>
          <a:prstGeom prst="rect">
            <a:avLst/>
          </a:prstGeom>
          <a:noFill/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4038600" y="2286000"/>
            <a:ext cx="16764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Rezultat slika za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1762125" cy="1762125"/>
          </a:xfrm>
          <a:prstGeom prst="rect">
            <a:avLst/>
          </a:prstGeom>
          <a:noFill/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2438400" y="4114800"/>
            <a:ext cx="990600" cy="76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konides.ag.rs/inf1/02-RacunarskiSistemi/t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53388"/>
            <a:ext cx="2200275" cy="1166412"/>
          </a:xfrm>
          <a:prstGeom prst="rect">
            <a:avLst/>
          </a:prstGeom>
          <a:noFill/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2743200" y="5410200"/>
            <a:ext cx="3048000" cy="228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2" descr="http://www.instar-informatika.hr/slike/velike/ms-industrial-zicni-mis-eclipse-crno-crv.jpg"/>
          <p:cNvPicPr>
            <a:picLocks noChangeAspect="1" noChangeArrowheads="1"/>
          </p:cNvPicPr>
          <p:nvPr/>
        </p:nvPicPr>
        <p:blipFill>
          <a:blip r:embed="rId5" cstate="print"/>
          <a:srcRect l="11339" t="16378" r="1260" b="18898"/>
          <a:stretch>
            <a:fillRect/>
          </a:stretch>
        </p:blipFill>
        <p:spPr bwMode="auto">
          <a:xfrm>
            <a:off x="3276600" y="5857056"/>
            <a:ext cx="1248742" cy="924744"/>
          </a:xfrm>
          <a:prstGeom prst="rect">
            <a:avLst/>
          </a:prstGeom>
          <a:noFill/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1524000" y="6431280"/>
            <a:ext cx="1828800" cy="45719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Rezultat slika za tast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Rezultat slika za tast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Rezultat slika za tast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Rezultat slika za mi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6" name="Picture 14" descr="http://www.pcekspert.com/jpg/articles/supermicro_x9sae/supermicro_x9sae_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253022" cy="2438400"/>
          </a:xfrm>
          <a:prstGeom prst="rect">
            <a:avLst/>
          </a:prstGeom>
          <a:noFill/>
        </p:spPr>
      </p:pic>
      <p:pic>
        <p:nvPicPr>
          <p:cNvPr id="18448" name="Picture 16" descr="http://www.plus.ba/assets/products/kuciste_ms_aries_5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785022" cy="2590800"/>
          </a:xfrm>
          <a:prstGeom prst="rect">
            <a:avLst/>
          </a:prstGeom>
          <a:noFill/>
        </p:spPr>
      </p:pic>
      <p:pic>
        <p:nvPicPr>
          <p:cNvPr id="12" name="Picture 4" descr="C:\Users\win7\Desktop\str\prezentacija\m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028950"/>
            <a:ext cx="4762500" cy="2305050"/>
          </a:xfrm>
          <a:prstGeom prst="rect">
            <a:avLst/>
          </a:prstGeom>
          <a:noFill/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6200" y="685800"/>
            <a:ext cx="678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r-Latn-ME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PREDNJE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STRANE 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KUĆIŠTA SU:</a:t>
            </a:r>
          </a:p>
          <a:p>
            <a:pPr marL="457200" lvl="3" algn="just">
              <a:spcAft>
                <a:spcPts val="600"/>
              </a:spcAft>
              <a:buFontTx/>
              <a:buChar char="-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PREKIDAČI ZA UKLJUČIVANJE I ISKLJUČIVANJE</a:t>
            </a:r>
            <a:endParaRPr lang="sr-Latn-M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algn="just">
              <a:spcAft>
                <a:spcPts val="600"/>
              </a:spcAft>
              <a:buFontTx/>
              <a:buChar char="-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SIGNALNE LAMPICE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algn="just"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I/O UREĐAJI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3400" y="54864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indent="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ZADNJE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STRANE KUĆIŠTA S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U:</a:t>
            </a:r>
          </a:p>
          <a:p>
            <a:pPr marL="457200" lvl="3" indent="457200" algn="just">
              <a:spcAft>
                <a:spcPts val="600"/>
              </a:spcAft>
              <a:buFontTx/>
              <a:buChar char="-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PORTOVI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 POVEZIVANJE ULAZNO-IZLAZNIH UREĐAJA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indent="457200" algn="just">
              <a:spcAft>
                <a:spcPts val="600"/>
              </a:spcAft>
              <a:buFontTx/>
              <a:buChar char="-"/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UTIČNICA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ELEKTRIČNO NAPAJANJ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276600" y="1828798"/>
            <a:ext cx="4495800" cy="457201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V="1">
            <a:off x="4953000" y="5181600"/>
            <a:ext cx="990600" cy="3048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solidFill>
                <a:srgbClr val="005A58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4267200"/>
            <a:ext cx="739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7">
              <a:buFont typeface="Wingdings" pitchFamily="2" charset="2"/>
              <a:buChar char="Ø"/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CPU - CENTRAL </a:t>
            </a:r>
          </a:p>
          <a:p>
            <a:pPr marL="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PROCESSING UNIT)</a:t>
            </a:r>
          </a:p>
          <a:p>
            <a:pPr marL="0" lvl="7"/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OBRAĐUJE PODATKE </a:t>
            </a:r>
          </a:p>
          <a:p>
            <a:pPr marL="18000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KONTROLIŠE RAD KOMPLETNOG RAČUNARA</a:t>
            </a:r>
          </a:p>
          <a:p>
            <a:pPr marL="18000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BRZINA RADA  SE IZRAŽAVA U GIGAHERCIMA (GHz)</a:t>
            </a:r>
          </a:p>
          <a:p>
            <a:pPr marL="180000" lvl="7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PROIZVOĐAČI PROCESORA: AMD I INTEL</a:t>
            </a:r>
          </a:p>
        </p:txBody>
      </p:sp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dirty="0">
              <a:solidFill>
                <a:srgbClr val="005A58"/>
              </a:solidFill>
            </a:endParaRPr>
          </a:p>
        </p:txBody>
      </p:sp>
      <p:pic>
        <p:nvPicPr>
          <p:cNvPr id="17414" name="Picture 6" descr="https://maintiencecomputrs.files.wordpress.com/2014/06/sl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276" y="1143000"/>
            <a:ext cx="4038599" cy="40386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8382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sr-Latn-ME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JEDINIC</a:t>
            </a: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 NAPAJANJE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SNABDJEVA ELEKTRIČNOM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ENERGIJOM SVE UREĐAJE U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KUĆIŠTU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PRETV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ARA NAPON OD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220V 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3,3V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5V I 12V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IM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SOPSTVENO HLAĐENJE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- STABILNOST CIJELOG  </a:t>
            </a: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SISTEMA ZAVISI OD NJE</a:t>
            </a:r>
          </a:p>
          <a:p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3581400" y="2667000"/>
            <a:ext cx="1752600" cy="381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3657600" y="4572000"/>
            <a:ext cx="2895600" cy="990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86800" y="64008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A6595C-BB34-47CF-B62F-9D14757EBCF0}" type="slidenum">
              <a:rPr lang="en-US" sz="2000" smtClean="0">
                <a:solidFill>
                  <a:srgbClr val="005A58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dirty="0">
              <a:solidFill>
                <a:srgbClr val="005A5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3200" b="1" dirty="0" smtClean="0">
                <a:solidFill>
                  <a:srgbClr val="FFFF00"/>
                </a:solidFill>
                <a:latin typeface="Times New Roman" pitchFamily="18" charset="0"/>
              </a:rPr>
              <a:t>KUĆIŠTE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MATIČNA PLOČA</a:t>
            </a:r>
          </a:p>
          <a:p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NAJVAŽNIJA ŠTAMPANA PLOČA</a:t>
            </a: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RAČUNARU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OBEZBJEĐUJE KOMUNIKACIJU IZMEĐU KOMPONENATA R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AČUNARA</a:t>
            </a:r>
            <a:endParaRPr lang="sl-SI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NA NJOJ SE NALAZE PROCESOR, BIOS, ROM MEMORIJA I KONEKTORI </a:t>
            </a:r>
          </a:p>
          <a:p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ZA DRUGE ŠTAMPANE PLOČE</a:t>
            </a:r>
          </a:p>
          <a:p>
            <a:pPr>
              <a:spcAft>
                <a:spcPts val="600"/>
              </a:spcAft>
            </a:pPr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UTIČE NA CJELOKUPNE PERFORMANSE RAČUNARA</a:t>
            </a:r>
            <a:endParaRPr lang="sl-SI" sz="2000" dirty="0" smtClean="0">
              <a:solidFill>
                <a:srgbClr val="FFFF0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sl-SI" sz="2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sl-SI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sl-SI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9" name="Picture 2" descr="C:\Users\win7\Desktop\str\prezentacija\690px-Maticnaploca.jpg"/>
          <p:cNvPicPr>
            <a:picLocks noChangeAspect="1" noChangeArrowheads="1"/>
          </p:cNvPicPr>
          <p:nvPr/>
        </p:nvPicPr>
        <p:blipFill>
          <a:blip r:embed="rId2" cstate="print"/>
          <a:srcRect l="1712" t="856" r="2282" b="10270"/>
          <a:stretch>
            <a:fillRect/>
          </a:stretch>
        </p:blipFill>
        <p:spPr bwMode="auto">
          <a:xfrm>
            <a:off x="2934236" y="2895600"/>
            <a:ext cx="6057364" cy="3738254"/>
          </a:xfrm>
          <a:prstGeom prst="rect">
            <a:avLst/>
          </a:prstGeom>
          <a:noFill/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514600" y="2819400"/>
            <a:ext cx="1752600" cy="1981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1050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Windows User</cp:lastModifiedBy>
  <cp:revision>176</cp:revision>
  <dcterms:created xsi:type="dcterms:W3CDTF">2006-08-16T00:00:00Z</dcterms:created>
  <dcterms:modified xsi:type="dcterms:W3CDTF">2020-03-15T10:30:29Z</dcterms:modified>
</cp:coreProperties>
</file>