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23EA7-DA6B-4431-ACDB-70FD8C835CB7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3F69EC-175C-4F01-BE47-DB9ED175A4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SQL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807950"/>
          </a:xfrm>
        </p:spPr>
        <p:txBody>
          <a:bodyPr/>
          <a:lstStyle/>
          <a:p>
            <a:r>
              <a:rPr lang="sr-Latn-CS" dirty="0" smtClean="0"/>
              <a:t>Upitni jezici-jezici pitanja</a:t>
            </a:r>
            <a:endParaRPr lang="en-US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1490590"/>
            <a:ext cx="82809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Jedna od značajnih osobina zajednička za sve baze podataka jeste omogućavanje visokog nivoa pristupa podacima sačuvanim u bazi podataka, što se osigurava putem tzv. upitnih jezika ili jezika za pretraživanje.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Razvoj upitnih jezika tekao je uporedo s razvojem relacijskog modela podataka. Naime, kako su relacijska algebre i relacijski račun za korisnika dosta složene, ideja je izgraditi upitni jezik koji bi bio blizak korisnikovom prirodnom jeziku (engleskom) i koji bi od njega "sakrio" tu složenost.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Najpoznatiji relacijski upitni jezici su: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SQL -temelji se na kombinacijama relacijske algebre i relacijskog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dirty="0">
                <a:ea typeface="Times New Roman" pitchFamily="18" charset="0"/>
              </a:rPr>
              <a:t> </a:t>
            </a:r>
            <a:r>
              <a:rPr lang="hr-HR" dirty="0" smtClean="0">
                <a:ea typeface="Times New Roman" pitchFamily="18" charset="0"/>
              </a:rPr>
              <a:t>  </a:t>
            </a: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računa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QUEL - primjena računa  n-torki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QBE – primjena računa domena.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735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sr-Latn-CS" dirty="0" smtClean="0"/>
              <a:t>SQL (Structured Query Language)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41277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r-HR" dirty="0" smtClean="0"/>
              <a:t> </a:t>
            </a:r>
            <a:r>
              <a:rPr lang="hr-HR" sz="2000" dirty="0" smtClean="0"/>
              <a:t>Razvoj </a:t>
            </a:r>
            <a:r>
              <a:rPr lang="hr-HR" sz="2000" dirty="0"/>
              <a:t>SQL-a počinje 1974. godine kada se pojavljuje članak autora </a:t>
            </a:r>
            <a:r>
              <a:rPr lang="hr-HR" sz="2000" dirty="0" smtClean="0"/>
              <a:t>Čembrlena i Bojsea u </a:t>
            </a:r>
            <a:r>
              <a:rPr lang="hr-HR" sz="2000" dirty="0"/>
              <a:t>kojem oni opisuju strukturni upitni jezik za pretraživanje podataka nazvan SEQUEL. </a:t>
            </a:r>
            <a:endParaRPr lang="hr-HR" sz="2000" dirty="0" smtClean="0"/>
          </a:p>
          <a:p>
            <a:endParaRPr lang="hr-HR" sz="2000" dirty="0"/>
          </a:p>
          <a:p>
            <a:pPr>
              <a:buFont typeface="Wingdings" pitchFamily="2" charset="2"/>
              <a:buChar char="v"/>
            </a:pPr>
            <a:r>
              <a:rPr lang="hr-HR" sz="2000" dirty="0" smtClean="0"/>
              <a:t> Godine </a:t>
            </a:r>
            <a:r>
              <a:rPr lang="hr-HR" sz="2000" dirty="0"/>
              <a:t>1975. </a:t>
            </a:r>
            <a:r>
              <a:rPr lang="hr-HR" sz="2000" dirty="0" smtClean="0"/>
              <a:t>Bojs, Čembrlen i Hamer predstavljaju </a:t>
            </a:r>
            <a:r>
              <a:rPr lang="hr-HR" sz="2000" dirty="0"/>
              <a:t>koncept jezika SQUARE koji je koristio matematičke izraze, za razliku od engleskih termina koje je koristio SEQUEL. </a:t>
            </a:r>
            <a:r>
              <a:rPr lang="hr-HR" sz="2000" dirty="0" smtClean="0"/>
              <a:t>Uskoro </a:t>
            </a:r>
            <a:r>
              <a:rPr lang="hr-HR" sz="2000" dirty="0"/>
              <a:t>SQUARE mijenja ime u SEQUEL2 i taj jezik je </a:t>
            </a:r>
            <a:r>
              <a:rPr lang="hr-HR" sz="2000" dirty="0" smtClean="0"/>
              <a:t>korišćen </a:t>
            </a:r>
            <a:r>
              <a:rPr lang="hr-HR" sz="2000" dirty="0"/>
              <a:t>u razvoju prvog prototipa relacijskog </a:t>
            </a:r>
            <a:r>
              <a:rPr lang="hr-HR" sz="2000" dirty="0" smtClean="0"/>
              <a:t>sistema </a:t>
            </a:r>
            <a:r>
              <a:rPr lang="hr-HR" sz="2000" dirty="0"/>
              <a:t>za upravljanje bazama </a:t>
            </a:r>
            <a:r>
              <a:rPr lang="hr-HR" sz="2000" dirty="0" smtClean="0"/>
              <a:t>podataka.</a:t>
            </a:r>
          </a:p>
          <a:p>
            <a:endParaRPr lang="hr-HR" sz="2000" dirty="0"/>
          </a:p>
          <a:p>
            <a:pPr>
              <a:buFont typeface="Wingdings" pitchFamily="2" charset="2"/>
              <a:buChar char="v"/>
            </a:pPr>
            <a:r>
              <a:rPr lang="hr-HR" sz="2000" dirty="0" smtClean="0"/>
              <a:t>Kasnije </a:t>
            </a:r>
            <a:r>
              <a:rPr lang="hr-HR" sz="2000" dirty="0"/>
              <a:t>jezik mijenja ime u SQL.</a:t>
            </a:r>
            <a:endParaRPr lang="en-US" sz="2000" dirty="0"/>
          </a:p>
          <a:p>
            <a:r>
              <a:rPr lang="hr-HR" sz="2000" dirty="0"/>
              <a:t>Standardni SQL je relacijski potpun jer za svih pet osnovnih relacijskih operator (</a:t>
            </a:r>
            <a:r>
              <a:rPr lang="hr-HR" sz="2000" dirty="0" smtClean="0"/>
              <a:t>SABIRANJE, </a:t>
            </a:r>
            <a:r>
              <a:rPr lang="hr-HR" sz="2000" dirty="0"/>
              <a:t>RAZLIKA, MNOŽENJE, RESTRIKCIJA i PROJEKCIJA) postoje </a:t>
            </a:r>
            <a:r>
              <a:rPr lang="hr-HR" sz="2000" dirty="0" smtClean="0"/>
              <a:t>ekvivalentne </a:t>
            </a:r>
            <a:r>
              <a:rPr lang="hr-HR" sz="2000" dirty="0"/>
              <a:t>SQL naredbe.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548680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000" dirty="0" smtClean="0"/>
              <a:t> SQL </a:t>
            </a:r>
            <a:r>
              <a:rPr lang="hr-HR" sz="2000" dirty="0"/>
              <a:t>je </a:t>
            </a:r>
            <a:r>
              <a:rPr lang="hr-HR" sz="2000" dirty="0" smtClean="0"/>
              <a:t>standardizovan </a:t>
            </a:r>
            <a:r>
              <a:rPr lang="hr-HR" sz="2000" dirty="0"/>
              <a:t>od strane ISO (International Standardization Organisation) i ANSI instituta (American National Standards Institute) i danas se </a:t>
            </a:r>
            <a:r>
              <a:rPr lang="hr-HR" sz="2000" dirty="0" smtClean="0"/>
              <a:t>koristi </a:t>
            </a:r>
            <a:r>
              <a:rPr lang="hr-HR" sz="2000" dirty="0"/>
              <a:t>u većini relacijskih </a:t>
            </a:r>
            <a:r>
              <a:rPr lang="hr-HR" sz="2000" dirty="0" smtClean="0"/>
              <a:t>baza </a:t>
            </a:r>
            <a:r>
              <a:rPr lang="hr-HR" sz="2000" dirty="0"/>
              <a:t>podataka. </a:t>
            </a:r>
            <a:r>
              <a:rPr lang="sr-Latn-CS" sz="2000" dirty="0" smtClean="0"/>
              <a:t>On </a:t>
            </a:r>
            <a:r>
              <a:rPr lang="hr-HR" sz="2000" dirty="0" smtClean="0"/>
              <a:t>spada </a:t>
            </a:r>
            <a:r>
              <a:rPr lang="hr-HR" sz="2000" dirty="0"/>
              <a:t>u neproceduralne jezike, što znači da korisnik pomoću njega </a:t>
            </a:r>
            <a:r>
              <a:rPr lang="hr-HR" sz="2000" dirty="0" smtClean="0"/>
              <a:t>definiše </a:t>
            </a:r>
            <a:r>
              <a:rPr lang="hr-HR" sz="2000" dirty="0"/>
              <a:t>što želi dobiti, a ne </a:t>
            </a:r>
            <a:r>
              <a:rPr lang="hr-HR" sz="2000" dirty="0" smtClean="0"/>
              <a:t>kako </a:t>
            </a:r>
            <a:r>
              <a:rPr lang="hr-HR" sz="2000" dirty="0"/>
              <a:t>će to dobiti</a:t>
            </a:r>
            <a:r>
              <a:rPr lang="hr-HR" sz="2000" dirty="0" smtClean="0"/>
              <a:t>.</a:t>
            </a:r>
          </a:p>
          <a:p>
            <a:endParaRPr lang="en-US" sz="2000" dirty="0"/>
          </a:p>
          <a:p>
            <a:pPr>
              <a:buFont typeface="Wingdings" pitchFamily="2" charset="2"/>
              <a:buChar char="v"/>
            </a:pPr>
            <a:r>
              <a:rPr lang="hr-HR" sz="2000" dirty="0" smtClean="0"/>
              <a:t> Za </a:t>
            </a:r>
            <a:r>
              <a:rPr lang="hr-HR" sz="2000" dirty="0"/>
              <a:t>razliku od klasičnih, tzv. proceduralnih programskih jezika, SQL nema </a:t>
            </a:r>
            <a:r>
              <a:rPr lang="hr-HR" sz="2000" dirty="0">
                <a:solidFill>
                  <a:srgbClr val="0070C0"/>
                </a:solidFill>
              </a:rPr>
              <a:t>If...Then...Else </a:t>
            </a:r>
            <a:r>
              <a:rPr lang="hr-HR" sz="2000" dirty="0"/>
              <a:t>konstrukciju za ispitivanje </a:t>
            </a:r>
            <a:r>
              <a:rPr lang="hr-HR" sz="2000" dirty="0" smtClean="0"/>
              <a:t>uslova, </a:t>
            </a:r>
            <a:r>
              <a:rPr lang="hr-HR" sz="2000" dirty="0"/>
              <a:t>niti ima konstrukciju </a:t>
            </a:r>
            <a:r>
              <a:rPr lang="hr-HR" sz="2000" dirty="0" smtClean="0"/>
              <a:t>za </a:t>
            </a:r>
            <a:r>
              <a:rPr lang="hr-HR" sz="2000" dirty="0"/>
              <a:t>strukturu petlje </a:t>
            </a:r>
            <a:r>
              <a:rPr lang="hr-HR" sz="2000" dirty="0">
                <a:solidFill>
                  <a:srgbClr val="0070C0"/>
                </a:solidFill>
              </a:rPr>
              <a:t>Do...While ili For...Next.</a:t>
            </a:r>
            <a:r>
              <a:rPr lang="hr-HR" sz="2000" dirty="0"/>
              <a:t> </a:t>
            </a:r>
            <a:endParaRPr lang="hr-HR" sz="2000" dirty="0" smtClean="0"/>
          </a:p>
          <a:p>
            <a:endParaRPr lang="hr-HR" sz="2000" dirty="0"/>
          </a:p>
          <a:p>
            <a:pPr>
              <a:buFont typeface="Wingdings" pitchFamily="2" charset="2"/>
              <a:buChar char="v"/>
            </a:pPr>
            <a:r>
              <a:rPr lang="hr-HR" sz="2000" dirty="0" smtClean="0"/>
              <a:t> On </a:t>
            </a:r>
            <a:r>
              <a:rPr lang="hr-HR" sz="2000" dirty="0"/>
              <a:t>sadrži konstrukcije slične relacijskoj algebri ili </a:t>
            </a:r>
            <a:r>
              <a:rPr lang="hr-HR" sz="2000" dirty="0" smtClean="0"/>
              <a:t>računu, naredbe za </a:t>
            </a:r>
            <a:r>
              <a:rPr lang="hr-HR" sz="2000" dirty="0"/>
              <a:t>opis </a:t>
            </a:r>
            <a:r>
              <a:rPr lang="hr-HR" sz="2000" dirty="0" smtClean="0"/>
              <a:t>podataka, </a:t>
            </a:r>
            <a:r>
              <a:rPr lang="hr-HR" sz="2000" dirty="0"/>
              <a:t>naredbe za povezivanje SQL-a s nekim standardnim programskim jezikom (CURSOR operacije), kao i naredbe za </a:t>
            </a:r>
            <a:r>
              <a:rPr lang="hr-HR" sz="2000" dirty="0" smtClean="0"/>
              <a:t>definisanje </a:t>
            </a:r>
            <a:r>
              <a:rPr lang="hr-HR" sz="2000" dirty="0"/>
              <a:t>zaštite i integriteta baze podataka, upravljanje konkurentnim obradama i oporavak baze podataka</a:t>
            </a:r>
            <a:r>
              <a:rPr lang="hr-HR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912819"/>
            <a:ext cx="835292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Kao osnovne osobine SQL-a mogu se izdvojiti sljedeće: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English-like jezik. Koristi riječi kao što su: select (odaberi), insert (dodaj), delete (obriši) kao dio naredbe.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Ne-proceduralni jezik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hr-H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Mogu ga koristiti korisnici različitog profila: administratori baze podataka, aplikativni programeri, neprofesionalni korisnici.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Osigurava naredbe za različite zadatke uključujući: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upite nad podacima,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dodavanje, mijenjanje i brisanje redova u tabelama,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kreiranje, mijenjanje i brisanje objekata šeme,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kontrolu pristupa bazi podataka i objektima šeme,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konzistentnost baze podataka.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586713"/>
            <a:ext cx="828092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SQL izrazi mogu se razvrstati u nekoliko grupa: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Izrazi za upravljanje podacima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Data Manipulation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sz="2000" i="1" dirty="0">
                <a:ea typeface="Times New Roman" pitchFamily="18" charset="0"/>
              </a:rPr>
              <a:t> </a:t>
            </a:r>
            <a:r>
              <a:rPr lang="hr-HR" sz="2000" i="1" dirty="0" smtClean="0">
                <a:ea typeface="Times New Roman" pitchFamily="18" charset="0"/>
              </a:rPr>
              <a:t>  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Language Statements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</a:rPr>
              <a:t>DML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Izrazi za definisanje podataka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Data Definition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sz="2000" i="1" dirty="0">
                <a:ea typeface="Times New Roman" pitchFamily="18" charset="0"/>
              </a:rPr>
              <a:t> </a:t>
            </a:r>
            <a:r>
              <a:rPr lang="hr-HR" sz="2000" i="1" dirty="0" smtClean="0">
                <a:ea typeface="Times New Roman" pitchFamily="18" charset="0"/>
              </a:rPr>
              <a:t> 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Language Statements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</a:rPr>
              <a:t>DDL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Izrazi za kontrolu transakcija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Transaction Control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sz="2000" i="1" dirty="0">
                <a:ea typeface="Times New Roman" pitchFamily="18" charset="0"/>
              </a:rPr>
              <a:t> </a:t>
            </a:r>
            <a:r>
              <a:rPr lang="hr-HR" sz="2000" i="1" dirty="0" smtClean="0">
                <a:ea typeface="Times New Roman" pitchFamily="18" charset="0"/>
              </a:rPr>
              <a:t> 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Statements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Izrazi za kontrolu sesije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Session Control Statements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Izrazi za kontrolu sistema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System Control 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sz="2000" i="1" dirty="0">
                <a:ea typeface="Times New Roman" pitchFamily="18" charset="0"/>
              </a:rPr>
              <a:t> </a:t>
            </a:r>
            <a:r>
              <a:rPr lang="hr-HR" sz="2000" i="1" dirty="0" smtClean="0">
                <a:ea typeface="Times New Roman" pitchFamily="18" charset="0"/>
              </a:rPr>
              <a:t> 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Statements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Ugrađeni SQL izrazi (engl. </a:t>
            </a:r>
            <a:r>
              <a:rPr kumimoji="0" lang="hr-H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Embedded SQL Statements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).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663934"/>
          </a:xfrm>
        </p:spPr>
        <p:txBody>
          <a:bodyPr/>
          <a:lstStyle/>
          <a:p>
            <a:r>
              <a:rPr lang="sr-Latn-CS" dirty="0" smtClean="0"/>
              <a:t>DML izrazi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052736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hr-HR" sz="2000" dirty="0" smtClean="0"/>
              <a:t> DML izrazi se koriste za izvođenje slijedećih akcija nad podacima:</a:t>
            </a:r>
          </a:p>
          <a:p>
            <a:pPr lvl="0"/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200" dirty="0" smtClean="0"/>
              <a:t>brisanje redova iz tablica ili indeksa (naredba: DELETE)</a:t>
            </a:r>
          </a:p>
          <a:p>
            <a:pPr lvl="0">
              <a:buFont typeface="Wingdings" pitchFamily="2" charset="2"/>
              <a:buChar char="ü"/>
            </a:pPr>
            <a:endParaRPr lang="en-US" sz="2200" dirty="0" smtClean="0"/>
          </a:p>
          <a:p>
            <a:pPr lvl="0">
              <a:buFont typeface="Wingdings" pitchFamily="2" charset="2"/>
              <a:buChar char="ü"/>
            </a:pPr>
            <a:r>
              <a:rPr lang="hr-HR" sz="2200" dirty="0" smtClean="0"/>
              <a:t>upisivanje redova u tablicu ili indeksa (naredba: INSERT)</a:t>
            </a:r>
          </a:p>
          <a:p>
            <a:pPr lvl="0">
              <a:buFont typeface="Wingdings" pitchFamily="2" charset="2"/>
              <a:buChar char="ü"/>
            </a:pPr>
            <a:endParaRPr lang="en-US" sz="2200" dirty="0" smtClean="0"/>
          </a:p>
          <a:p>
            <a:pPr lvl="0">
              <a:buFont typeface="Wingdings" pitchFamily="2" charset="2"/>
              <a:buChar char="ü"/>
            </a:pPr>
            <a:r>
              <a:rPr lang="hr-HR" sz="2200" dirty="0" smtClean="0"/>
              <a:t>zaključavanje tabela i pregleda (naredba: LOCK TABLE)</a:t>
            </a:r>
          </a:p>
          <a:p>
            <a:pPr lvl="0">
              <a:buFont typeface="Wingdings" pitchFamily="2" charset="2"/>
              <a:buChar char="ü"/>
            </a:pPr>
            <a:endParaRPr lang="en-US" sz="2200" dirty="0" smtClean="0"/>
          </a:p>
          <a:p>
            <a:pPr lvl="0">
              <a:buFont typeface="Wingdings" pitchFamily="2" charset="2"/>
              <a:buChar char="ü"/>
            </a:pPr>
            <a:r>
              <a:rPr lang="hr-HR" sz="2200" dirty="0" smtClean="0"/>
              <a:t>pretraživanje redova iz tablica ili pregleda (naredba: SELECT)</a:t>
            </a:r>
          </a:p>
          <a:p>
            <a:pPr lvl="0">
              <a:buFont typeface="Wingdings" pitchFamily="2" charset="2"/>
              <a:buChar char="ü"/>
            </a:pPr>
            <a:endParaRPr lang="en-US" sz="2200" dirty="0" smtClean="0"/>
          </a:p>
          <a:p>
            <a:pPr lvl="0">
              <a:buFont typeface="Wingdings" pitchFamily="2" charset="2"/>
              <a:buChar char="ü"/>
            </a:pPr>
            <a:r>
              <a:rPr lang="hr-HR" sz="2200" dirty="0" smtClean="0"/>
              <a:t>promjena vrijednosti u kolonama tabela ili pregleda (naredba: UPDATE).</a:t>
            </a: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663934"/>
          </a:xfrm>
        </p:spPr>
        <p:txBody>
          <a:bodyPr/>
          <a:lstStyle/>
          <a:p>
            <a:r>
              <a:rPr lang="sr-Latn-CS" dirty="0" smtClean="0"/>
              <a:t>DDL izrazi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05273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hr-HR" sz="2000" dirty="0" smtClean="0"/>
              <a:t> DDL izrazi kreiraju, mijenjaju i brišu objekte šeme. Omogućavaju sljedeće :</a:t>
            </a:r>
          </a:p>
          <a:p>
            <a:pPr lvl="0"/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000" dirty="0" smtClean="0"/>
              <a:t>kreiranje, mijenjanje i brisanje objekata šeme i drugih struktura baze podataka (same baze, korisnika nad bazom, tablica..) - CREATE, ALTER i DROP naredbe;</a:t>
            </a:r>
          </a:p>
          <a:p>
            <a:pPr lvl="0"/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000" dirty="0" smtClean="0"/>
              <a:t>mijenjanje imena objekata šema (naredba: RENAME);</a:t>
            </a:r>
          </a:p>
          <a:p>
            <a:pPr lvl="0">
              <a:buFont typeface="Wingdings" pitchFamily="2" charset="2"/>
              <a:buChar char="ü"/>
            </a:pPr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000" dirty="0" smtClean="0"/>
              <a:t>davanje i oduzimanje privilegija i uloga nad bazom (naredbe: GRANT i REVOKE);</a:t>
            </a:r>
          </a:p>
          <a:p>
            <a:pPr lvl="0">
              <a:buFont typeface="Wingdings" pitchFamily="2" charset="2"/>
              <a:buChar char="ü"/>
            </a:pPr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000" dirty="0" smtClean="0"/>
              <a:t>uključivanje i isključivanje kontrole nad bazom (naredbe: AUDIT, NOAUDIT);</a:t>
            </a:r>
          </a:p>
          <a:p>
            <a:pPr lvl="0">
              <a:buFont typeface="Wingdings" pitchFamily="2" charset="2"/>
              <a:buChar char="ü"/>
            </a:pPr>
            <a:endParaRPr lang="en-US" sz="2000" dirty="0" smtClean="0"/>
          </a:p>
          <a:p>
            <a:pPr lvl="0">
              <a:buFont typeface="Wingdings" pitchFamily="2" charset="2"/>
              <a:buChar char="ü"/>
            </a:pPr>
            <a:r>
              <a:rPr lang="hr-HR" sz="2000" dirty="0" smtClean="0"/>
              <a:t>dodavanje komentara u rječnik podataka.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721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SQL</vt:lpstr>
      <vt:lpstr>Upitni jezici-jezici pitanja</vt:lpstr>
      <vt:lpstr> SQL (Structured Query Language)</vt:lpstr>
      <vt:lpstr>PowerPoint Presentation</vt:lpstr>
      <vt:lpstr>PowerPoint Presentation</vt:lpstr>
      <vt:lpstr>PowerPoint Presentation</vt:lpstr>
      <vt:lpstr>DML izrazi</vt:lpstr>
      <vt:lpstr>DDL izrazi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XP</dc:creator>
  <cp:lastModifiedBy>Nastavnik</cp:lastModifiedBy>
  <cp:revision>5</cp:revision>
  <dcterms:created xsi:type="dcterms:W3CDTF">2011-12-04T11:00:40Z</dcterms:created>
  <dcterms:modified xsi:type="dcterms:W3CDTF">2021-02-09T10:08:54Z</dcterms:modified>
</cp:coreProperties>
</file>