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9148" y="1326755"/>
            <a:ext cx="6253317" cy="2098746"/>
          </a:xfrm>
        </p:spPr>
        <p:txBody>
          <a:bodyPr>
            <a:normAutofit/>
          </a:bodyPr>
          <a:lstStyle/>
          <a:p>
            <a:pPr algn="just"/>
            <a:r>
              <a:rPr lang="sr-Cyrl-RS" sz="4000" i="1" dirty="0">
                <a:latin typeface="+mn-lt"/>
              </a:rPr>
              <a:t>Прављење формулара и садржаја у </a:t>
            </a:r>
            <a:r>
              <a:rPr lang="sr-Latn-RS" sz="4000" i="1" dirty="0">
                <a:latin typeface="+mn-lt"/>
              </a:rPr>
              <a:t>Word-</a:t>
            </a:r>
            <a:r>
              <a:rPr lang="sr-Cyrl-RS" sz="4000" i="1" dirty="0">
                <a:latin typeface="+mn-lt"/>
              </a:rPr>
              <a:t>у</a:t>
            </a:r>
            <a:endParaRPr lang="en-US" sz="4000" i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Sit Dolor Amet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7D0FF6-8FCA-467B-8035-77082F846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758" y="777714"/>
            <a:ext cx="5573989" cy="48884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322550-B2B0-454E-A42B-CD6E1D0B3DC7}"/>
              </a:ext>
            </a:extLst>
          </p:cNvPr>
          <p:cNvSpPr/>
          <p:nvPr/>
        </p:nvSpPr>
        <p:spPr>
          <a:xfrm>
            <a:off x="4916556" y="1032020"/>
            <a:ext cx="1046922" cy="319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2B9D6-BCAB-45A7-BC9D-C1B25FC0510E}"/>
              </a:ext>
            </a:extLst>
          </p:cNvPr>
          <p:cNvSpPr/>
          <p:nvPr/>
        </p:nvSpPr>
        <p:spPr>
          <a:xfrm>
            <a:off x="1904274" y="1351715"/>
            <a:ext cx="1046922" cy="874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4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94BFFB-2E73-4A4D-A457-FACD8088C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951" y="539153"/>
            <a:ext cx="3908771" cy="52644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0F0DD2-9B13-4F3C-A939-01A156E6457A}"/>
              </a:ext>
            </a:extLst>
          </p:cNvPr>
          <p:cNvSpPr txBox="1"/>
          <p:nvPr/>
        </p:nvSpPr>
        <p:spPr>
          <a:xfrm>
            <a:off x="6612835" y="2080591"/>
            <a:ext cx="4412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Бирамо изглед садржаја. Додатно, на опцијама испод можемо видјети још понуда из Офис пакета, можемо обрисати постојећи садржај, сачувати га или измијенити на </a:t>
            </a:r>
            <a:r>
              <a:rPr lang="sr-Latn-RS" sz="2000" dirty="0"/>
              <a:t>Custom table of contents.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236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1988F1-08B1-4D0A-A3B8-7A1E49229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428" y="1993001"/>
            <a:ext cx="6257925" cy="1838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49FF6B-770D-47EF-8B3C-80FE1262B57C}"/>
              </a:ext>
            </a:extLst>
          </p:cNvPr>
          <p:cNvSpPr txBox="1"/>
          <p:nvPr/>
        </p:nvSpPr>
        <p:spPr>
          <a:xfrm>
            <a:off x="662609" y="556591"/>
            <a:ext cx="2862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Изглед садржаја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6342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5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Your best quote that reflects your approach… “It’s one small step for man, one giant leap for mankind.”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- Neil Armstrong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523C52-FBB3-4EA2-9ECD-0B8D20194750}"/>
              </a:ext>
            </a:extLst>
          </p:cNvPr>
          <p:cNvSpPr txBox="1"/>
          <p:nvPr/>
        </p:nvSpPr>
        <p:spPr>
          <a:xfrm>
            <a:off x="649356" y="357809"/>
            <a:ext cx="496956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Cyrl-RS" sz="3000" b="1" dirty="0">
                <a:ln/>
                <a:solidFill>
                  <a:schemeClr val="accent3"/>
                </a:solidFill>
              </a:rPr>
              <a:t>Формулар </a:t>
            </a:r>
            <a:endParaRPr lang="en-US" sz="3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E120E-EC8E-48AC-9363-3D42004F7E84}"/>
              </a:ext>
            </a:extLst>
          </p:cNvPr>
          <p:cNvSpPr txBox="1"/>
          <p:nvPr/>
        </p:nvSpPr>
        <p:spPr>
          <a:xfrm>
            <a:off x="649356" y="1311965"/>
            <a:ext cx="9369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Формулар је тип документа који може да се попуњава. На примјер, да се убаци поље за потврду (</a:t>
            </a:r>
            <a:r>
              <a:rPr lang="en-US" sz="2000" dirty="0"/>
              <a:t>checkbox</a:t>
            </a:r>
            <a:r>
              <a:rPr lang="sr-Cyrl-RS" sz="2000" dirty="0"/>
              <a:t>), унапријед понуђени одговори, одабир датума и слично.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C8B195-8E77-4420-B82E-56677046E7C1}"/>
              </a:ext>
            </a:extLst>
          </p:cNvPr>
          <p:cNvSpPr txBox="1"/>
          <p:nvPr/>
        </p:nvSpPr>
        <p:spPr>
          <a:xfrm>
            <a:off x="649356" y="2727786"/>
            <a:ext cx="3776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Уводни корак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34743-BF7F-4463-8B4C-41F05C0495FC}"/>
              </a:ext>
            </a:extLst>
          </p:cNvPr>
          <p:cNvSpPr txBox="1"/>
          <p:nvPr/>
        </p:nvSpPr>
        <p:spPr>
          <a:xfrm>
            <a:off x="649356" y="3429000"/>
            <a:ext cx="9117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Прије свега треба да омогућимо </a:t>
            </a:r>
            <a:r>
              <a:rPr lang="en-US" sz="2000" dirty="0"/>
              <a:t>Developer</a:t>
            </a:r>
            <a:r>
              <a:rPr lang="sr-Cyrl-RS" sz="2000" dirty="0"/>
              <a:t> (пројектовање) језичак. </a:t>
            </a:r>
            <a:endParaRPr lang="en-US" sz="2000" dirty="0"/>
          </a:p>
          <a:p>
            <a:r>
              <a:rPr lang="sr-Cyrl-RS" sz="2000" dirty="0"/>
              <a:t>Поступак за то је сљедећи:</a:t>
            </a:r>
          </a:p>
          <a:p>
            <a:endParaRPr lang="sr-Cyrl-RS" sz="2000" dirty="0"/>
          </a:p>
          <a:p>
            <a:pPr marL="342900" indent="-342900">
              <a:buFont typeface="+mj-lt"/>
              <a:buAutoNum type="arabicPeriod"/>
            </a:pPr>
            <a:r>
              <a:rPr lang="sr-Cyrl-RS" sz="2000" dirty="0"/>
              <a:t>Одемо на </a:t>
            </a:r>
            <a:r>
              <a:rPr lang="en-US" sz="2000" dirty="0"/>
              <a:t>File</a:t>
            </a:r>
            <a:r>
              <a:rPr lang="sr-Cyrl-RS" sz="2000" dirty="0"/>
              <a:t> (Датотека),</a:t>
            </a:r>
          </a:p>
          <a:p>
            <a:pPr marL="342900" indent="-342900">
              <a:buFont typeface="+mj-lt"/>
              <a:buAutoNum type="arabicPeriod"/>
            </a:pPr>
            <a:endParaRPr lang="sr-Cyrl-RS" sz="2000" dirty="0"/>
          </a:p>
          <a:p>
            <a:pPr marL="342900" indent="-342900">
              <a:buFont typeface="+mj-lt"/>
              <a:buAutoNum type="arabicPeriod"/>
            </a:pPr>
            <a:endParaRPr lang="sr-Cyrl-R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Options</a:t>
            </a:r>
            <a:r>
              <a:rPr lang="sr-Cyrl-RS" sz="2000" dirty="0"/>
              <a:t> (Опције),</a:t>
            </a:r>
          </a:p>
          <a:p>
            <a:pPr marL="342900" indent="-342900">
              <a:buFont typeface="+mj-lt"/>
              <a:buAutoNum type="arabicPeriod"/>
            </a:pPr>
            <a:endParaRPr lang="sr-Cyrl-RS" sz="2000" dirty="0"/>
          </a:p>
          <a:p>
            <a:pPr marL="342900" indent="-342900">
              <a:buFont typeface="+mj-lt"/>
              <a:buAutoNum type="arabicPeriod"/>
            </a:pPr>
            <a:endParaRPr lang="sr-Cyrl-RS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80FBED-5772-45BF-B104-F3B84EA8B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226" y="4290823"/>
            <a:ext cx="950844" cy="495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347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0AF27D-4B6A-4255-BDF2-E4F400EE7031}"/>
              </a:ext>
            </a:extLst>
          </p:cNvPr>
          <p:cNvSpPr txBox="1"/>
          <p:nvPr/>
        </p:nvSpPr>
        <p:spPr>
          <a:xfrm>
            <a:off x="662609" y="410817"/>
            <a:ext cx="6480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2000" dirty="0"/>
              <a:t>Customize Ribbon (</a:t>
            </a:r>
            <a:r>
              <a:rPr lang="sr-Cyrl-RS" sz="2000" dirty="0"/>
              <a:t>Прилагођавање траке</a:t>
            </a:r>
            <a:r>
              <a:rPr lang="en-US" sz="20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1F63A-100F-417C-8747-41E61EBC2580}"/>
              </a:ext>
            </a:extLst>
          </p:cNvPr>
          <p:cNvSpPr txBox="1"/>
          <p:nvPr/>
        </p:nvSpPr>
        <p:spPr>
          <a:xfrm>
            <a:off x="9236765" y="4892213"/>
            <a:ext cx="2835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4. Након тога означимо (чекирамо) </a:t>
            </a:r>
            <a:r>
              <a:rPr lang="sr-Latn-RS" sz="2000" dirty="0"/>
              <a:t>Developers</a:t>
            </a:r>
            <a:r>
              <a:rPr lang="sr-Cyrl-RS" sz="2000" dirty="0"/>
              <a:t> (пројектовање).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781D6-FBB4-4643-9F49-DC2E3CE3F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46" y="988443"/>
            <a:ext cx="7012471" cy="57237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2F3462-1CB1-423C-A695-FFBAE1C894F8}"/>
              </a:ext>
            </a:extLst>
          </p:cNvPr>
          <p:cNvSpPr/>
          <p:nvPr/>
        </p:nvSpPr>
        <p:spPr>
          <a:xfrm>
            <a:off x="6374296" y="4892213"/>
            <a:ext cx="1033669" cy="2231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7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F55311-3770-4675-8848-C689D3D57297}"/>
              </a:ext>
            </a:extLst>
          </p:cNvPr>
          <p:cNvSpPr txBox="1"/>
          <p:nvPr/>
        </p:nvSpPr>
        <p:spPr>
          <a:xfrm>
            <a:off x="384313" y="291548"/>
            <a:ext cx="738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Резултат је сљедеће: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D8A082-BA64-4347-ADD3-9D9CC566F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089" y="975164"/>
            <a:ext cx="4562475" cy="21856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53CDB5-FA12-44DC-B6B7-FBA98F536688}"/>
              </a:ext>
            </a:extLst>
          </p:cNvPr>
          <p:cNvSpPr/>
          <p:nvPr/>
        </p:nvSpPr>
        <p:spPr>
          <a:xfrm>
            <a:off x="2325757" y="1550504"/>
            <a:ext cx="1331844" cy="1033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3DF56-EE00-4B64-802E-E91145B93DA7}"/>
              </a:ext>
            </a:extLst>
          </p:cNvPr>
          <p:cNvSpPr txBox="1"/>
          <p:nvPr/>
        </p:nvSpPr>
        <p:spPr>
          <a:xfrm>
            <a:off x="7063409" y="956415"/>
            <a:ext cx="3710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/>
              <a:t>Постоје различите врсте поља приликом попуњавања формулара, квиза, итд... Она која можемо штиклирати, она у којима бирамо датум, она која морамо сами попунити текстом... Управо у оквиреном дијелу се налазе различите врсте поља.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B5C5C-C998-4BF9-9A34-89341A8D6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666" y="4357894"/>
            <a:ext cx="1724025" cy="1428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DABF52-D574-46AB-969C-6B2E532B6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838" y="3839610"/>
            <a:ext cx="2809875" cy="2200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753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6F9F65-4C2D-4102-B927-3C70B32631C6}"/>
              </a:ext>
            </a:extLst>
          </p:cNvPr>
          <p:cNvSpPr txBox="1"/>
          <p:nvPr/>
        </p:nvSpPr>
        <p:spPr>
          <a:xfrm>
            <a:off x="477078" y="482233"/>
            <a:ext cx="5314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Поље за попуњавање је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2589B8-FD98-49EE-B98D-26956C2C0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895" y="1061146"/>
            <a:ext cx="3008244" cy="11529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205E75-FCB4-4574-9D6B-9DA364B58671}"/>
              </a:ext>
            </a:extLst>
          </p:cNvPr>
          <p:cNvSpPr/>
          <p:nvPr/>
        </p:nvSpPr>
        <p:spPr>
          <a:xfrm>
            <a:off x="4333461" y="1107548"/>
            <a:ext cx="384313" cy="277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789DE-ED5E-4F7E-8CF4-1C47F993241D}"/>
              </a:ext>
            </a:extLst>
          </p:cNvPr>
          <p:cNvSpPr txBox="1"/>
          <p:nvPr/>
        </p:nvSpPr>
        <p:spPr>
          <a:xfrm>
            <a:off x="477078" y="2941819"/>
            <a:ext cx="3458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Примјер таквог формулара: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359387-ACDF-44CA-973B-C3B96CA19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311" y="3729245"/>
            <a:ext cx="3746073" cy="16721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76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D03543-74E2-43F3-BD5C-9CFCF9BE00E0}"/>
              </a:ext>
            </a:extLst>
          </p:cNvPr>
          <p:cNvSpPr txBox="1"/>
          <p:nvPr/>
        </p:nvSpPr>
        <p:spPr>
          <a:xfrm>
            <a:off x="357808" y="437322"/>
            <a:ext cx="10151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Поље за прављење падајуће листе, тј.за одабир једног од више понуђених одговора.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FE1CCB-B964-4A72-916E-D77B40A63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530" y="1118974"/>
            <a:ext cx="2875722" cy="13169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3218D9-8D27-4300-BC32-887A90A3D598}"/>
              </a:ext>
            </a:extLst>
          </p:cNvPr>
          <p:cNvSpPr/>
          <p:nvPr/>
        </p:nvSpPr>
        <p:spPr>
          <a:xfrm>
            <a:off x="4651513" y="1499140"/>
            <a:ext cx="384313" cy="278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5EDEAB-A284-4A5A-B661-81896E5F4B8D}"/>
              </a:ext>
            </a:extLst>
          </p:cNvPr>
          <p:cNvSpPr txBox="1"/>
          <p:nvPr/>
        </p:nvSpPr>
        <p:spPr>
          <a:xfrm>
            <a:off x="159026" y="3702061"/>
            <a:ext cx="652669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900" b="1" dirty="0"/>
              <a:t>Примјер и поступак за прављење падајуће листе</a:t>
            </a:r>
            <a:endParaRPr lang="en-US" sz="19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3A8E1-E915-479E-A50F-590C7A738CC5}"/>
              </a:ext>
            </a:extLst>
          </p:cNvPr>
          <p:cNvSpPr txBox="1"/>
          <p:nvPr/>
        </p:nvSpPr>
        <p:spPr>
          <a:xfrm>
            <a:off x="477078" y="3763617"/>
            <a:ext cx="1457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sr-Cyrl-R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AFCBB9-1316-4BA7-8016-542B4B07B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16" y="4556401"/>
            <a:ext cx="2509320" cy="83268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142DB0-7033-474A-A38F-66934C748009}"/>
              </a:ext>
            </a:extLst>
          </p:cNvPr>
          <p:cNvCxnSpPr/>
          <p:nvPr/>
        </p:nvCxnSpPr>
        <p:spPr>
          <a:xfrm>
            <a:off x="2972036" y="4972745"/>
            <a:ext cx="70236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4933F88-9B7D-41CF-A2FD-979AF5E7C59B}"/>
              </a:ext>
            </a:extLst>
          </p:cNvPr>
          <p:cNvSpPr txBox="1"/>
          <p:nvPr/>
        </p:nvSpPr>
        <p:spPr>
          <a:xfrm>
            <a:off x="3982278" y="4649579"/>
            <a:ext cx="328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Након одабира овог поља, морамо га уредити.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14162B-EA00-4109-9281-60B45BC9D9D6}"/>
              </a:ext>
            </a:extLst>
          </p:cNvPr>
          <p:cNvCxnSpPr/>
          <p:nvPr/>
        </p:nvCxnSpPr>
        <p:spPr>
          <a:xfrm>
            <a:off x="7129670" y="4967716"/>
            <a:ext cx="70236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862B461-EE52-4450-8301-5ED2A4213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840" y="4556401"/>
            <a:ext cx="2449213" cy="10263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1CB6A1F-F80F-48FC-B7EA-DD5A30BE3D50}"/>
              </a:ext>
            </a:extLst>
          </p:cNvPr>
          <p:cNvSpPr/>
          <p:nvPr/>
        </p:nvSpPr>
        <p:spPr>
          <a:xfrm>
            <a:off x="9713844" y="4813653"/>
            <a:ext cx="1272209" cy="3181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2C1CF51-A803-42D9-A7ED-B81CC7FC3055}"/>
              </a:ext>
            </a:extLst>
          </p:cNvPr>
          <p:cNvCxnSpPr/>
          <p:nvPr/>
        </p:nvCxnSpPr>
        <p:spPr>
          <a:xfrm>
            <a:off x="11357113" y="6014972"/>
            <a:ext cx="70236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3A4E3FA-3DCA-4B4C-BDE4-D5F2CDCFE51F}"/>
              </a:ext>
            </a:extLst>
          </p:cNvPr>
          <p:cNvSpPr txBox="1"/>
          <p:nvPr/>
        </p:nvSpPr>
        <p:spPr>
          <a:xfrm>
            <a:off x="1205947" y="5415860"/>
            <a:ext cx="328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1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2B9514-59C8-46EF-8383-3BE4E3E58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126" y="394666"/>
            <a:ext cx="3701499" cy="55522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2B871A-EE63-4775-B0C5-E4C4F8715BC0}"/>
              </a:ext>
            </a:extLst>
          </p:cNvPr>
          <p:cNvSpPr/>
          <p:nvPr/>
        </p:nvSpPr>
        <p:spPr>
          <a:xfrm>
            <a:off x="5711687" y="4015409"/>
            <a:ext cx="1046922" cy="319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2FFD969-88EC-4CE1-A95F-C2328A9420F0}"/>
              </a:ext>
            </a:extLst>
          </p:cNvPr>
          <p:cNvCxnSpPr>
            <a:cxnSpLocks/>
          </p:cNvCxnSpPr>
          <p:nvPr/>
        </p:nvCxnSpPr>
        <p:spPr>
          <a:xfrm flipV="1">
            <a:off x="6758609" y="3433829"/>
            <a:ext cx="609600" cy="5815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DC8EB9F-B9CC-472F-B444-3661CC5BBA08}"/>
              </a:ext>
            </a:extLst>
          </p:cNvPr>
          <p:cNvSpPr txBox="1"/>
          <p:nvPr/>
        </p:nvSpPr>
        <p:spPr>
          <a:xfrm>
            <a:off x="7368209" y="2929468"/>
            <a:ext cx="214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Додајемо одговоре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C4E26E-1179-4B87-B91A-B49BA5E2C311}"/>
              </a:ext>
            </a:extLst>
          </p:cNvPr>
          <p:cNvSpPr/>
          <p:nvPr/>
        </p:nvSpPr>
        <p:spPr>
          <a:xfrm>
            <a:off x="5711687" y="4597810"/>
            <a:ext cx="1046922" cy="319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2F0225-BFB2-4C55-A2E3-4964C841E874}"/>
              </a:ext>
            </a:extLst>
          </p:cNvPr>
          <p:cNvCxnSpPr>
            <a:cxnSpLocks/>
          </p:cNvCxnSpPr>
          <p:nvPr/>
        </p:nvCxnSpPr>
        <p:spPr>
          <a:xfrm>
            <a:off x="6758609" y="4757657"/>
            <a:ext cx="6493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A00E163-0B3D-496D-8AB3-DBF1A47D4297}"/>
              </a:ext>
            </a:extLst>
          </p:cNvPr>
          <p:cNvSpPr txBox="1"/>
          <p:nvPr/>
        </p:nvSpPr>
        <p:spPr>
          <a:xfrm>
            <a:off x="7407965" y="4548173"/>
            <a:ext cx="282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Бришемо нешто са листе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ADCFE4-1B57-4304-8CA5-546B55A16131}"/>
              </a:ext>
            </a:extLst>
          </p:cNvPr>
          <p:cNvSpPr/>
          <p:nvPr/>
        </p:nvSpPr>
        <p:spPr>
          <a:xfrm>
            <a:off x="5711687" y="4939541"/>
            <a:ext cx="1046922" cy="560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B3252C0-1794-4C01-8162-374683969636}"/>
              </a:ext>
            </a:extLst>
          </p:cNvPr>
          <p:cNvCxnSpPr>
            <a:cxnSpLocks/>
          </p:cNvCxnSpPr>
          <p:nvPr/>
        </p:nvCxnSpPr>
        <p:spPr>
          <a:xfrm>
            <a:off x="6864625" y="5331741"/>
            <a:ext cx="662610" cy="2850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0FAB99-5E90-45CE-8F63-2909F2042B1B}"/>
              </a:ext>
            </a:extLst>
          </p:cNvPr>
          <p:cNvSpPr txBox="1"/>
          <p:nvPr/>
        </p:nvSpPr>
        <p:spPr>
          <a:xfrm>
            <a:off x="7712766" y="5425623"/>
            <a:ext cx="3038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Мијењамо редослед одговора на листи.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5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10" grpId="0"/>
      <p:bldP spid="11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140FBB-3F04-4928-96EE-C99E1813D43A}"/>
              </a:ext>
            </a:extLst>
          </p:cNvPr>
          <p:cNvSpPr txBox="1"/>
          <p:nvPr/>
        </p:nvSpPr>
        <p:spPr>
          <a:xfrm>
            <a:off x="490330" y="265043"/>
            <a:ext cx="3114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НАПОМЕНА:</a:t>
            </a:r>
          </a:p>
          <a:p>
            <a:endParaRPr lang="sr-Cyrl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89043-BB6B-4A40-8703-E60F9811C448}"/>
              </a:ext>
            </a:extLst>
          </p:cNvPr>
          <p:cNvSpPr txBox="1"/>
          <p:nvPr/>
        </p:nvSpPr>
        <p:spPr>
          <a:xfrm>
            <a:off x="516835" y="766464"/>
            <a:ext cx="856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Уколико не желимо да нам стоји израз на енглеском, као што је овдје случај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2F349-9DAE-4648-802D-A7275CB2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759" y="1548157"/>
            <a:ext cx="2509320" cy="8326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0D92BA-75E0-4DE9-9223-0F8A95805D6A}"/>
              </a:ext>
            </a:extLst>
          </p:cNvPr>
          <p:cNvSpPr txBox="1"/>
          <p:nvPr/>
        </p:nvSpPr>
        <p:spPr>
          <a:xfrm>
            <a:off x="490330" y="3458910"/>
            <a:ext cx="830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Потребно је отићи на </a:t>
            </a:r>
            <a:r>
              <a:rPr lang="sr-Latn-RS" sz="2000" dirty="0"/>
              <a:t>Design Mode</a:t>
            </a:r>
            <a:r>
              <a:rPr lang="sr-Cyrl-RS" sz="2000" dirty="0"/>
              <a:t> и искуцати жељени текст. 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2782F-510C-4096-B08B-34FFA95BE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759" y="4278624"/>
            <a:ext cx="2875722" cy="131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8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D74FC6-BF14-4F38-915E-6B32BD90FCDD}"/>
              </a:ext>
            </a:extLst>
          </p:cNvPr>
          <p:cNvSpPr txBox="1"/>
          <p:nvPr/>
        </p:nvSpPr>
        <p:spPr>
          <a:xfrm>
            <a:off x="530087" y="410817"/>
            <a:ext cx="556591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Cyrl-RS" sz="3200" b="1" dirty="0">
                <a:ln/>
                <a:solidFill>
                  <a:schemeClr val="accent3"/>
                </a:solidFill>
              </a:rPr>
              <a:t>Прављење садржаја у </a:t>
            </a:r>
            <a:r>
              <a:rPr lang="sr-Latn-RS" sz="3200" b="1" dirty="0">
                <a:ln/>
                <a:solidFill>
                  <a:schemeClr val="accent3"/>
                </a:solidFill>
              </a:rPr>
              <a:t>Word-y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F154C2-3DB6-437B-9AB1-5F8C18A18ABD}"/>
              </a:ext>
            </a:extLst>
          </p:cNvPr>
          <p:cNvSpPr txBox="1"/>
          <p:nvPr/>
        </p:nvSpPr>
        <p:spPr>
          <a:xfrm>
            <a:off x="530087" y="1855305"/>
            <a:ext cx="96608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Садржај је битан дио великих докумената. Помаже да се боље снађемо и схватимо написано. Не морамо да га правимо ручно, у </a:t>
            </a:r>
            <a:r>
              <a:rPr lang="en-US" sz="2000" dirty="0"/>
              <a:t>Word</a:t>
            </a:r>
            <a:r>
              <a:rPr lang="sr-Cyrl-RS" sz="2000" dirty="0"/>
              <a:t>-у су довољна само два клика да направимо садржај који ће обухватити све наслове и поднаслове са бројевима страница.</a:t>
            </a:r>
          </a:p>
          <a:p>
            <a:pPr algn="just"/>
            <a:r>
              <a:rPr lang="sr-Cyrl-RS" sz="2000" dirty="0"/>
              <a:t>Најприје је потребно да урадимо једну ствар да би прављење садржаја било успјешно. Потребно је да сваки наслов и поднаслов означимо </a:t>
            </a:r>
            <a:r>
              <a:rPr lang="en-US" sz="2000" dirty="0"/>
              <a:t>Style</a:t>
            </a:r>
            <a:r>
              <a:rPr lang="sr-Cyrl-RS" sz="2000" dirty="0"/>
              <a:t> елементима (Стилови) и то наслов са стилом </a:t>
            </a:r>
            <a:r>
              <a:rPr lang="en-US" sz="2000" dirty="0"/>
              <a:t>Heading 1</a:t>
            </a:r>
            <a:r>
              <a:rPr lang="sr-Cyrl-RS" sz="2000" dirty="0"/>
              <a:t>, а поднаслов са </a:t>
            </a:r>
            <a:r>
              <a:rPr lang="en-US" sz="2000" dirty="0"/>
              <a:t>Heading </a:t>
            </a:r>
            <a:r>
              <a:rPr lang="sr-Cyrl-RS" sz="20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21803148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{39C17DC5-4855-4CB5-A914-106A3E59605F}tf56160789_win32</Template>
  <TotalTime>0</TotalTime>
  <Words>362</Words>
  <Application>Microsoft Office PowerPoint</Application>
  <PresentationFormat>Widescreen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Bookman Old Style</vt:lpstr>
      <vt:lpstr>Calibri</vt:lpstr>
      <vt:lpstr>Franklin Gothic Book</vt:lpstr>
      <vt:lpstr>1_RetrospectVTI</vt:lpstr>
      <vt:lpstr>Прављење формулара и садржаја у Word-у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best quote that reflects your approach… “It’s one small step for man, one giant leap for mankind.”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2020-09-14T19:10:45Z</dcterms:created>
  <dcterms:modified xsi:type="dcterms:W3CDTF">2020-09-18T14:34:06Z</dcterms:modified>
</cp:coreProperties>
</file>