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70FC-367F-4642-BCA1-33F132A5D317}" type="datetimeFigureOut">
              <a:rPr lang="en-GB" smtClean="0"/>
              <a:t>03/03/2021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F41FA-27C1-4FDC-B7CE-A28654E1C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33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70FC-367F-4642-BCA1-33F132A5D317}" type="datetimeFigureOut">
              <a:rPr lang="en-GB" smtClean="0"/>
              <a:t>03/03/2021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F41FA-27C1-4FDC-B7CE-A28654E1C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163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70FC-367F-4642-BCA1-33F132A5D317}" type="datetimeFigureOut">
              <a:rPr lang="en-GB" smtClean="0"/>
              <a:t>03/03/2021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F41FA-27C1-4FDC-B7CE-A28654E1C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595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70FC-367F-4642-BCA1-33F132A5D317}" type="datetimeFigureOut">
              <a:rPr lang="en-GB" smtClean="0"/>
              <a:t>03/03/2021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F41FA-27C1-4FDC-B7CE-A28654E1C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028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70FC-367F-4642-BCA1-33F132A5D317}" type="datetimeFigureOut">
              <a:rPr lang="en-GB" smtClean="0"/>
              <a:t>03/03/2021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F41FA-27C1-4FDC-B7CE-A28654E1C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499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70FC-367F-4642-BCA1-33F132A5D317}" type="datetimeFigureOut">
              <a:rPr lang="en-GB" smtClean="0"/>
              <a:t>03/03/2021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F41FA-27C1-4FDC-B7CE-A28654E1C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99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70FC-367F-4642-BCA1-33F132A5D317}" type="datetimeFigureOut">
              <a:rPr lang="en-GB" smtClean="0"/>
              <a:t>03/03/2021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F41FA-27C1-4FDC-B7CE-A28654E1C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69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70FC-367F-4642-BCA1-33F132A5D317}" type="datetimeFigureOut">
              <a:rPr lang="en-GB" smtClean="0"/>
              <a:t>03/03/2021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F41FA-27C1-4FDC-B7CE-A28654E1C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7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70FC-367F-4642-BCA1-33F132A5D317}" type="datetimeFigureOut">
              <a:rPr lang="en-GB" smtClean="0"/>
              <a:t>03/03/2021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F41FA-27C1-4FDC-B7CE-A28654E1C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053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70FC-367F-4642-BCA1-33F132A5D317}" type="datetimeFigureOut">
              <a:rPr lang="en-GB" smtClean="0"/>
              <a:t>03/03/2021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F41FA-27C1-4FDC-B7CE-A28654E1C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997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70FC-367F-4642-BCA1-33F132A5D317}" type="datetimeFigureOut">
              <a:rPr lang="en-GB" smtClean="0"/>
              <a:t>03/03/2021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F41FA-27C1-4FDC-B7CE-A28654E1C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78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670FC-367F-4642-BCA1-33F132A5D317}" type="datetimeFigureOut">
              <a:rPr lang="en-GB" smtClean="0"/>
              <a:t>03/03/2021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F41FA-27C1-4FDC-B7CE-A28654E1CC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983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806575"/>
            <a:ext cx="7772400" cy="1470025"/>
          </a:xfrm>
        </p:spPr>
        <p:txBody>
          <a:bodyPr>
            <a:normAutofit/>
          </a:bodyPr>
          <a:lstStyle/>
          <a:p>
            <a:r>
              <a:rPr lang="en-GB" sz="6000" dirty="0" smtClean="0"/>
              <a:t>SSD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178067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9144000" cy="6781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sz="3000" dirty="0" smtClean="0">
                <a:latin typeface="Calibri" pitchFamily="34" charset="0"/>
                <a:cs typeface="Calibri" pitchFamily="34" charset="0"/>
              </a:rPr>
              <a:t>Sve ove karakteristike ne postoje na SSD</a:t>
            </a:r>
            <a:r>
              <a:rPr lang="sr-Latn-RS" sz="3000" dirty="0">
                <a:latin typeface="Calibri" pitchFamily="34" charset="0"/>
                <a:cs typeface="Calibri" pitchFamily="34" charset="0"/>
              </a:rPr>
              <a:t>-</a:t>
            </a:r>
            <a:r>
              <a:rPr lang="vi-VN" sz="3000" dirty="0" smtClean="0">
                <a:latin typeface="Calibri" pitchFamily="34" charset="0"/>
                <a:cs typeface="Calibri" pitchFamily="34" charset="0"/>
              </a:rPr>
              <a:t>ovima, pa je pristup informacijama višestruko brži, gotovo trenutan i to od trenutka uključivanja uređaja.</a:t>
            </a:r>
            <a:endParaRPr lang="en-US" sz="3000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sz="3000" dirty="0" smtClean="0">
                <a:latin typeface="Calibri" pitchFamily="34" charset="0"/>
                <a:cs typeface="Calibri" pitchFamily="34" charset="0"/>
              </a:rPr>
              <a:t>Što se tiče veličine ovih jedinica, radi jednostavnosti je zadržana kompatibilnost s postojećim kućištima, pa su</a:t>
            </a:r>
            <a:r>
              <a:rPr lang="sr-Latn-RS" sz="3000" dirty="0" smtClean="0">
                <a:latin typeface="Calibri" pitchFamily="34" charset="0"/>
                <a:cs typeface="Calibri" pitchFamily="34" charset="0"/>
              </a:rPr>
              <a:t> u </a:t>
            </a:r>
            <a:r>
              <a:rPr lang="vi-VN" sz="3000" dirty="0" smtClean="0">
                <a:latin typeface="Calibri" pitchFamily="34" charset="0"/>
                <a:cs typeface="Calibri" pitchFamily="34" charset="0"/>
              </a:rPr>
              <a:t>upotrebi dobro nam poznate oznake veličine (eng. Form factor) od 5.25, 3.5, 2.5 i 1.8 inča. Malo je poznato da to ni</a:t>
            </a:r>
            <a:r>
              <a:rPr lang="sr-Latn-RS" sz="3000" dirty="0" smtClean="0">
                <a:latin typeface="Calibri" pitchFamily="34" charset="0"/>
                <a:cs typeface="Calibri" pitchFamily="34" charset="0"/>
              </a:rPr>
              <a:t>je</a:t>
            </a:r>
            <a:r>
              <a:rPr lang="vi-VN" sz="3000" dirty="0" smtClean="0">
                <a:latin typeface="Calibri" pitchFamily="34" charset="0"/>
                <a:cs typeface="Calibri" pitchFamily="34" charset="0"/>
              </a:rPr>
              <a:t>su fizičke dimenzije cijelog uređaja nego dimenzije rotirajućih ploča u klasičnim tvrdim diskovima. </a:t>
            </a:r>
            <a:endParaRPr lang="sr-Latn-RS" sz="3000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sz="3000" dirty="0" smtClean="0">
                <a:latin typeface="Calibri" pitchFamily="34" charset="0"/>
                <a:cs typeface="Calibri" pitchFamily="34" charset="0"/>
              </a:rPr>
              <a:t>U </a:t>
            </a:r>
            <a:r>
              <a:rPr lang="sr-Latn-RS" sz="3000" dirty="0" smtClean="0">
                <a:latin typeface="Calibri" pitchFamily="34" charset="0"/>
                <a:cs typeface="Calibri" pitchFamily="34" charset="0"/>
              </a:rPr>
              <a:t>personal</a:t>
            </a:r>
            <a:r>
              <a:rPr lang="vi-VN" sz="3000" dirty="0" smtClean="0">
                <a:latin typeface="Calibri" pitchFamily="34" charset="0"/>
                <a:cs typeface="Calibri" pitchFamily="34" charset="0"/>
              </a:rPr>
              <a:t>nim i prenosnim računa</a:t>
            </a:r>
            <a:r>
              <a:rPr lang="sr-Latn-RS" sz="3000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vi-VN" sz="3000" dirty="0" smtClean="0">
                <a:latin typeface="Calibri" pitchFamily="34" charset="0"/>
                <a:cs typeface="Calibri" pitchFamily="34" charset="0"/>
              </a:rPr>
              <a:t>ima najčešće se upotrebljavaju jedinice veličine 2.5 inča. Postoje još i jedinice koje su izgledom i veličinom vrlo slične radnoj memoriji za </a:t>
            </a:r>
            <a:r>
              <a:rPr lang="sr-Latn-RS" sz="3000" dirty="0" smtClean="0">
                <a:latin typeface="Calibri" pitchFamily="34" charset="0"/>
                <a:cs typeface="Calibri" pitchFamily="34" charset="0"/>
              </a:rPr>
              <a:t>personalne</a:t>
            </a:r>
            <a:r>
              <a:rPr lang="vi-VN" sz="3000" dirty="0" smtClean="0">
                <a:latin typeface="Calibri" pitchFamily="34" charset="0"/>
                <a:cs typeface="Calibri" pitchFamily="34" charset="0"/>
              </a:rPr>
              <a:t> i prenosn</a:t>
            </a:r>
            <a:r>
              <a:rPr lang="sr-Latn-RS" sz="3000" dirty="0" smtClean="0">
                <a:latin typeface="Calibri" pitchFamily="34" charset="0"/>
                <a:cs typeface="Calibri" pitchFamily="34" charset="0"/>
              </a:rPr>
              <a:t>e</a:t>
            </a:r>
            <a:r>
              <a:rPr lang="vi-VN" sz="3000" dirty="0" smtClean="0">
                <a:latin typeface="Calibri" pitchFamily="34" charset="0"/>
                <a:cs typeface="Calibri" pitchFamily="34" charset="0"/>
              </a:rPr>
              <a:t> računa</a:t>
            </a:r>
            <a:r>
              <a:rPr lang="sr-Latn-RS" sz="3000" dirty="0" smtClean="0">
                <a:latin typeface="Calibri" pitchFamily="34" charset="0"/>
                <a:cs typeface="Calibri" pitchFamily="34" charset="0"/>
              </a:rPr>
              <a:t>re</a:t>
            </a:r>
            <a:r>
              <a:rPr lang="vi-VN" sz="3000" dirty="0" smtClean="0">
                <a:latin typeface="Calibri" pitchFamily="34" charset="0"/>
                <a:cs typeface="Calibri" pitchFamily="34" charset="0"/>
              </a:rPr>
              <a:t> (eng.</a:t>
            </a:r>
            <a:r>
              <a:rPr lang="sr-Latn-RS" sz="3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vi-VN" sz="3000" dirty="0" smtClean="0">
                <a:latin typeface="Calibri" pitchFamily="34" charset="0"/>
                <a:cs typeface="Calibri" pitchFamily="34" charset="0"/>
              </a:rPr>
              <a:t>Base-board factors).</a:t>
            </a:r>
            <a:endParaRPr lang="en-GB" sz="3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74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RS" dirty="0">
                <a:latin typeface="Calibri" pitchFamily="34" charset="0"/>
                <a:cs typeface="Calibri" pitchFamily="34" charset="0"/>
              </a:rPr>
              <a:t>P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roizvođači pokušavaju dobiti na kapacitetu novim kontrolerima koji logički spajaju više diskova u jedan, ali ta rješenja višestruko dižu ionako visoku cijenu. 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Iz svih ovih razloga u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personalnim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račun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arima</a:t>
            </a:r>
            <a:r>
              <a:rPr lang="en-AU" dirty="0">
                <a:latin typeface="Calibri" pitchFamily="34" charset="0"/>
                <a:cs typeface="Calibri" pitchFamily="34" charset="0"/>
              </a:rPr>
              <a:t> </a:t>
            </a:r>
            <a:r>
              <a:rPr lang="en-AU" dirty="0" smtClean="0">
                <a:latin typeface="Calibri" pitchFamily="34" charset="0"/>
                <a:cs typeface="Calibri" pitchFamily="34" charset="0"/>
              </a:rPr>
              <a:t>se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obično stavlja jedan SSD na kojem se nalazi operativni s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istem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i programi, a podaci se drže na "običnim" diskovima. 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Međutim,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u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visokodostupnim s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st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em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ima je druga priča, tamo se zbog brzine sve više koriste isključivo SSD jedinice.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7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9144000" cy="6172200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smtClean="0"/>
              <a:t>SSD</a:t>
            </a:r>
            <a:r>
              <a:rPr lang="sr-Latn-RS" dirty="0" smtClean="0"/>
              <a:t> se</a:t>
            </a:r>
            <a:r>
              <a:rPr lang="en-GB" dirty="0" smtClean="0"/>
              <a:t> </a:t>
            </a:r>
            <a:r>
              <a:rPr lang="en-GB" dirty="0" err="1" smtClean="0"/>
              <a:t>spaja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računa</a:t>
            </a:r>
            <a:r>
              <a:rPr lang="sr-Latn-RS" dirty="0" smtClean="0"/>
              <a:t>r</a:t>
            </a:r>
            <a:r>
              <a:rPr lang="en-GB" dirty="0" smtClean="0"/>
              <a:t> </a:t>
            </a:r>
            <a:r>
              <a:rPr lang="en-GB" dirty="0" err="1" smtClean="0"/>
              <a:t>ist</a:t>
            </a:r>
            <a:r>
              <a:rPr lang="sr-Latn-RS" dirty="0" smtClean="0"/>
              <a:t>o</a:t>
            </a:r>
            <a:r>
              <a:rPr lang="en-GB" dirty="0" smtClean="0"/>
              <a:t> </a:t>
            </a:r>
            <a:r>
              <a:rPr lang="en-GB" dirty="0" err="1" smtClean="0"/>
              <a:t>kao</a:t>
            </a:r>
            <a:r>
              <a:rPr lang="en-GB" dirty="0" smtClean="0"/>
              <a:t> i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klasične</a:t>
            </a:r>
            <a:r>
              <a:rPr lang="en-GB" dirty="0" smtClean="0"/>
              <a:t> </a:t>
            </a:r>
            <a:r>
              <a:rPr lang="en-GB" dirty="0" err="1" smtClean="0"/>
              <a:t>tvrde</a:t>
            </a:r>
            <a:r>
              <a:rPr lang="en-GB" dirty="0" smtClean="0"/>
              <a:t> </a:t>
            </a:r>
            <a:r>
              <a:rPr lang="en-GB" dirty="0" err="1" smtClean="0"/>
              <a:t>diskove</a:t>
            </a:r>
            <a:r>
              <a:rPr lang="en-GB" dirty="0" smtClean="0"/>
              <a:t>. </a:t>
            </a:r>
            <a:r>
              <a:rPr lang="en-GB" dirty="0" err="1" smtClean="0"/>
              <a:t>Kako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en-GB" dirty="0" err="1" smtClean="0"/>
              <a:t>neka</a:t>
            </a:r>
            <a:r>
              <a:rPr lang="en-GB" dirty="0" smtClean="0"/>
              <a:t> od </a:t>
            </a:r>
            <a:r>
              <a:rPr lang="en-GB" dirty="0" err="1" smtClean="0"/>
              <a:t>njih</a:t>
            </a:r>
            <a:r>
              <a:rPr lang="en-GB" dirty="0" smtClean="0"/>
              <a:t> </a:t>
            </a:r>
            <a:r>
              <a:rPr lang="en-GB" dirty="0" err="1" smtClean="0"/>
              <a:t>već</a:t>
            </a:r>
            <a:r>
              <a:rPr lang="en-GB" dirty="0" smtClean="0"/>
              <a:t> </a:t>
            </a:r>
            <a:r>
              <a:rPr lang="en-GB" dirty="0" err="1" smtClean="0"/>
              <a:t>zastarjela</a:t>
            </a:r>
            <a:r>
              <a:rPr lang="en-GB" dirty="0" smtClean="0"/>
              <a:t>, sad se </a:t>
            </a:r>
            <a:r>
              <a:rPr lang="en-GB" dirty="0" err="1" smtClean="0"/>
              <a:t>uglavnom</a:t>
            </a:r>
            <a:r>
              <a:rPr lang="en-GB" dirty="0" smtClean="0"/>
              <a:t> </a:t>
            </a:r>
            <a:r>
              <a:rPr lang="en-GB" dirty="0" err="1" smtClean="0"/>
              <a:t>mogu</a:t>
            </a:r>
            <a:r>
              <a:rPr lang="en-GB" dirty="0" smtClean="0"/>
              <a:t> </a:t>
            </a:r>
            <a:r>
              <a:rPr lang="en-GB" dirty="0" err="1" smtClean="0"/>
              <a:t>naći</a:t>
            </a:r>
            <a:r>
              <a:rPr lang="en-GB" dirty="0" smtClean="0"/>
              <a:t> Serial ATA (SATA), Serial attached SCSI (SAS), PCI Express i USB.</a:t>
            </a:r>
            <a:endParaRPr lang="sr-Latn-RS" dirty="0" smtClean="0"/>
          </a:p>
          <a:p>
            <a:pPr marL="0" indent="0" algn="just">
              <a:buNone/>
            </a:pPr>
            <a:r>
              <a:rPr lang="vi-VN" dirty="0">
                <a:latin typeface="Calibri" pitchFamily="34" charset="0"/>
                <a:cs typeface="Calibri" pitchFamily="34" charset="0"/>
              </a:rPr>
              <a:t>Najvažniji dio SSD-a je njegov kontroler. O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d</a:t>
            </a:r>
            <a:r>
              <a:rPr lang="vi-VN" dirty="0">
                <a:latin typeface="Calibri" pitchFamily="34" charset="0"/>
                <a:cs typeface="Calibri" pitchFamily="34" charset="0"/>
              </a:rPr>
              <a:t> nje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ga zavise</a:t>
            </a:r>
            <a:r>
              <a:rPr lang="vi-VN" dirty="0">
                <a:latin typeface="Calibri" pitchFamily="34" charset="0"/>
                <a:cs typeface="Calibri" pitchFamily="34" charset="0"/>
              </a:rPr>
              <a:t> performanse same jedinice. Neke od funkcija koje kontroler obavlja su ispravljanje grešaka (Error correction – EEC), mapiranje loših blokova (Bad block mapping), keširanje čitanja i pisanja (Read-Write caching), te enkripcija.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198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sz="2800" dirty="0" smtClean="0">
                <a:latin typeface="Calibri" pitchFamily="34" charset="0"/>
                <a:cs typeface="Calibri" pitchFamily="34" charset="0"/>
              </a:rPr>
              <a:t>Upravo se u kontrolerima kriju najveće razlike među danas dostupnim</a:t>
            </a:r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vi-VN" sz="2800" dirty="0" smtClean="0">
                <a:latin typeface="Calibri" pitchFamily="34" charset="0"/>
                <a:cs typeface="Calibri" pitchFamily="34" charset="0"/>
              </a:rPr>
              <a:t>SSD-ovima. </a:t>
            </a:r>
            <a:endParaRPr lang="sr-Latn-RS" sz="2800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sz="2800" dirty="0" smtClean="0">
                <a:latin typeface="Calibri" pitchFamily="34" charset="0"/>
                <a:cs typeface="Calibri" pitchFamily="34" charset="0"/>
              </a:rPr>
              <a:t>Neki proizvođači dizajniraju svoje kontrolere, a drugi koriste već postojeće, koje nastoje poboljšati sitnim izmjenama u kontrolnom softveru (eng. Firmware). Neki od poznatijih kontrolera su SandForce (koriste ga, između ostalih, Kingston, Intel te SanDisk ), IndiLinx (OCZ), Link A Media (Corsair) i MDX (Samsung). </a:t>
            </a:r>
            <a:endParaRPr lang="sr-Latn-RS" sz="2800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sz="2800" dirty="0" smtClean="0">
                <a:latin typeface="Calibri" pitchFamily="34" charset="0"/>
                <a:cs typeface="Calibri" pitchFamily="34" charset="0"/>
              </a:rPr>
              <a:t>Već ste zaključili da većinu proizvođača poznajete kao proizvođače radne memorije, a razlog je više nego očit, u pitanju je slična tehnologija.</a:t>
            </a:r>
            <a:endParaRPr lang="en-GB" sz="28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51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GB" sz="4800" dirty="0" err="1" smtClean="0"/>
              <a:t>Vojska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 err="1" smtClean="0"/>
              <a:t>Ovo</a:t>
            </a:r>
            <a:r>
              <a:rPr lang="en-GB" dirty="0" smtClean="0"/>
              <a:t> </a:t>
            </a:r>
            <a:r>
              <a:rPr lang="en-GB" dirty="0" err="1" smtClean="0"/>
              <a:t>tržište</a:t>
            </a:r>
            <a:r>
              <a:rPr lang="en-GB" dirty="0" smtClean="0"/>
              <a:t> je </a:t>
            </a:r>
            <a:r>
              <a:rPr lang="en-GB" dirty="0" err="1" smtClean="0"/>
              <a:t>totalna</a:t>
            </a:r>
            <a:r>
              <a:rPr lang="en-GB" dirty="0" smtClean="0"/>
              <a:t> </a:t>
            </a:r>
            <a:r>
              <a:rPr lang="en-GB" dirty="0" err="1" smtClean="0"/>
              <a:t>suprotnost</a:t>
            </a:r>
            <a:r>
              <a:rPr lang="en-GB" dirty="0" smtClean="0"/>
              <a:t> </a:t>
            </a:r>
            <a:r>
              <a:rPr lang="en-GB" dirty="0" err="1" smtClean="0"/>
              <a:t>prethodno</a:t>
            </a:r>
            <a:r>
              <a:rPr lang="en-GB" dirty="0" smtClean="0"/>
              <a:t> </a:t>
            </a:r>
            <a:r>
              <a:rPr lang="en-GB" dirty="0" err="1" smtClean="0"/>
              <a:t>navedenom</a:t>
            </a:r>
            <a:r>
              <a:rPr lang="en-GB" dirty="0" smtClean="0"/>
              <a:t>. U </a:t>
            </a:r>
            <a:r>
              <a:rPr lang="en-GB" dirty="0" err="1" smtClean="0"/>
              <a:t>vojsci</a:t>
            </a:r>
            <a:r>
              <a:rPr lang="en-GB" dirty="0" smtClean="0"/>
              <a:t> se </a:t>
            </a:r>
            <a:r>
              <a:rPr lang="en-GB" dirty="0" err="1" smtClean="0"/>
              <a:t>traže</a:t>
            </a:r>
            <a:r>
              <a:rPr lang="en-GB" dirty="0" smtClean="0"/>
              <a:t> </a:t>
            </a:r>
            <a:r>
              <a:rPr lang="en-GB" dirty="0" err="1" smtClean="0"/>
              <a:t>visoke</a:t>
            </a:r>
            <a:r>
              <a:rPr lang="en-GB" dirty="0" smtClean="0"/>
              <a:t> </a:t>
            </a:r>
            <a:r>
              <a:rPr lang="en-GB" dirty="0" err="1" smtClean="0"/>
              <a:t>performanse</a:t>
            </a:r>
            <a:r>
              <a:rPr lang="en-GB" dirty="0" smtClean="0"/>
              <a:t> i </a:t>
            </a:r>
            <a:r>
              <a:rPr lang="en-GB" dirty="0" err="1" smtClean="0"/>
              <a:t>visoka</a:t>
            </a:r>
            <a:r>
              <a:rPr lang="en-GB" dirty="0" smtClean="0"/>
              <a:t> </a:t>
            </a:r>
            <a:r>
              <a:rPr lang="en-GB" dirty="0" err="1" smtClean="0"/>
              <a:t>pouzdanost</a:t>
            </a:r>
            <a:r>
              <a:rPr lang="en-GB" dirty="0" smtClean="0"/>
              <a:t>. </a:t>
            </a:r>
            <a:endParaRPr lang="sr-Latn-RS" dirty="0" smtClean="0"/>
          </a:p>
          <a:p>
            <a:pPr marL="0" indent="0" algn="just">
              <a:buNone/>
            </a:pPr>
            <a:r>
              <a:rPr lang="en-GB" dirty="0" err="1" smtClean="0"/>
              <a:t>Performanse</a:t>
            </a:r>
            <a:r>
              <a:rPr lang="en-GB" dirty="0" smtClean="0"/>
              <a:t> </a:t>
            </a:r>
            <a:r>
              <a:rPr lang="en-GB" dirty="0" err="1" smtClean="0"/>
              <a:t>moraju</a:t>
            </a:r>
            <a:r>
              <a:rPr lang="en-GB" dirty="0" smtClean="0"/>
              <a:t> </a:t>
            </a:r>
            <a:r>
              <a:rPr lang="en-GB" dirty="0" err="1" smtClean="0"/>
              <a:t>biti</a:t>
            </a:r>
            <a:r>
              <a:rPr lang="en-GB" dirty="0" smtClean="0"/>
              <a:t> </a:t>
            </a:r>
            <a:r>
              <a:rPr lang="en-GB" dirty="0" err="1" smtClean="0"/>
              <a:t>besprijekorne</a:t>
            </a:r>
            <a:r>
              <a:rPr lang="en-GB" dirty="0" smtClean="0"/>
              <a:t> u </a:t>
            </a:r>
            <a:r>
              <a:rPr lang="en-GB" dirty="0" err="1" smtClean="0"/>
              <a:t>svim</a:t>
            </a:r>
            <a:r>
              <a:rPr lang="en-GB" dirty="0" smtClean="0"/>
              <a:t> </a:t>
            </a:r>
            <a:r>
              <a:rPr lang="en-GB" dirty="0" err="1" smtClean="0"/>
              <a:t>situacijama</a:t>
            </a:r>
            <a:r>
              <a:rPr lang="en-GB" dirty="0" smtClean="0"/>
              <a:t>, od </a:t>
            </a:r>
            <a:r>
              <a:rPr lang="en-GB" dirty="0" err="1" smtClean="0"/>
              <a:t>pustinjskih</a:t>
            </a:r>
            <a:r>
              <a:rPr lang="en-GB" dirty="0" smtClean="0"/>
              <a:t> u</a:t>
            </a:r>
            <a:r>
              <a:rPr lang="sr-Latn-RS" dirty="0" smtClean="0"/>
              <a:t>slov</a:t>
            </a:r>
            <a:r>
              <a:rPr lang="en-GB" dirty="0" smtClean="0"/>
              <a:t>a do </a:t>
            </a:r>
            <a:r>
              <a:rPr lang="en-GB" dirty="0" err="1" smtClean="0"/>
              <a:t>teških</a:t>
            </a:r>
            <a:r>
              <a:rPr lang="en-GB" dirty="0" smtClean="0"/>
              <a:t> </a:t>
            </a:r>
            <a:r>
              <a:rPr lang="en-GB" dirty="0" err="1" smtClean="0"/>
              <a:t>polarnih</a:t>
            </a:r>
            <a:r>
              <a:rPr lang="en-GB" dirty="0" smtClean="0"/>
              <a:t> </a:t>
            </a:r>
            <a:r>
              <a:rPr lang="en-GB" dirty="0" err="1" smtClean="0"/>
              <a:t>hladnoća</a:t>
            </a:r>
            <a:r>
              <a:rPr lang="en-GB" dirty="0" smtClean="0"/>
              <a:t>, </a:t>
            </a:r>
            <a:r>
              <a:rPr lang="en-GB" dirty="0" err="1" smtClean="0"/>
              <a:t>te</a:t>
            </a:r>
            <a:r>
              <a:rPr lang="en-GB" dirty="0" smtClean="0"/>
              <a:t> </a:t>
            </a:r>
            <a:r>
              <a:rPr lang="en-GB" dirty="0" err="1" smtClean="0"/>
              <a:t>teških</a:t>
            </a:r>
            <a:r>
              <a:rPr lang="en-GB" dirty="0" smtClean="0"/>
              <a:t> </a:t>
            </a:r>
            <a:r>
              <a:rPr lang="en-GB" dirty="0" err="1" smtClean="0"/>
              <a:t>vibracija</a:t>
            </a:r>
            <a:r>
              <a:rPr lang="en-GB" dirty="0" smtClean="0"/>
              <a:t> u </a:t>
            </a:r>
            <a:r>
              <a:rPr lang="en-GB" dirty="0" err="1" smtClean="0"/>
              <a:t>vozilima</a:t>
            </a:r>
            <a:r>
              <a:rPr lang="en-GB" dirty="0" smtClean="0"/>
              <a:t>. </a:t>
            </a:r>
            <a:endParaRPr lang="sr-Latn-RS" dirty="0" smtClean="0"/>
          </a:p>
          <a:p>
            <a:pPr marL="0" indent="0" algn="just">
              <a:buNone/>
            </a:pPr>
            <a:r>
              <a:rPr lang="en-GB" dirty="0" err="1" smtClean="0"/>
              <a:t>Moramo</a:t>
            </a:r>
            <a:r>
              <a:rPr lang="en-GB" dirty="0" smtClean="0"/>
              <a:t> </a:t>
            </a:r>
            <a:r>
              <a:rPr lang="en-GB" dirty="0" err="1" smtClean="0"/>
              <a:t>napomenuti</a:t>
            </a:r>
            <a:r>
              <a:rPr lang="en-GB" dirty="0" smtClean="0"/>
              <a:t> da </a:t>
            </a:r>
            <a:r>
              <a:rPr lang="en-GB" dirty="0" err="1" smtClean="0"/>
              <a:t>su</a:t>
            </a:r>
            <a:r>
              <a:rPr lang="en-GB" dirty="0" smtClean="0"/>
              <a:t> se SSD-</a:t>
            </a:r>
            <a:r>
              <a:rPr lang="en-GB" dirty="0" err="1" smtClean="0"/>
              <a:t>ovi</a:t>
            </a:r>
            <a:r>
              <a:rPr lang="en-GB" dirty="0" smtClean="0"/>
              <a:t> </a:t>
            </a:r>
            <a:r>
              <a:rPr lang="en-GB" dirty="0" err="1" smtClean="0"/>
              <a:t>počeli</a:t>
            </a:r>
            <a:r>
              <a:rPr lang="en-GB" dirty="0" smtClean="0"/>
              <a:t> </a:t>
            </a:r>
            <a:r>
              <a:rPr lang="en-GB" dirty="0" err="1" smtClean="0"/>
              <a:t>razvijati</a:t>
            </a:r>
            <a:r>
              <a:rPr lang="en-GB" dirty="0" smtClean="0"/>
              <a:t> u </a:t>
            </a:r>
            <a:r>
              <a:rPr lang="en-GB" dirty="0" err="1" smtClean="0"/>
              <a:t>vojne</a:t>
            </a:r>
            <a:r>
              <a:rPr lang="en-GB" dirty="0" smtClean="0"/>
              <a:t> </a:t>
            </a:r>
            <a:r>
              <a:rPr lang="en-GB" dirty="0" err="1" smtClean="0"/>
              <a:t>svrhe</a:t>
            </a:r>
            <a:r>
              <a:rPr lang="en-GB" dirty="0" smtClean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243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err="1" smtClean="0"/>
              <a:t>Današnji</a:t>
            </a:r>
            <a:r>
              <a:rPr lang="en-GB" dirty="0" smtClean="0"/>
              <a:t> SSD-</a:t>
            </a:r>
            <a:r>
              <a:rPr lang="en-GB" dirty="0" err="1" smtClean="0"/>
              <a:t>ovi</a:t>
            </a:r>
            <a:r>
              <a:rPr lang="en-GB" dirty="0" smtClean="0"/>
              <a:t> u </a:t>
            </a:r>
            <a:r>
              <a:rPr lang="en-GB" dirty="0" err="1" smtClean="0"/>
              <a:t>vojsci</a:t>
            </a:r>
            <a:r>
              <a:rPr lang="en-GB" dirty="0" smtClean="0"/>
              <a:t> </a:t>
            </a:r>
            <a:r>
              <a:rPr lang="en-GB" dirty="0" err="1" smtClean="0"/>
              <a:t>postižu</a:t>
            </a:r>
            <a:r>
              <a:rPr lang="en-GB" dirty="0" smtClean="0"/>
              <a:t> </a:t>
            </a:r>
            <a:r>
              <a:rPr lang="en-GB" dirty="0" err="1" smtClean="0"/>
              <a:t>velike</a:t>
            </a:r>
            <a:r>
              <a:rPr lang="en-GB" dirty="0" smtClean="0"/>
              <a:t> </a:t>
            </a:r>
            <a:r>
              <a:rPr lang="en-GB" dirty="0" err="1" smtClean="0"/>
              <a:t>brzine</a:t>
            </a:r>
            <a:r>
              <a:rPr lang="en-GB" dirty="0" smtClean="0"/>
              <a:t> </a:t>
            </a:r>
            <a:r>
              <a:rPr lang="en-GB" dirty="0" err="1" smtClean="0"/>
              <a:t>pisanja</a:t>
            </a:r>
            <a:r>
              <a:rPr lang="en-GB" dirty="0" smtClean="0"/>
              <a:t> i </a:t>
            </a:r>
            <a:r>
              <a:rPr lang="en-GB" dirty="0" err="1" smtClean="0"/>
              <a:t>brisanja</a:t>
            </a:r>
            <a:r>
              <a:rPr lang="en-GB" dirty="0" smtClean="0"/>
              <a:t> (2,5'' </a:t>
            </a:r>
            <a:r>
              <a:rPr lang="en-GB" dirty="0" err="1" smtClean="0"/>
              <a:t>modeli</a:t>
            </a:r>
            <a:r>
              <a:rPr lang="en-GB" dirty="0" smtClean="0"/>
              <a:t> se u </a:t>
            </a:r>
            <a:r>
              <a:rPr lang="en-GB" dirty="0" err="1" smtClean="0"/>
              <a:t>ovom</a:t>
            </a:r>
            <a:r>
              <a:rPr lang="en-GB" dirty="0" smtClean="0"/>
              <a:t> </a:t>
            </a:r>
            <a:r>
              <a:rPr lang="en-GB" dirty="0" err="1" smtClean="0"/>
              <a:t>segmentu</a:t>
            </a:r>
            <a:r>
              <a:rPr lang="en-GB" dirty="0" smtClean="0"/>
              <a:t> ne </a:t>
            </a:r>
            <a:r>
              <a:rPr lang="en-GB" dirty="0" err="1" smtClean="0"/>
              <a:t>razlikuju</a:t>
            </a:r>
            <a:r>
              <a:rPr lang="en-GB" dirty="0" smtClean="0"/>
              <a:t> </a:t>
            </a:r>
            <a:r>
              <a:rPr lang="en-GB" dirty="0" err="1" smtClean="0"/>
              <a:t>puno</a:t>
            </a:r>
            <a:r>
              <a:rPr lang="en-GB" dirty="0" smtClean="0"/>
              <a:t> od </a:t>
            </a:r>
            <a:r>
              <a:rPr lang="en-GB" dirty="0" err="1" smtClean="0"/>
              <a:t>onih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sr-Latn-RS" dirty="0" smtClean="0"/>
              <a:t>personalne</a:t>
            </a:r>
            <a:r>
              <a:rPr lang="en-GB" dirty="0" smtClean="0"/>
              <a:t> </a:t>
            </a:r>
            <a:r>
              <a:rPr lang="en-GB" dirty="0" err="1" smtClean="0"/>
              <a:t>računa</a:t>
            </a:r>
            <a:r>
              <a:rPr lang="sr-Latn-RS" dirty="0" smtClean="0"/>
              <a:t>re</a:t>
            </a:r>
            <a:r>
              <a:rPr lang="en-GB" dirty="0" smtClean="0"/>
              <a:t>), </a:t>
            </a:r>
            <a:r>
              <a:rPr lang="en-GB" dirty="0" err="1" smtClean="0"/>
              <a:t>postižu</a:t>
            </a:r>
            <a:r>
              <a:rPr lang="en-GB" dirty="0" smtClean="0"/>
              <a:t> </a:t>
            </a:r>
            <a:r>
              <a:rPr lang="en-GB" dirty="0" err="1" smtClean="0"/>
              <a:t>najveći</a:t>
            </a:r>
            <a:r>
              <a:rPr lang="en-GB" dirty="0" smtClean="0"/>
              <a:t> MTBF</a:t>
            </a:r>
            <a:r>
              <a:rPr lang="sr-Latn-RS" dirty="0" smtClean="0"/>
              <a:t> </a:t>
            </a:r>
            <a:r>
              <a:rPr lang="en-GB" dirty="0" smtClean="0"/>
              <a:t>&gt;</a:t>
            </a:r>
            <a:r>
              <a:rPr lang="sr-Latn-RS" dirty="0" smtClean="0"/>
              <a:t> </a:t>
            </a:r>
            <a:r>
              <a:rPr lang="en-GB" dirty="0" smtClean="0"/>
              <a:t>5,000,000 sati, </a:t>
            </a:r>
            <a:r>
              <a:rPr lang="en-GB" dirty="0" err="1" smtClean="0"/>
              <a:t>te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en-GB" dirty="0" err="1" smtClean="0"/>
              <a:t>sposobni</a:t>
            </a:r>
            <a:r>
              <a:rPr lang="en-GB" dirty="0" smtClean="0"/>
              <a:t> </a:t>
            </a:r>
            <a:r>
              <a:rPr lang="en-GB" dirty="0" err="1" smtClean="0"/>
              <a:t>raditi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temperaturama</a:t>
            </a:r>
            <a:r>
              <a:rPr lang="en-GB" dirty="0" smtClean="0"/>
              <a:t> od -</a:t>
            </a:r>
            <a:r>
              <a:rPr lang="sr-Latn-RS" dirty="0" smtClean="0"/>
              <a:t> </a:t>
            </a:r>
            <a:r>
              <a:rPr lang="en-GB" dirty="0" smtClean="0"/>
              <a:t>40°C do +</a:t>
            </a:r>
            <a:r>
              <a:rPr lang="sr-Latn-RS" dirty="0" smtClean="0"/>
              <a:t> </a:t>
            </a:r>
            <a:r>
              <a:rPr lang="en-GB" dirty="0" smtClean="0"/>
              <a:t>85°C. </a:t>
            </a:r>
            <a:endParaRPr lang="sr-Latn-RS" dirty="0" smtClean="0"/>
          </a:p>
          <a:p>
            <a:pPr marL="0" indent="0" algn="just">
              <a:buNone/>
            </a:pPr>
            <a:r>
              <a:rPr lang="en-GB" dirty="0" smtClean="0"/>
              <a:t>Od </a:t>
            </a:r>
            <a:r>
              <a:rPr lang="en-GB" dirty="0" err="1" smtClean="0"/>
              <a:t>ovih</a:t>
            </a:r>
            <a:r>
              <a:rPr lang="en-GB" dirty="0" smtClean="0"/>
              <a:t> SSD-ova se </a:t>
            </a:r>
            <a:r>
              <a:rPr lang="en-GB" dirty="0" err="1" smtClean="0"/>
              <a:t>zaht</a:t>
            </a:r>
            <a:r>
              <a:rPr lang="sr-Latn-RS" dirty="0" smtClean="0"/>
              <a:t>i</a:t>
            </a:r>
            <a:r>
              <a:rPr lang="en-GB" dirty="0" err="1" smtClean="0"/>
              <a:t>jeva</a:t>
            </a:r>
            <a:r>
              <a:rPr lang="en-GB" dirty="0" smtClean="0"/>
              <a:t> i </a:t>
            </a:r>
            <a:r>
              <a:rPr lang="en-GB" dirty="0" err="1" smtClean="0"/>
              <a:t>velika</a:t>
            </a:r>
            <a:r>
              <a:rPr lang="en-GB" dirty="0" smtClean="0"/>
              <a:t> </a:t>
            </a:r>
            <a:r>
              <a:rPr lang="en-GB" dirty="0" err="1" smtClean="0"/>
              <a:t>sigurnost</a:t>
            </a:r>
            <a:r>
              <a:rPr lang="en-GB" dirty="0" smtClean="0"/>
              <a:t>, </a:t>
            </a:r>
            <a:r>
              <a:rPr lang="en-GB" dirty="0" err="1" smtClean="0"/>
              <a:t>jer</a:t>
            </a:r>
            <a:r>
              <a:rPr lang="en-GB" dirty="0" smtClean="0"/>
              <a:t> se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njima</a:t>
            </a:r>
            <a:r>
              <a:rPr lang="en-GB" dirty="0" smtClean="0"/>
              <a:t> </a:t>
            </a:r>
            <a:r>
              <a:rPr lang="en-GB" dirty="0" err="1" smtClean="0"/>
              <a:t>nalaze</a:t>
            </a:r>
            <a:r>
              <a:rPr lang="en-GB" dirty="0" smtClean="0"/>
              <a:t> </a:t>
            </a:r>
            <a:r>
              <a:rPr lang="en-GB" dirty="0" err="1" smtClean="0"/>
              <a:t>podaci</a:t>
            </a:r>
            <a:r>
              <a:rPr lang="en-GB" dirty="0" smtClean="0"/>
              <a:t> </a:t>
            </a:r>
            <a:r>
              <a:rPr lang="en-GB" dirty="0" err="1" smtClean="0"/>
              <a:t>velike</a:t>
            </a:r>
            <a:r>
              <a:rPr lang="en-GB" dirty="0" smtClean="0"/>
              <a:t> </a:t>
            </a:r>
            <a:r>
              <a:rPr lang="en-GB" dirty="0" err="1" smtClean="0"/>
              <a:t>važnosti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191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smtClean="0"/>
              <a:t>U </a:t>
            </a:r>
            <a:r>
              <a:rPr lang="en-GB" dirty="0" err="1" smtClean="0"/>
              <a:t>tim</a:t>
            </a:r>
            <a:r>
              <a:rPr lang="en-GB" dirty="0" smtClean="0"/>
              <a:t> </a:t>
            </a:r>
            <a:r>
              <a:rPr lang="en-GB" dirty="0" err="1" smtClean="0"/>
              <a:t>diskovima</a:t>
            </a:r>
            <a:r>
              <a:rPr lang="en-GB" dirty="0" smtClean="0"/>
              <a:t> je </a:t>
            </a:r>
            <a:r>
              <a:rPr lang="en-GB" dirty="0" err="1" smtClean="0"/>
              <a:t>razvijeno</a:t>
            </a:r>
            <a:r>
              <a:rPr lang="en-GB" dirty="0" smtClean="0"/>
              <a:t> </a:t>
            </a:r>
            <a:r>
              <a:rPr lang="en-GB" dirty="0" err="1" smtClean="0"/>
              <a:t>brzo</a:t>
            </a:r>
            <a:r>
              <a:rPr lang="en-GB" dirty="0" smtClean="0"/>
              <a:t> </a:t>
            </a:r>
            <a:r>
              <a:rPr lang="en-GB" dirty="0" err="1" smtClean="0"/>
              <a:t>brisanje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 </a:t>
            </a:r>
            <a:r>
              <a:rPr lang="en-GB" dirty="0" err="1" smtClean="0"/>
              <a:t>zbog</a:t>
            </a:r>
            <a:r>
              <a:rPr lang="en-GB" dirty="0" smtClean="0"/>
              <a:t> </a:t>
            </a:r>
            <a:r>
              <a:rPr lang="en-GB" dirty="0" err="1" smtClean="0"/>
              <a:t>mogućnosti</a:t>
            </a:r>
            <a:r>
              <a:rPr lang="en-GB" dirty="0" smtClean="0"/>
              <a:t> da disk </a:t>
            </a:r>
            <a:r>
              <a:rPr lang="en-GB" dirty="0" err="1" smtClean="0"/>
              <a:t>završi</a:t>
            </a:r>
            <a:r>
              <a:rPr lang="en-GB" dirty="0" smtClean="0"/>
              <a:t> u </a:t>
            </a:r>
            <a:r>
              <a:rPr lang="en-GB" dirty="0" err="1" smtClean="0"/>
              <a:t>neprijateljskim</a:t>
            </a:r>
            <a:r>
              <a:rPr lang="en-GB" dirty="0" smtClean="0"/>
              <a:t> </a:t>
            </a:r>
            <a:r>
              <a:rPr lang="en-GB" dirty="0" err="1" smtClean="0"/>
              <a:t>rukama</a:t>
            </a:r>
            <a:r>
              <a:rPr lang="en-GB" dirty="0" smtClean="0"/>
              <a:t> </a:t>
            </a:r>
            <a:r>
              <a:rPr lang="en-GB" dirty="0" err="1" smtClean="0"/>
              <a:t>gdje</a:t>
            </a:r>
            <a:r>
              <a:rPr lang="en-GB" dirty="0" smtClean="0"/>
              <a:t> </a:t>
            </a:r>
            <a:r>
              <a:rPr lang="en-GB" dirty="0" err="1" smtClean="0"/>
              <a:t>sama</a:t>
            </a:r>
            <a:r>
              <a:rPr lang="en-GB" dirty="0" smtClean="0"/>
              <a:t> </a:t>
            </a:r>
            <a:r>
              <a:rPr lang="en-GB" dirty="0" err="1" smtClean="0"/>
              <a:t>enkripcija</a:t>
            </a:r>
            <a:r>
              <a:rPr lang="en-GB" dirty="0" smtClean="0"/>
              <a:t> ne bi </a:t>
            </a:r>
            <a:r>
              <a:rPr lang="en-GB" dirty="0" err="1" smtClean="0"/>
              <a:t>bila</a:t>
            </a:r>
            <a:r>
              <a:rPr lang="en-GB" dirty="0" smtClean="0"/>
              <a:t> </a:t>
            </a:r>
            <a:r>
              <a:rPr lang="en-GB" dirty="0" err="1" smtClean="0"/>
              <a:t>dovoljna</a:t>
            </a:r>
            <a:r>
              <a:rPr lang="en-GB" dirty="0" smtClean="0"/>
              <a:t> da </a:t>
            </a:r>
            <a:r>
              <a:rPr lang="en-GB" dirty="0" err="1" smtClean="0"/>
              <a:t>zaštiti</a:t>
            </a:r>
            <a:r>
              <a:rPr lang="en-GB" dirty="0" smtClean="0"/>
              <a:t> </a:t>
            </a:r>
            <a:r>
              <a:rPr lang="en-GB" dirty="0" err="1" smtClean="0"/>
              <a:t>važne</a:t>
            </a:r>
            <a:r>
              <a:rPr lang="en-GB" dirty="0" smtClean="0"/>
              <a:t> </a:t>
            </a:r>
            <a:r>
              <a:rPr lang="en-GB" dirty="0" err="1" smtClean="0"/>
              <a:t>podatke</a:t>
            </a:r>
            <a:r>
              <a:rPr lang="en-GB" dirty="0" smtClean="0"/>
              <a:t>. </a:t>
            </a:r>
            <a:endParaRPr lang="sr-Latn-RS" dirty="0" smtClean="0"/>
          </a:p>
          <a:p>
            <a:pPr marL="0" indent="0" algn="just">
              <a:buNone/>
            </a:pPr>
            <a:r>
              <a:rPr lang="en-GB" dirty="0" err="1" smtClean="0"/>
              <a:t>Stoga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sr-Latn-RS" dirty="0" smtClean="0"/>
              <a:t>firm</a:t>
            </a:r>
            <a:r>
              <a:rPr lang="en-GB" dirty="0" smtClean="0"/>
              <a:t>e </a:t>
            </a:r>
            <a:r>
              <a:rPr lang="en-GB" dirty="0" err="1" smtClean="0"/>
              <a:t>razvile</a:t>
            </a:r>
            <a:r>
              <a:rPr lang="en-GB" dirty="0" smtClean="0"/>
              <a:t> </a:t>
            </a:r>
            <a:r>
              <a:rPr lang="en-GB" dirty="0" err="1" smtClean="0"/>
              <a:t>načine</a:t>
            </a:r>
            <a:r>
              <a:rPr lang="en-GB" dirty="0" smtClean="0"/>
              <a:t> da se </a:t>
            </a:r>
            <a:r>
              <a:rPr lang="en-GB" dirty="0" err="1" smtClean="0"/>
              <a:t>cijeli</a:t>
            </a:r>
            <a:r>
              <a:rPr lang="en-GB" dirty="0" smtClean="0"/>
              <a:t> disk </a:t>
            </a:r>
            <a:r>
              <a:rPr lang="en-GB" dirty="0" err="1" smtClean="0"/>
              <a:t>obriše</a:t>
            </a:r>
            <a:r>
              <a:rPr lang="en-GB" dirty="0" smtClean="0"/>
              <a:t> u </a:t>
            </a:r>
            <a:r>
              <a:rPr lang="en-GB" dirty="0" err="1" smtClean="0"/>
              <a:t>jako</a:t>
            </a:r>
            <a:r>
              <a:rPr lang="en-GB" dirty="0" smtClean="0"/>
              <a:t> </a:t>
            </a:r>
            <a:r>
              <a:rPr lang="en-GB" dirty="0" err="1" smtClean="0"/>
              <a:t>brzom</a:t>
            </a:r>
            <a:r>
              <a:rPr lang="en-GB" dirty="0" smtClean="0"/>
              <a:t> </a:t>
            </a:r>
            <a:r>
              <a:rPr lang="en-GB" dirty="0" err="1" smtClean="0"/>
              <a:t>vremenu</a:t>
            </a:r>
            <a:r>
              <a:rPr lang="en-GB" dirty="0" smtClean="0"/>
              <a:t> </a:t>
            </a:r>
            <a:r>
              <a:rPr lang="sr-Latn-RS" dirty="0"/>
              <a:t>(</a:t>
            </a:r>
            <a:r>
              <a:rPr lang="en-GB" dirty="0" smtClean="0"/>
              <a:t>ne </a:t>
            </a:r>
            <a:r>
              <a:rPr lang="en-GB" dirty="0" err="1" smtClean="0"/>
              <a:t>zna</a:t>
            </a:r>
            <a:r>
              <a:rPr lang="en-GB" dirty="0" smtClean="0"/>
              <a:t> se </a:t>
            </a:r>
            <a:r>
              <a:rPr lang="en-GB" dirty="0" err="1" smtClean="0"/>
              <a:t>puno</a:t>
            </a:r>
            <a:r>
              <a:rPr lang="en-GB" dirty="0" smtClean="0"/>
              <a:t> o tome). </a:t>
            </a:r>
            <a:r>
              <a:rPr lang="en-GB" dirty="0" err="1" smtClean="0"/>
              <a:t>Vjero</a:t>
            </a:r>
            <a:r>
              <a:rPr lang="sr-Latn-RS" dirty="0" smtClean="0"/>
              <a:t>v</a:t>
            </a:r>
            <a:r>
              <a:rPr lang="en-GB" dirty="0" err="1" smtClean="0"/>
              <a:t>atno</a:t>
            </a:r>
            <a:r>
              <a:rPr lang="en-GB" dirty="0" smtClean="0"/>
              <a:t> se </a:t>
            </a:r>
            <a:r>
              <a:rPr lang="en-GB" dirty="0" err="1" smtClean="0"/>
              <a:t>disku</a:t>
            </a:r>
            <a:r>
              <a:rPr lang="en-GB" dirty="0" smtClean="0"/>
              <a:t> </a:t>
            </a:r>
            <a:r>
              <a:rPr lang="en-GB" dirty="0" err="1" smtClean="0"/>
              <a:t>pošalje</a:t>
            </a:r>
            <a:r>
              <a:rPr lang="en-GB" dirty="0" smtClean="0"/>
              <a:t> signal </a:t>
            </a:r>
            <a:r>
              <a:rPr lang="en-GB" dirty="0" err="1" smtClean="0"/>
              <a:t>ili</a:t>
            </a:r>
            <a:r>
              <a:rPr lang="en-GB" dirty="0" smtClean="0"/>
              <a:t> SMS </a:t>
            </a:r>
            <a:r>
              <a:rPr lang="en-GB" dirty="0" err="1" smtClean="0"/>
              <a:t>poruka</a:t>
            </a:r>
            <a:r>
              <a:rPr lang="en-GB" dirty="0" smtClean="0"/>
              <a:t> i on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jedan</a:t>
            </a:r>
            <a:r>
              <a:rPr lang="en-GB" dirty="0" smtClean="0"/>
              <a:t> od </a:t>
            </a:r>
            <a:r>
              <a:rPr lang="en-GB" dirty="0" err="1" smtClean="0"/>
              <a:t>načina</a:t>
            </a:r>
            <a:r>
              <a:rPr lang="en-GB" dirty="0" smtClean="0"/>
              <a:t> </a:t>
            </a:r>
            <a:r>
              <a:rPr lang="en-GB" dirty="0" err="1" smtClean="0"/>
              <a:t>obriše</a:t>
            </a:r>
            <a:r>
              <a:rPr lang="en-GB" dirty="0" smtClean="0"/>
              <a:t> </a:t>
            </a:r>
            <a:r>
              <a:rPr lang="en-GB" dirty="0" err="1" smtClean="0"/>
              <a:t>sve</a:t>
            </a:r>
            <a:r>
              <a:rPr lang="en-GB" dirty="0" smtClean="0"/>
              <a:t> </a:t>
            </a:r>
            <a:r>
              <a:rPr lang="en-GB" dirty="0" err="1" smtClean="0"/>
              <a:t>podatke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428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9144000" cy="6781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GB" sz="3000" dirty="0" err="1" smtClean="0"/>
              <a:t>Prvi</a:t>
            </a:r>
            <a:r>
              <a:rPr lang="en-GB" sz="3000" dirty="0" smtClean="0"/>
              <a:t> </a:t>
            </a:r>
            <a:r>
              <a:rPr lang="en-GB" sz="3000" dirty="0" err="1" smtClean="0"/>
              <a:t>moderni</a:t>
            </a:r>
            <a:r>
              <a:rPr lang="en-GB" sz="3000" dirty="0" smtClean="0"/>
              <a:t> SSD–</a:t>
            </a:r>
            <a:r>
              <a:rPr lang="en-GB" sz="3000" dirty="0" err="1" smtClean="0"/>
              <a:t>ovi</a:t>
            </a:r>
            <a:r>
              <a:rPr lang="en-GB" sz="3000" dirty="0" smtClean="0"/>
              <a:t> </a:t>
            </a:r>
            <a:r>
              <a:rPr lang="en-GB" sz="3000" dirty="0" err="1" smtClean="0"/>
              <a:t>razvijaju</a:t>
            </a:r>
            <a:r>
              <a:rPr lang="en-GB" sz="3000" dirty="0" smtClean="0"/>
              <a:t> se 1978. </a:t>
            </a:r>
            <a:r>
              <a:rPr lang="en-GB" sz="3000" dirty="0" err="1" smtClean="0"/>
              <a:t>godine</a:t>
            </a:r>
            <a:r>
              <a:rPr lang="en-GB" sz="3000" dirty="0" smtClean="0"/>
              <a:t>. </a:t>
            </a:r>
            <a:r>
              <a:rPr lang="en-GB" sz="3000" dirty="0" err="1" smtClean="0"/>
              <a:t>Prvi</a:t>
            </a:r>
            <a:r>
              <a:rPr lang="en-GB" sz="3000" dirty="0" smtClean="0"/>
              <a:t> </a:t>
            </a:r>
            <a:r>
              <a:rPr lang="en-GB" sz="3000" dirty="0" err="1" smtClean="0"/>
              <a:t>takav</a:t>
            </a:r>
            <a:r>
              <a:rPr lang="en-GB" sz="3000" dirty="0" smtClean="0"/>
              <a:t> je </a:t>
            </a:r>
            <a:r>
              <a:rPr lang="en-GB" sz="3000" dirty="0" err="1" smtClean="0"/>
              <a:t>razvila</a:t>
            </a:r>
            <a:r>
              <a:rPr lang="en-GB" sz="3000" dirty="0" smtClean="0"/>
              <a:t> firma </a:t>
            </a:r>
            <a:r>
              <a:rPr lang="en-GB" sz="3000" dirty="0" err="1" smtClean="0"/>
              <a:t>StorageTek</a:t>
            </a:r>
            <a:r>
              <a:rPr lang="en-GB" sz="3000" dirty="0" smtClean="0"/>
              <a:t>. Texas Memory Systems </a:t>
            </a:r>
            <a:r>
              <a:rPr lang="en-GB" sz="3000" dirty="0" err="1" smtClean="0"/>
              <a:t>predstavio</a:t>
            </a:r>
            <a:r>
              <a:rPr lang="en-GB" sz="3000" dirty="0" smtClean="0"/>
              <a:t> je 16kb RAM </a:t>
            </a:r>
            <a:r>
              <a:rPr lang="en-GB" sz="3000" dirty="0" err="1" smtClean="0"/>
              <a:t>bazirane</a:t>
            </a:r>
            <a:r>
              <a:rPr lang="en-GB" sz="3000" dirty="0" smtClean="0"/>
              <a:t> SSD–</a:t>
            </a:r>
            <a:r>
              <a:rPr lang="en-GB" sz="3000" dirty="0" err="1" smtClean="0"/>
              <a:t>ove</a:t>
            </a:r>
            <a:r>
              <a:rPr lang="en-GB" sz="3000" dirty="0" smtClean="0"/>
              <a:t> </a:t>
            </a:r>
            <a:r>
              <a:rPr lang="en-GB" sz="3000" dirty="0" err="1" smtClean="0"/>
              <a:t>dizajnirane</a:t>
            </a:r>
            <a:r>
              <a:rPr lang="en-GB" sz="3000" dirty="0" smtClean="0"/>
              <a:t> da </a:t>
            </a:r>
            <a:r>
              <a:rPr lang="en-GB" sz="3000" dirty="0" err="1" smtClean="0"/>
              <a:t>ubrzaju</a:t>
            </a:r>
            <a:r>
              <a:rPr lang="en-GB" sz="3000" dirty="0" smtClean="0"/>
              <a:t> </a:t>
            </a:r>
            <a:r>
              <a:rPr lang="en-GB" sz="3000" dirty="0" err="1" smtClean="0"/>
              <a:t>prikupljanje</a:t>
            </a:r>
            <a:r>
              <a:rPr lang="en-GB" sz="3000" dirty="0" smtClean="0"/>
              <a:t> </a:t>
            </a:r>
            <a:r>
              <a:rPr lang="en-GB" sz="3000" dirty="0" err="1" smtClean="0"/>
              <a:t>seizmičkih</a:t>
            </a:r>
            <a:r>
              <a:rPr lang="en-GB" sz="3000" dirty="0" smtClean="0"/>
              <a:t> </a:t>
            </a:r>
            <a:r>
              <a:rPr lang="en-GB" sz="3000" dirty="0" err="1" smtClean="0"/>
              <a:t>podataka</a:t>
            </a:r>
            <a:r>
              <a:rPr lang="en-GB" sz="3000" dirty="0" smtClean="0"/>
              <a:t> </a:t>
            </a:r>
            <a:r>
              <a:rPr lang="en-GB" sz="3000" dirty="0" err="1" smtClean="0"/>
              <a:t>naftne</a:t>
            </a:r>
            <a:r>
              <a:rPr lang="en-GB" sz="3000" dirty="0" smtClean="0"/>
              <a:t> </a:t>
            </a:r>
            <a:r>
              <a:rPr lang="en-GB" sz="3000" dirty="0" err="1" smtClean="0"/>
              <a:t>industrije</a:t>
            </a:r>
            <a:r>
              <a:rPr lang="en-GB" sz="3000" dirty="0" smtClean="0"/>
              <a:t>. </a:t>
            </a:r>
            <a:r>
              <a:rPr lang="en-GB" sz="3000" dirty="0" err="1" smtClean="0"/>
              <a:t>Treba</a:t>
            </a:r>
            <a:r>
              <a:rPr lang="en-GB" sz="3000" dirty="0" smtClean="0"/>
              <a:t> </a:t>
            </a:r>
            <a:r>
              <a:rPr lang="en-GB" sz="3000" dirty="0" err="1" smtClean="0"/>
              <a:t>napomenuti</a:t>
            </a:r>
            <a:r>
              <a:rPr lang="en-GB" sz="3000" dirty="0" smtClean="0"/>
              <a:t> da </a:t>
            </a:r>
            <a:r>
              <a:rPr lang="sr-Latn-RS" sz="3000" dirty="0" smtClean="0"/>
              <a:t>j</a:t>
            </a:r>
            <a:r>
              <a:rPr lang="en-GB" sz="3000" dirty="0" smtClean="0"/>
              <a:t>e </a:t>
            </a:r>
            <a:r>
              <a:rPr lang="en-GB" sz="3000" dirty="0" err="1" smtClean="0"/>
              <a:t>razvijanje</a:t>
            </a:r>
            <a:r>
              <a:rPr lang="en-GB" sz="3000" dirty="0" smtClean="0"/>
              <a:t> </a:t>
            </a:r>
            <a:r>
              <a:rPr lang="en-GB" sz="3000" dirty="0" err="1" smtClean="0"/>
              <a:t>modernih</a:t>
            </a:r>
            <a:r>
              <a:rPr lang="en-GB" sz="3000" dirty="0" smtClean="0"/>
              <a:t> SSD–ova </a:t>
            </a:r>
            <a:r>
              <a:rPr lang="sr-Latn-RS" sz="3000" dirty="0" smtClean="0"/>
              <a:t>počelo</a:t>
            </a:r>
            <a:r>
              <a:rPr lang="en-GB" sz="3000" dirty="0" smtClean="0"/>
              <a:t> </a:t>
            </a:r>
            <a:r>
              <a:rPr lang="en-GB" sz="3000" dirty="0" err="1" smtClean="0"/>
              <a:t>baš</a:t>
            </a:r>
            <a:r>
              <a:rPr lang="en-GB" sz="3000" dirty="0" smtClean="0"/>
              <a:t> </a:t>
            </a:r>
            <a:r>
              <a:rPr lang="en-GB" sz="3000" dirty="0" err="1" smtClean="0"/>
              <a:t>zbog</a:t>
            </a:r>
            <a:r>
              <a:rPr lang="en-GB" sz="3000" dirty="0" smtClean="0"/>
              <a:t> </a:t>
            </a:r>
            <a:r>
              <a:rPr lang="en-GB" sz="3000" dirty="0" err="1" smtClean="0"/>
              <a:t>njihove</a:t>
            </a:r>
            <a:r>
              <a:rPr lang="en-GB" sz="3000" dirty="0" smtClean="0"/>
              <a:t> </a:t>
            </a:r>
            <a:r>
              <a:rPr lang="en-GB" sz="3000" dirty="0" err="1" smtClean="0"/>
              <a:t>izdržljivosti</a:t>
            </a:r>
            <a:r>
              <a:rPr lang="en-GB" sz="3000" dirty="0" smtClean="0"/>
              <a:t> i </a:t>
            </a:r>
            <a:r>
              <a:rPr lang="en-GB" sz="3000" dirty="0" err="1" smtClean="0"/>
              <a:t>brzine</a:t>
            </a:r>
            <a:r>
              <a:rPr lang="en-GB" sz="3000" dirty="0" smtClean="0"/>
              <a:t> </a:t>
            </a:r>
            <a:r>
              <a:rPr lang="en-GB" sz="3000" dirty="0" err="1" smtClean="0"/>
              <a:t>koje</a:t>
            </a:r>
            <a:r>
              <a:rPr lang="en-GB" sz="3000" dirty="0" smtClean="0"/>
              <a:t> </a:t>
            </a:r>
            <a:r>
              <a:rPr lang="en-GB" sz="3000" dirty="0" err="1" smtClean="0"/>
              <a:t>su</a:t>
            </a:r>
            <a:r>
              <a:rPr lang="en-GB" sz="3000" dirty="0" smtClean="0"/>
              <a:t> </a:t>
            </a:r>
            <a:r>
              <a:rPr lang="en-GB" sz="3000" dirty="0" err="1" smtClean="0"/>
              <a:t>potrebne</a:t>
            </a:r>
            <a:r>
              <a:rPr lang="en-GB" sz="3000" dirty="0" smtClean="0"/>
              <a:t> </a:t>
            </a:r>
            <a:r>
              <a:rPr lang="en-GB" sz="3000" dirty="0" err="1" smtClean="0"/>
              <a:t>za</a:t>
            </a:r>
            <a:r>
              <a:rPr lang="en-GB" sz="3000" dirty="0" smtClean="0"/>
              <a:t> </a:t>
            </a:r>
            <a:r>
              <a:rPr lang="en-GB" sz="3000" dirty="0" err="1" smtClean="0"/>
              <a:t>vojnu</a:t>
            </a:r>
            <a:r>
              <a:rPr lang="en-GB" sz="3000" dirty="0" smtClean="0"/>
              <a:t> i </a:t>
            </a:r>
            <a:r>
              <a:rPr lang="en-GB" sz="3000" dirty="0" err="1" smtClean="0"/>
              <a:t>naftnu</a:t>
            </a:r>
            <a:r>
              <a:rPr lang="en-GB" sz="3000" dirty="0" smtClean="0"/>
              <a:t> </a:t>
            </a:r>
            <a:r>
              <a:rPr lang="en-GB" sz="3000" dirty="0" err="1" smtClean="0"/>
              <a:t>industriju</a:t>
            </a:r>
            <a:r>
              <a:rPr lang="en-GB" sz="3000" dirty="0" smtClean="0"/>
              <a:t>. Intel 1980. </a:t>
            </a:r>
            <a:r>
              <a:rPr lang="en-GB" sz="3000" dirty="0" err="1" smtClean="0"/>
              <a:t>uvodi</a:t>
            </a:r>
            <a:r>
              <a:rPr lang="en-GB" sz="3000" dirty="0" smtClean="0"/>
              <a:t> </a:t>
            </a:r>
            <a:r>
              <a:rPr lang="en-GB" sz="3000" dirty="0" err="1" smtClean="0"/>
              <a:t>novu</a:t>
            </a:r>
            <a:r>
              <a:rPr lang="en-GB" sz="3000" dirty="0" smtClean="0"/>
              <a:t> </a:t>
            </a:r>
            <a:r>
              <a:rPr lang="en-GB" sz="3000" dirty="0" err="1" smtClean="0"/>
              <a:t>tehnologiju</a:t>
            </a:r>
            <a:r>
              <a:rPr lang="en-GB" sz="3000" dirty="0" smtClean="0"/>
              <a:t>, ne </a:t>
            </a:r>
            <a:r>
              <a:rPr lang="en-GB" sz="3000" dirty="0" err="1" smtClean="0"/>
              <a:t>ishlapljujuću</a:t>
            </a:r>
            <a:r>
              <a:rPr lang="en-GB" sz="3000" dirty="0" smtClean="0"/>
              <a:t> bubble </a:t>
            </a:r>
            <a:r>
              <a:rPr lang="en-GB" sz="3000" dirty="0" err="1" smtClean="0"/>
              <a:t>memoriju</a:t>
            </a:r>
            <a:r>
              <a:rPr lang="en-GB" sz="3000" dirty="0" smtClean="0"/>
              <a:t>, </a:t>
            </a:r>
            <a:r>
              <a:rPr lang="en-GB" sz="3000" dirty="0" err="1" smtClean="0"/>
              <a:t>koja</a:t>
            </a:r>
            <a:r>
              <a:rPr lang="en-GB" sz="3000" dirty="0" smtClean="0"/>
              <a:t> </a:t>
            </a:r>
            <a:r>
              <a:rPr lang="en-GB" sz="3000" dirty="0" err="1" smtClean="0"/>
              <a:t>koristi</a:t>
            </a:r>
            <a:r>
              <a:rPr lang="en-GB" sz="3000" dirty="0" smtClean="0"/>
              <a:t> </a:t>
            </a:r>
            <a:r>
              <a:rPr lang="en-GB" sz="3000" dirty="0" err="1" smtClean="0"/>
              <a:t>tanki</a:t>
            </a:r>
            <a:r>
              <a:rPr lang="en-GB" sz="3000" dirty="0" smtClean="0"/>
              <a:t> </a:t>
            </a:r>
            <a:r>
              <a:rPr lang="en-GB" sz="3000" dirty="0" err="1" smtClean="0"/>
              <a:t>sloj</a:t>
            </a:r>
            <a:r>
              <a:rPr lang="en-GB" sz="3000" dirty="0" smtClean="0"/>
              <a:t> </a:t>
            </a:r>
            <a:r>
              <a:rPr lang="en-GB" sz="3000" dirty="0" err="1" smtClean="0"/>
              <a:t>magnetskog</a:t>
            </a:r>
            <a:r>
              <a:rPr lang="en-GB" sz="3000" dirty="0" smtClean="0"/>
              <a:t> </a:t>
            </a:r>
            <a:r>
              <a:rPr lang="en-GB" sz="3000" dirty="0" err="1" smtClean="0"/>
              <a:t>materijala</a:t>
            </a:r>
            <a:r>
              <a:rPr lang="en-GB" sz="3000" dirty="0" smtClean="0"/>
              <a:t> </a:t>
            </a:r>
            <a:r>
              <a:rPr lang="en-GB" sz="3000" dirty="0" err="1" smtClean="0"/>
              <a:t>koji</a:t>
            </a:r>
            <a:r>
              <a:rPr lang="en-GB" sz="3000" dirty="0" smtClean="0"/>
              <a:t> </a:t>
            </a:r>
            <a:r>
              <a:rPr lang="en-GB" sz="3000" dirty="0" err="1" smtClean="0"/>
              <a:t>drže</a:t>
            </a:r>
            <a:r>
              <a:rPr lang="en-GB" sz="3000" dirty="0" smtClean="0"/>
              <a:t> mala </a:t>
            </a:r>
            <a:r>
              <a:rPr lang="en-GB" sz="3000" dirty="0" err="1" smtClean="0"/>
              <a:t>magnetska</a:t>
            </a:r>
            <a:r>
              <a:rPr lang="en-GB" sz="3000" dirty="0" smtClean="0"/>
              <a:t> </a:t>
            </a:r>
            <a:r>
              <a:rPr lang="en-GB" sz="3000" dirty="0" err="1" smtClean="0"/>
              <a:t>područja</a:t>
            </a:r>
            <a:r>
              <a:rPr lang="en-GB" sz="3000" dirty="0" smtClean="0"/>
              <a:t> (</a:t>
            </a:r>
            <a:r>
              <a:rPr lang="en-GB" sz="3000" dirty="0" err="1" smtClean="0"/>
              <a:t>svako</a:t>
            </a:r>
            <a:r>
              <a:rPr lang="en-GB" sz="3000" dirty="0" smtClean="0"/>
              <a:t> </a:t>
            </a:r>
            <a:r>
              <a:rPr lang="en-GB" sz="3000" dirty="0" err="1" smtClean="0"/>
              <a:t>sprema</a:t>
            </a:r>
            <a:r>
              <a:rPr lang="en-GB" sz="3000" dirty="0" smtClean="0"/>
              <a:t> 1 bit), a 1983. </a:t>
            </a:r>
            <a:r>
              <a:rPr lang="sr-Latn-RS" sz="3000" dirty="0" smtClean="0"/>
              <a:t>je p</a:t>
            </a:r>
            <a:r>
              <a:rPr lang="en-GB" sz="3000" dirty="0" err="1" smtClean="0"/>
              <a:t>redstavljen</a:t>
            </a:r>
            <a:r>
              <a:rPr lang="en-GB" sz="3000" dirty="0" smtClean="0"/>
              <a:t> Sharp PC-5000 </a:t>
            </a:r>
            <a:r>
              <a:rPr lang="en-GB" sz="3000" dirty="0" err="1" smtClean="0"/>
              <a:t>koji</a:t>
            </a:r>
            <a:r>
              <a:rPr lang="en-GB" sz="3000" dirty="0" smtClean="0"/>
              <a:t> </a:t>
            </a:r>
            <a:r>
              <a:rPr lang="en-GB" sz="3000" dirty="0" err="1" smtClean="0"/>
              <a:t>koristi</a:t>
            </a:r>
            <a:r>
              <a:rPr lang="en-GB" sz="3000" dirty="0" smtClean="0"/>
              <a:t> </a:t>
            </a:r>
            <a:r>
              <a:rPr lang="en-GB" sz="3000" dirty="0" err="1" smtClean="0"/>
              <a:t>tu</a:t>
            </a:r>
            <a:r>
              <a:rPr lang="en-GB" sz="3000" dirty="0" smtClean="0"/>
              <a:t> </a:t>
            </a:r>
            <a:r>
              <a:rPr lang="en-GB" sz="3000" dirty="0" err="1" smtClean="0"/>
              <a:t>tehnologiju</a:t>
            </a:r>
            <a:r>
              <a:rPr lang="en-GB" sz="3000" dirty="0" smtClean="0"/>
              <a:t>. Santa Clara Systems </a:t>
            </a:r>
            <a:r>
              <a:rPr lang="en-GB" sz="3000" dirty="0" err="1" smtClean="0"/>
              <a:t>predstavlja</a:t>
            </a:r>
            <a:r>
              <a:rPr lang="en-GB" sz="3000" dirty="0" smtClean="0"/>
              <a:t> Bat Ram </a:t>
            </a:r>
            <a:r>
              <a:rPr lang="en-GB" sz="3000" dirty="0" err="1" smtClean="0"/>
              <a:t>tokom</a:t>
            </a:r>
            <a:r>
              <a:rPr lang="en-GB" sz="3000" dirty="0" smtClean="0"/>
              <a:t> 1980-ih, </a:t>
            </a:r>
            <a:r>
              <a:rPr lang="en-GB" sz="3000" dirty="0" err="1" smtClean="0"/>
              <a:t>niz</a:t>
            </a:r>
            <a:r>
              <a:rPr lang="en-GB" sz="3000" dirty="0" smtClean="0"/>
              <a:t> od 1MB DIP RAM </a:t>
            </a:r>
            <a:r>
              <a:rPr lang="en-GB" sz="3000" dirty="0" err="1" smtClean="0"/>
              <a:t>čipova</a:t>
            </a:r>
            <a:r>
              <a:rPr lang="en-GB" sz="3000" dirty="0" smtClean="0"/>
              <a:t> i </a:t>
            </a:r>
            <a:r>
              <a:rPr lang="en-GB" sz="3000" dirty="0" err="1" smtClean="0"/>
              <a:t>upravljača</a:t>
            </a:r>
            <a:r>
              <a:rPr lang="en-GB" sz="3000" dirty="0" smtClean="0"/>
              <a:t> </a:t>
            </a:r>
            <a:r>
              <a:rPr lang="en-GB" sz="3000" dirty="0" err="1" smtClean="0"/>
              <a:t>koji</a:t>
            </a:r>
            <a:r>
              <a:rPr lang="en-GB" sz="3000" dirty="0" smtClean="0"/>
              <a:t> je </a:t>
            </a:r>
            <a:r>
              <a:rPr lang="en-GB" sz="3000" dirty="0" err="1" smtClean="0"/>
              <a:t>emitovao</a:t>
            </a:r>
            <a:r>
              <a:rPr lang="en-GB" sz="3000" dirty="0" smtClean="0"/>
              <a:t> </a:t>
            </a:r>
            <a:r>
              <a:rPr lang="en-GB" sz="3000" dirty="0" err="1" smtClean="0"/>
              <a:t>tvrdi</a:t>
            </a:r>
            <a:r>
              <a:rPr lang="en-GB" sz="3000" dirty="0" smtClean="0"/>
              <a:t> disk. 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422396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GB" sz="5400" dirty="0" err="1" smtClean="0"/>
              <a:t>Arhitektura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5029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 err="1" smtClean="0"/>
              <a:t>Pojavom</a:t>
            </a:r>
            <a:r>
              <a:rPr lang="en-GB" dirty="0" smtClean="0"/>
              <a:t> </a:t>
            </a:r>
            <a:r>
              <a:rPr lang="en-GB" dirty="0" err="1" smtClean="0"/>
              <a:t>nove</a:t>
            </a:r>
            <a:r>
              <a:rPr lang="en-GB" dirty="0" smtClean="0"/>
              <a:t> </a:t>
            </a:r>
            <a:r>
              <a:rPr lang="en-GB" dirty="0" err="1" smtClean="0"/>
              <a:t>memorije</a:t>
            </a:r>
            <a:r>
              <a:rPr lang="en-GB" dirty="0" smtClean="0"/>
              <a:t>, NAND Flash </a:t>
            </a:r>
            <a:r>
              <a:rPr lang="en-GB" dirty="0" err="1" smtClean="0"/>
              <a:t>memorije</a:t>
            </a:r>
            <a:r>
              <a:rPr lang="en-GB" dirty="0" smtClean="0"/>
              <a:t>, SSD </a:t>
            </a:r>
            <a:r>
              <a:rPr lang="en-GB" dirty="0" err="1" smtClean="0"/>
              <a:t>diskovi</a:t>
            </a:r>
            <a:r>
              <a:rPr lang="en-GB" dirty="0" smtClean="0"/>
              <a:t> </a:t>
            </a:r>
            <a:r>
              <a:rPr lang="en-GB" dirty="0" err="1" smtClean="0"/>
              <a:t>doživljavaju</a:t>
            </a:r>
            <a:r>
              <a:rPr lang="en-GB" dirty="0" smtClean="0"/>
              <a:t> </a:t>
            </a:r>
            <a:r>
              <a:rPr lang="en-GB" dirty="0" err="1" smtClean="0"/>
              <a:t>procvat</a:t>
            </a:r>
            <a:r>
              <a:rPr lang="en-GB" dirty="0" smtClean="0"/>
              <a:t> u </a:t>
            </a:r>
            <a:r>
              <a:rPr lang="en-GB" dirty="0" err="1" smtClean="0"/>
              <a:t>svijetu</a:t>
            </a:r>
            <a:r>
              <a:rPr lang="en-GB" dirty="0"/>
              <a:t> </a:t>
            </a:r>
            <a:r>
              <a:rPr lang="en-GB" dirty="0" err="1" smtClean="0"/>
              <a:t>smje</a:t>
            </a:r>
            <a:r>
              <a:rPr lang="sr-Latn-RS" dirty="0" smtClean="0"/>
              <a:t>š</a:t>
            </a:r>
            <a:r>
              <a:rPr lang="en-GB" dirty="0" err="1" smtClean="0"/>
              <a:t>tanja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 i </a:t>
            </a:r>
            <a:r>
              <a:rPr lang="en-GB" dirty="0" err="1" smtClean="0"/>
              <a:t>počinju</a:t>
            </a:r>
            <a:r>
              <a:rPr lang="en-GB" dirty="0" smtClean="0"/>
              <a:t> se </a:t>
            </a:r>
            <a:r>
              <a:rPr lang="en-GB" dirty="0" err="1" smtClean="0"/>
              <a:t>proizvoditi</a:t>
            </a:r>
            <a:r>
              <a:rPr lang="en-GB" dirty="0" smtClean="0"/>
              <a:t> </a:t>
            </a:r>
            <a:r>
              <a:rPr lang="en-GB" dirty="0" err="1" smtClean="0"/>
              <a:t>diskovi</a:t>
            </a:r>
            <a:r>
              <a:rPr lang="en-GB" dirty="0" smtClean="0"/>
              <a:t> ne </a:t>
            </a:r>
            <a:r>
              <a:rPr lang="en-GB" dirty="0" err="1" smtClean="0"/>
              <a:t>samo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servere</a:t>
            </a:r>
            <a:r>
              <a:rPr lang="en-GB" dirty="0" smtClean="0"/>
              <a:t> </a:t>
            </a:r>
            <a:r>
              <a:rPr lang="en-GB" dirty="0" err="1" smtClean="0"/>
              <a:t>ili</a:t>
            </a:r>
            <a:r>
              <a:rPr lang="en-GB" dirty="0" smtClean="0"/>
              <a:t> </a:t>
            </a:r>
            <a:r>
              <a:rPr lang="en-GB" dirty="0" err="1" smtClean="0"/>
              <a:t>vojsku</a:t>
            </a:r>
            <a:r>
              <a:rPr lang="en-GB" dirty="0" smtClean="0"/>
              <a:t>, </a:t>
            </a:r>
            <a:r>
              <a:rPr lang="en-GB" dirty="0" err="1" smtClean="0"/>
              <a:t>nego</a:t>
            </a:r>
            <a:r>
              <a:rPr lang="en-GB" dirty="0" smtClean="0"/>
              <a:t> i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krajnje</a:t>
            </a:r>
            <a:r>
              <a:rPr lang="en-GB" dirty="0" smtClean="0"/>
              <a:t> </a:t>
            </a:r>
            <a:r>
              <a:rPr lang="en-GB" dirty="0" err="1" smtClean="0"/>
              <a:t>korisnike</a:t>
            </a:r>
            <a:r>
              <a:rPr lang="en-GB" dirty="0" smtClean="0"/>
              <a:t>.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razliku</a:t>
            </a:r>
            <a:r>
              <a:rPr lang="en-GB" dirty="0" smtClean="0"/>
              <a:t> od RAM SSD-ova </a:t>
            </a:r>
            <a:r>
              <a:rPr lang="en-GB" dirty="0" err="1" smtClean="0"/>
              <a:t>gdje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en-GB" dirty="0" err="1" smtClean="0"/>
              <a:t>podaci</a:t>
            </a:r>
            <a:r>
              <a:rPr lang="en-GB" dirty="0" smtClean="0"/>
              <a:t> </a:t>
            </a:r>
            <a:r>
              <a:rPr lang="en-GB" dirty="0" err="1" smtClean="0"/>
              <a:t>očuvani</a:t>
            </a:r>
            <a:r>
              <a:rPr lang="en-GB" dirty="0" smtClean="0"/>
              <a:t> </a:t>
            </a:r>
            <a:r>
              <a:rPr lang="en-GB" dirty="0" err="1" smtClean="0"/>
              <a:t>pomoću</a:t>
            </a:r>
            <a:r>
              <a:rPr lang="en-GB" dirty="0" smtClean="0"/>
              <a:t> </a:t>
            </a:r>
            <a:r>
              <a:rPr lang="en-GB" dirty="0" err="1" smtClean="0"/>
              <a:t>baterije</a:t>
            </a:r>
            <a:r>
              <a:rPr lang="en-GB" dirty="0" smtClean="0"/>
              <a:t> </a:t>
            </a:r>
            <a:r>
              <a:rPr lang="en-GB" dirty="0" err="1" smtClean="0"/>
              <a:t>koja</a:t>
            </a:r>
            <a:r>
              <a:rPr lang="en-GB" dirty="0" smtClean="0"/>
              <a:t> je </a:t>
            </a:r>
            <a:r>
              <a:rPr lang="en-GB" dirty="0" err="1" smtClean="0"/>
              <a:t>dolazila</a:t>
            </a:r>
            <a:r>
              <a:rPr lang="en-GB" dirty="0" smtClean="0"/>
              <a:t> </a:t>
            </a:r>
            <a:r>
              <a:rPr lang="en-GB" dirty="0" err="1" smtClean="0"/>
              <a:t>sa</a:t>
            </a:r>
            <a:r>
              <a:rPr lang="en-GB" dirty="0" smtClean="0"/>
              <a:t> </a:t>
            </a:r>
            <a:r>
              <a:rPr lang="en-GB" dirty="0" err="1" smtClean="0"/>
              <a:t>njima</a:t>
            </a:r>
            <a:r>
              <a:rPr lang="en-GB" dirty="0" smtClean="0"/>
              <a:t>, </a:t>
            </a:r>
            <a:r>
              <a:rPr lang="en-GB" dirty="0" err="1" smtClean="0"/>
              <a:t>kod</a:t>
            </a:r>
            <a:r>
              <a:rPr lang="en-GB" dirty="0" smtClean="0"/>
              <a:t> flash SSD-ova </a:t>
            </a:r>
            <a:r>
              <a:rPr lang="en-GB" dirty="0" err="1" smtClean="0"/>
              <a:t>podaci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en-GB" dirty="0" err="1" smtClean="0"/>
              <a:t>očuvani</a:t>
            </a:r>
            <a:r>
              <a:rPr lang="en-GB" dirty="0" smtClean="0"/>
              <a:t> </a:t>
            </a:r>
            <a:r>
              <a:rPr lang="en-GB" dirty="0" err="1" smtClean="0"/>
              <a:t>neishlapljujućim</a:t>
            </a:r>
            <a:r>
              <a:rPr lang="en-GB" dirty="0" smtClean="0"/>
              <a:t> </a:t>
            </a:r>
            <a:r>
              <a:rPr lang="en-GB" dirty="0" err="1" smtClean="0"/>
              <a:t>svojstvom</a:t>
            </a:r>
            <a:r>
              <a:rPr lang="en-GB" dirty="0" smtClean="0"/>
              <a:t> flash </a:t>
            </a:r>
            <a:r>
              <a:rPr lang="en-GB" dirty="0" err="1" smtClean="0"/>
              <a:t>memorije</a:t>
            </a:r>
            <a:r>
              <a:rPr lang="en-GB" dirty="0" smtClean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596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GB" sz="4800" dirty="0" err="1" smtClean="0"/>
              <a:t>Performanse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dirty="0" err="1" smtClean="0"/>
              <a:t>Izdržljivost</a:t>
            </a:r>
            <a:endParaRPr lang="en-GB" sz="4000" dirty="0" smtClean="0"/>
          </a:p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Izdržljivost SSD-a se može opisati na hardversko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m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i softversk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om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ni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vou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. Najvažnij</a:t>
            </a:r>
            <a:r>
              <a:rPr lang="en-GB" dirty="0">
                <a:latin typeface="Calibri" pitchFamily="34" charset="0"/>
                <a:cs typeface="Calibri" pitchFamily="34" charset="0"/>
              </a:rPr>
              <a:t>a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je softverska. Izdržljivost SSD-a se defini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še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kao maksimalna količina podataka koja se može zapisati na uređaj prije njegov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og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kvara. Na ovo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m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ni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vou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upravljač ima najveć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zada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tak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i sve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za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visi koliko su mu dobri algoritmi Wear Levelinga, Bad Block Managment te ECC. 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60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NAND Reliability – ukupan broj ciklusa programiranja/brisanja koji se može izvesti na svakom bloku bez da se pređe granica tolerancije od greške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Kapacitet uređaja – kapacitet potreban za prebacivanje rasporeda podataka na disku 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Efikasnost Wear Levelinga – parametar koji pokazuje koliko je efikasan Wear Leveling algoritam u raspoređivanju operacija programiranja/brisanja po cijelom NAND flashu 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Write Amplification Factor – omjer između podataka koje je programirao 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u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pravljač i podataka koji je korisnik zapisao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87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GB" sz="4800" dirty="0" smtClean="0"/>
              <a:t>IOPS-i (</a:t>
            </a:r>
            <a:r>
              <a:rPr lang="en-GB" sz="4800" dirty="0" err="1" smtClean="0"/>
              <a:t>brzina</a:t>
            </a:r>
            <a:r>
              <a:rPr lang="en-GB" sz="4800" dirty="0" smtClean="0"/>
              <a:t>)</a:t>
            </a:r>
            <a:endParaRPr lang="en-GB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sz="3000" dirty="0" smtClean="0">
                <a:latin typeface="Calibri" pitchFamily="34" charset="0"/>
                <a:cs typeface="Calibri" pitchFamily="34" charset="0"/>
              </a:rPr>
              <a:t>IOPS (Input/Output Operations Per Second) je broj ulazno/izlaznih operacija u sekundi (čitanja/pisanja). Uobičajeno mjerilo performansi uređaja za </a:t>
            </a:r>
            <a:r>
              <a:rPr lang="sr-Latn-RS" sz="3000" dirty="0" smtClean="0">
                <a:latin typeface="Calibri" pitchFamily="34" charset="0"/>
                <a:cs typeface="Calibri" pitchFamily="34" charset="0"/>
              </a:rPr>
              <a:t>smještanje</a:t>
            </a:r>
            <a:r>
              <a:rPr lang="vi-VN" sz="3000" dirty="0" smtClean="0">
                <a:latin typeface="Calibri" pitchFamily="34" charset="0"/>
                <a:cs typeface="Calibri" pitchFamily="34" charset="0"/>
              </a:rPr>
              <a:t> podataka kao tvrdi disk i SSD.</a:t>
            </a:r>
            <a:endParaRPr lang="sr-Latn-RS" sz="3000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sz="3000" dirty="0" smtClean="0">
                <a:latin typeface="Calibri" pitchFamily="34" charset="0"/>
                <a:cs typeface="Calibri" pitchFamily="34" charset="0"/>
              </a:rPr>
              <a:t>Računanje IOPS-a se obavlja mjerenjem sekvencijalnih i nasumičnih operacija. Sekvencijalne operacije pristupaju susjednim lokacijama na uređaju i povezane su sa prenošenjem većih podataka, na primjer, 128 KB. Nasumične operacije pristupaju lokacijama na uređaju slučajnim odabirom i povezane su sa prenošenjem manjih podataka, na primjer, 4 KB.</a:t>
            </a:r>
            <a:endParaRPr lang="en-GB" sz="3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04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3000" dirty="0" err="1" smtClean="0"/>
              <a:t>Najvažnije</a:t>
            </a:r>
            <a:r>
              <a:rPr lang="en-GB" sz="3000" dirty="0" smtClean="0"/>
              <a:t> </a:t>
            </a:r>
            <a:r>
              <a:rPr lang="en-GB" sz="3000" dirty="0" err="1" smtClean="0"/>
              <a:t>mjere</a:t>
            </a:r>
            <a:r>
              <a:rPr lang="en-GB" sz="3000" dirty="0" smtClean="0"/>
              <a:t> </a:t>
            </a:r>
            <a:r>
              <a:rPr lang="en-GB" sz="3000" dirty="0" err="1" smtClean="0"/>
              <a:t>kod</a:t>
            </a:r>
            <a:r>
              <a:rPr lang="en-GB" sz="3000" dirty="0" smtClean="0"/>
              <a:t> IOPS-a </a:t>
            </a:r>
            <a:r>
              <a:rPr lang="en-GB" sz="3000" dirty="0" err="1" smtClean="0"/>
              <a:t>su</a:t>
            </a:r>
            <a:r>
              <a:rPr lang="en-GB" sz="3000" dirty="0" smtClean="0"/>
              <a:t>: </a:t>
            </a:r>
            <a:endParaRPr lang="sr-Latn-RS" sz="3000" dirty="0" smtClean="0"/>
          </a:p>
          <a:p>
            <a:pPr marL="0" indent="0" algn="just">
              <a:buNone/>
            </a:pPr>
            <a:endParaRPr lang="sr-Latn-RS" sz="1200" dirty="0" smtClean="0"/>
          </a:p>
          <a:p>
            <a:pPr marL="0" indent="0" algn="just">
              <a:buNone/>
            </a:pPr>
            <a:r>
              <a:rPr lang="en-GB" sz="3000" dirty="0" err="1" smtClean="0"/>
              <a:t>Ukupni</a:t>
            </a:r>
            <a:r>
              <a:rPr lang="en-GB" sz="3000" dirty="0" smtClean="0"/>
              <a:t> </a:t>
            </a:r>
            <a:r>
              <a:rPr lang="en-GB" sz="3000" dirty="0" err="1" smtClean="0"/>
              <a:t>broj</a:t>
            </a:r>
            <a:r>
              <a:rPr lang="en-GB" sz="3000" dirty="0" smtClean="0"/>
              <a:t> IOPS-a – </a:t>
            </a:r>
            <a:r>
              <a:rPr lang="en-GB" sz="3000" dirty="0" err="1" smtClean="0"/>
              <a:t>ukupni</a:t>
            </a:r>
            <a:r>
              <a:rPr lang="en-GB" sz="3000" dirty="0" smtClean="0"/>
              <a:t> </a:t>
            </a:r>
            <a:r>
              <a:rPr lang="en-GB" sz="3000" dirty="0" err="1" smtClean="0"/>
              <a:t>broj</a:t>
            </a:r>
            <a:r>
              <a:rPr lang="en-GB" sz="3000" dirty="0" smtClean="0"/>
              <a:t> U/I </a:t>
            </a:r>
            <a:r>
              <a:rPr lang="en-GB" sz="3000" dirty="0" err="1" smtClean="0"/>
              <a:t>operacija</a:t>
            </a:r>
            <a:r>
              <a:rPr lang="en-GB" sz="3000" dirty="0" smtClean="0"/>
              <a:t> u </a:t>
            </a:r>
            <a:r>
              <a:rPr lang="en-GB" sz="3000" dirty="0" err="1" smtClean="0"/>
              <a:t>sekundi</a:t>
            </a:r>
            <a:r>
              <a:rPr lang="en-GB" sz="3000" dirty="0" smtClean="0"/>
              <a:t> </a:t>
            </a:r>
            <a:endParaRPr lang="sr-Latn-RS" sz="3000" dirty="0" smtClean="0"/>
          </a:p>
          <a:p>
            <a:pPr marL="0" indent="0" algn="just">
              <a:buNone/>
            </a:pPr>
            <a:r>
              <a:rPr lang="en-GB" sz="3000" dirty="0" err="1" smtClean="0"/>
              <a:t>Broj</a:t>
            </a:r>
            <a:r>
              <a:rPr lang="en-GB" sz="3000" dirty="0" smtClean="0"/>
              <a:t> IOPS-a </a:t>
            </a:r>
            <a:r>
              <a:rPr lang="en-GB" sz="3000" dirty="0" err="1" smtClean="0"/>
              <a:t>kod</a:t>
            </a:r>
            <a:r>
              <a:rPr lang="en-GB" sz="3000" dirty="0" smtClean="0"/>
              <a:t> </a:t>
            </a:r>
            <a:r>
              <a:rPr lang="en-GB" sz="3000" dirty="0" err="1" smtClean="0"/>
              <a:t>nasumičnog</a:t>
            </a:r>
            <a:r>
              <a:rPr lang="en-GB" sz="3000" dirty="0" smtClean="0"/>
              <a:t> </a:t>
            </a:r>
            <a:r>
              <a:rPr lang="en-GB" sz="3000" dirty="0" err="1" smtClean="0"/>
              <a:t>čitanja</a:t>
            </a:r>
            <a:r>
              <a:rPr lang="sr-Latn-RS" sz="3000" dirty="0" smtClean="0"/>
              <a:t> </a:t>
            </a:r>
            <a:r>
              <a:rPr lang="en-GB" sz="3000" dirty="0" smtClean="0"/>
              <a:t>–</a:t>
            </a:r>
            <a:r>
              <a:rPr lang="sr-Latn-RS" sz="3000" dirty="0" smtClean="0"/>
              <a:t> </a:t>
            </a:r>
            <a:r>
              <a:rPr lang="en-GB" sz="3000" dirty="0" err="1" smtClean="0"/>
              <a:t>prosječna</a:t>
            </a:r>
            <a:r>
              <a:rPr lang="en-GB" sz="3000" dirty="0" smtClean="0"/>
              <a:t> </a:t>
            </a:r>
            <a:r>
              <a:rPr lang="en-GB" sz="3000" dirty="0" err="1" smtClean="0"/>
              <a:t>vrijednost</a:t>
            </a:r>
            <a:r>
              <a:rPr lang="en-GB" sz="3000" dirty="0" smtClean="0"/>
              <a:t> </a:t>
            </a:r>
            <a:r>
              <a:rPr lang="en-GB" sz="3000" dirty="0" err="1" smtClean="0"/>
              <a:t>operacija</a:t>
            </a:r>
            <a:r>
              <a:rPr lang="en-GB" sz="3000" dirty="0" smtClean="0"/>
              <a:t> </a:t>
            </a:r>
            <a:r>
              <a:rPr lang="en-GB" sz="3000" dirty="0" err="1" smtClean="0"/>
              <a:t>nasumičnog</a:t>
            </a:r>
            <a:r>
              <a:rPr lang="en-GB" sz="3000" dirty="0" smtClean="0"/>
              <a:t> </a:t>
            </a:r>
            <a:r>
              <a:rPr lang="en-GB" sz="3000" dirty="0" err="1" smtClean="0"/>
              <a:t>čitanja</a:t>
            </a:r>
            <a:r>
              <a:rPr lang="en-GB" sz="3000" dirty="0" smtClean="0"/>
              <a:t> U/I </a:t>
            </a:r>
            <a:r>
              <a:rPr lang="en-GB" sz="3000" dirty="0" err="1" smtClean="0"/>
              <a:t>operacija</a:t>
            </a:r>
            <a:r>
              <a:rPr lang="en-GB" sz="3000" dirty="0" smtClean="0"/>
              <a:t> u </a:t>
            </a:r>
            <a:r>
              <a:rPr lang="en-GB" sz="3000" dirty="0" err="1" smtClean="0"/>
              <a:t>sekundi</a:t>
            </a:r>
            <a:r>
              <a:rPr lang="en-GB" sz="3000" dirty="0" smtClean="0"/>
              <a:t> </a:t>
            </a:r>
            <a:endParaRPr lang="sr-Latn-RS" sz="3000" dirty="0" smtClean="0"/>
          </a:p>
          <a:p>
            <a:pPr marL="0" indent="0" algn="just">
              <a:buNone/>
            </a:pPr>
            <a:r>
              <a:rPr lang="en-GB" sz="3000" dirty="0" err="1" smtClean="0"/>
              <a:t>Broj</a:t>
            </a:r>
            <a:r>
              <a:rPr lang="en-GB" sz="3000" dirty="0" smtClean="0"/>
              <a:t> IOPS-a </a:t>
            </a:r>
            <a:r>
              <a:rPr lang="en-GB" sz="3000" dirty="0" err="1" smtClean="0"/>
              <a:t>kod</a:t>
            </a:r>
            <a:r>
              <a:rPr lang="en-GB" sz="3000" dirty="0" smtClean="0"/>
              <a:t> </a:t>
            </a:r>
            <a:r>
              <a:rPr lang="en-GB" sz="3000" dirty="0" err="1" smtClean="0"/>
              <a:t>nasumičnog</a:t>
            </a:r>
            <a:r>
              <a:rPr lang="en-GB" sz="3000" dirty="0" smtClean="0"/>
              <a:t> </a:t>
            </a:r>
            <a:r>
              <a:rPr lang="en-GB" sz="3000" dirty="0" err="1" smtClean="0"/>
              <a:t>pisanja</a:t>
            </a:r>
            <a:r>
              <a:rPr lang="sr-Latn-RS" sz="3000" dirty="0" smtClean="0"/>
              <a:t> </a:t>
            </a:r>
            <a:r>
              <a:rPr lang="en-GB" sz="3000" dirty="0" smtClean="0"/>
              <a:t>–</a:t>
            </a:r>
            <a:r>
              <a:rPr lang="sr-Latn-RS" sz="3000" dirty="0" smtClean="0"/>
              <a:t> </a:t>
            </a:r>
            <a:r>
              <a:rPr lang="en-GB" sz="3000" dirty="0" err="1" smtClean="0"/>
              <a:t>prosječna</a:t>
            </a:r>
            <a:r>
              <a:rPr lang="en-GB" sz="3000" dirty="0" smtClean="0"/>
              <a:t> </a:t>
            </a:r>
            <a:r>
              <a:rPr lang="en-GB" sz="3000" dirty="0" err="1" smtClean="0"/>
              <a:t>vrijednost</a:t>
            </a:r>
            <a:r>
              <a:rPr lang="en-GB" sz="3000" dirty="0" smtClean="0"/>
              <a:t> </a:t>
            </a:r>
            <a:r>
              <a:rPr lang="en-GB" sz="3000" dirty="0" err="1" smtClean="0"/>
              <a:t>operacija</a:t>
            </a:r>
            <a:r>
              <a:rPr lang="en-GB" sz="3000" dirty="0" smtClean="0"/>
              <a:t> </a:t>
            </a:r>
            <a:r>
              <a:rPr lang="en-GB" sz="3000" dirty="0" err="1" smtClean="0"/>
              <a:t>nasumičnog</a:t>
            </a:r>
            <a:r>
              <a:rPr lang="en-GB" sz="3000" dirty="0" smtClean="0"/>
              <a:t> </a:t>
            </a:r>
            <a:r>
              <a:rPr lang="en-GB" sz="3000" dirty="0" err="1" smtClean="0"/>
              <a:t>pisanja</a:t>
            </a:r>
            <a:r>
              <a:rPr lang="en-GB" sz="3000" dirty="0" smtClean="0"/>
              <a:t> U/I </a:t>
            </a:r>
            <a:r>
              <a:rPr lang="en-GB" sz="3000" dirty="0" err="1" smtClean="0"/>
              <a:t>operacija</a:t>
            </a:r>
            <a:r>
              <a:rPr lang="en-GB" sz="3000" dirty="0" smtClean="0"/>
              <a:t> u </a:t>
            </a:r>
            <a:r>
              <a:rPr lang="en-GB" sz="3000" dirty="0" err="1" smtClean="0"/>
              <a:t>sekundi</a:t>
            </a:r>
            <a:r>
              <a:rPr lang="en-GB" sz="3000" dirty="0" smtClean="0"/>
              <a:t> </a:t>
            </a:r>
            <a:endParaRPr lang="sr-Latn-RS" sz="3000" dirty="0" smtClean="0"/>
          </a:p>
          <a:p>
            <a:pPr marL="0" indent="0" algn="just">
              <a:buNone/>
            </a:pPr>
            <a:r>
              <a:rPr lang="en-GB" sz="3000" dirty="0" err="1" smtClean="0"/>
              <a:t>Broj</a:t>
            </a:r>
            <a:r>
              <a:rPr lang="sr-Latn-RS" sz="3000" dirty="0"/>
              <a:t> </a:t>
            </a:r>
            <a:r>
              <a:rPr lang="en-GB" sz="3000" dirty="0" smtClean="0"/>
              <a:t>IOPS-a </a:t>
            </a:r>
            <a:r>
              <a:rPr lang="en-GB" sz="3000" dirty="0" err="1" smtClean="0"/>
              <a:t>kod</a:t>
            </a:r>
            <a:r>
              <a:rPr lang="en-GB" sz="3000" dirty="0" smtClean="0"/>
              <a:t> </a:t>
            </a:r>
            <a:r>
              <a:rPr lang="en-GB" sz="3000" dirty="0" err="1" smtClean="0"/>
              <a:t>sekvencijalnog</a:t>
            </a:r>
            <a:r>
              <a:rPr lang="en-GB" sz="3000" dirty="0" smtClean="0"/>
              <a:t> </a:t>
            </a:r>
            <a:r>
              <a:rPr lang="en-GB" sz="3000" dirty="0" err="1" smtClean="0"/>
              <a:t>čitanja</a:t>
            </a:r>
            <a:r>
              <a:rPr lang="sr-Latn-RS" sz="3000" dirty="0" smtClean="0"/>
              <a:t> </a:t>
            </a:r>
            <a:r>
              <a:rPr lang="en-GB" sz="3000" dirty="0" smtClean="0"/>
              <a:t>–</a:t>
            </a:r>
            <a:r>
              <a:rPr lang="sr-Latn-RS" sz="3000" dirty="0" smtClean="0"/>
              <a:t> </a:t>
            </a:r>
            <a:r>
              <a:rPr lang="en-GB" sz="3000" dirty="0" err="1" smtClean="0"/>
              <a:t>prosječna</a:t>
            </a:r>
            <a:r>
              <a:rPr lang="en-GB" sz="3000" dirty="0" smtClean="0"/>
              <a:t> </a:t>
            </a:r>
            <a:r>
              <a:rPr lang="en-GB" sz="3000" dirty="0" err="1" smtClean="0"/>
              <a:t>vrijednost</a:t>
            </a:r>
            <a:r>
              <a:rPr lang="en-GB" sz="3000" dirty="0" smtClean="0"/>
              <a:t> </a:t>
            </a:r>
            <a:r>
              <a:rPr lang="en-GB" sz="3000" dirty="0" err="1" smtClean="0"/>
              <a:t>operacija</a:t>
            </a:r>
            <a:r>
              <a:rPr lang="en-GB" sz="3000" dirty="0" smtClean="0"/>
              <a:t> </a:t>
            </a:r>
            <a:r>
              <a:rPr lang="en-GB" sz="3000" dirty="0" err="1" smtClean="0"/>
              <a:t>sekvencijalnog</a:t>
            </a:r>
            <a:r>
              <a:rPr lang="en-GB" sz="3000" dirty="0" smtClean="0"/>
              <a:t> </a:t>
            </a:r>
            <a:r>
              <a:rPr lang="en-GB" sz="3000" dirty="0" err="1" smtClean="0"/>
              <a:t>čitanja</a:t>
            </a:r>
            <a:r>
              <a:rPr lang="en-GB" sz="3000" dirty="0" smtClean="0"/>
              <a:t> U/I </a:t>
            </a:r>
            <a:r>
              <a:rPr lang="en-GB" sz="3000" dirty="0" err="1" smtClean="0"/>
              <a:t>operacija</a:t>
            </a:r>
            <a:r>
              <a:rPr lang="en-GB" sz="3000" dirty="0" smtClean="0"/>
              <a:t> u </a:t>
            </a:r>
            <a:r>
              <a:rPr lang="en-GB" sz="3000" dirty="0" err="1" smtClean="0"/>
              <a:t>sekundi</a:t>
            </a:r>
            <a:r>
              <a:rPr lang="en-GB" sz="3000" dirty="0" smtClean="0"/>
              <a:t> </a:t>
            </a:r>
            <a:endParaRPr lang="sr-Latn-RS" sz="3000" dirty="0" smtClean="0"/>
          </a:p>
          <a:p>
            <a:pPr marL="0" indent="0" algn="just">
              <a:buNone/>
            </a:pPr>
            <a:r>
              <a:rPr lang="en-GB" sz="3000" dirty="0" err="1" smtClean="0"/>
              <a:t>Broj</a:t>
            </a:r>
            <a:r>
              <a:rPr lang="en-GB" sz="3000" dirty="0" smtClean="0"/>
              <a:t> IOPS-a </a:t>
            </a:r>
            <a:r>
              <a:rPr lang="en-GB" sz="3000" dirty="0" err="1" smtClean="0"/>
              <a:t>kod</a:t>
            </a:r>
            <a:r>
              <a:rPr lang="en-GB" sz="3000" dirty="0" smtClean="0"/>
              <a:t> </a:t>
            </a:r>
            <a:r>
              <a:rPr lang="en-GB" sz="3000" dirty="0" err="1" smtClean="0"/>
              <a:t>sekvencijalnog</a:t>
            </a:r>
            <a:r>
              <a:rPr lang="en-GB" sz="3000" dirty="0" smtClean="0"/>
              <a:t> </a:t>
            </a:r>
            <a:r>
              <a:rPr lang="en-GB" sz="3000" dirty="0" err="1" smtClean="0"/>
              <a:t>pisanja</a:t>
            </a:r>
            <a:r>
              <a:rPr lang="sr-Latn-RS" sz="3000" dirty="0" smtClean="0"/>
              <a:t> </a:t>
            </a:r>
            <a:r>
              <a:rPr lang="en-GB" sz="3000" dirty="0" smtClean="0"/>
              <a:t>–</a:t>
            </a:r>
            <a:r>
              <a:rPr lang="sr-Latn-RS" sz="3000" dirty="0" smtClean="0"/>
              <a:t> </a:t>
            </a:r>
            <a:r>
              <a:rPr lang="en-GB" sz="3000" dirty="0" err="1" smtClean="0"/>
              <a:t>prosječna</a:t>
            </a:r>
            <a:r>
              <a:rPr lang="en-GB" sz="3000" dirty="0" smtClean="0"/>
              <a:t> </a:t>
            </a:r>
            <a:r>
              <a:rPr lang="en-GB" sz="3000" dirty="0" err="1" smtClean="0"/>
              <a:t>vrijednost</a:t>
            </a:r>
            <a:r>
              <a:rPr lang="en-GB" sz="3000" dirty="0" smtClean="0"/>
              <a:t> </a:t>
            </a:r>
            <a:r>
              <a:rPr lang="en-GB" sz="3000" dirty="0" err="1" smtClean="0"/>
              <a:t>operacija</a:t>
            </a:r>
            <a:r>
              <a:rPr lang="en-GB" sz="3000" dirty="0" smtClean="0"/>
              <a:t> </a:t>
            </a:r>
            <a:r>
              <a:rPr lang="en-GB" sz="3000" dirty="0" err="1" smtClean="0"/>
              <a:t>sekvencijalnog</a:t>
            </a:r>
            <a:r>
              <a:rPr lang="en-GB" sz="3000" dirty="0" smtClean="0"/>
              <a:t> </a:t>
            </a:r>
            <a:r>
              <a:rPr lang="en-GB" sz="3000" dirty="0" err="1" smtClean="0"/>
              <a:t>pisanja</a:t>
            </a:r>
            <a:r>
              <a:rPr lang="en-GB" sz="3000" dirty="0" smtClean="0"/>
              <a:t> U/I </a:t>
            </a:r>
            <a:r>
              <a:rPr lang="en-GB" sz="3000" dirty="0" err="1" smtClean="0"/>
              <a:t>operacija</a:t>
            </a:r>
            <a:r>
              <a:rPr lang="en-GB" sz="3000" dirty="0" smtClean="0"/>
              <a:t> u </a:t>
            </a:r>
            <a:r>
              <a:rPr lang="en-GB" sz="3000" dirty="0" err="1" smtClean="0"/>
              <a:t>sekundi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05865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6477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sz="2800" dirty="0" smtClean="0">
                <a:latin typeface="Calibri" pitchFamily="34" charset="0"/>
                <a:cs typeface="Calibri" pitchFamily="34" charset="0"/>
              </a:rPr>
              <a:t>Kod SSD-a nasumični broj IOPS-a </a:t>
            </a:r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zav</a:t>
            </a:r>
            <a:r>
              <a:rPr lang="vi-VN" sz="2800" dirty="0" smtClean="0">
                <a:latin typeface="Calibri" pitchFamily="34" charset="0"/>
                <a:cs typeface="Calibri" pitchFamily="34" charset="0"/>
              </a:rPr>
              <a:t>isi o</a:t>
            </a:r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d</a:t>
            </a:r>
            <a:r>
              <a:rPr lang="vi-VN" sz="2800" dirty="0" smtClean="0">
                <a:latin typeface="Calibri" pitchFamily="34" charset="0"/>
                <a:cs typeface="Calibri" pitchFamily="34" charset="0"/>
              </a:rPr>
              <a:t> upravljač</a:t>
            </a:r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a</a:t>
            </a:r>
            <a:r>
              <a:rPr lang="vi-VN" sz="2800" dirty="0" smtClean="0">
                <a:latin typeface="Calibri" pitchFamily="34" charset="0"/>
                <a:cs typeface="Calibri" pitchFamily="34" charset="0"/>
              </a:rPr>
              <a:t> koji taj SSD koristi, a kod HDD-a taj broj </a:t>
            </a:r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za</a:t>
            </a:r>
            <a:r>
              <a:rPr lang="vi-VN" sz="2800" dirty="0" smtClean="0">
                <a:latin typeface="Calibri" pitchFamily="34" charset="0"/>
                <a:cs typeface="Calibri" pitchFamily="34" charset="0"/>
              </a:rPr>
              <a:t>visi o</a:t>
            </a:r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d</a:t>
            </a:r>
            <a:r>
              <a:rPr lang="vi-VN" sz="2800" dirty="0" smtClean="0">
                <a:latin typeface="Calibri" pitchFamily="34" charset="0"/>
                <a:cs typeface="Calibri" pitchFamily="34" charset="0"/>
              </a:rPr>
              <a:t> vremen</a:t>
            </a:r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a</a:t>
            </a:r>
            <a:r>
              <a:rPr lang="vi-VN" sz="2800" dirty="0" smtClean="0">
                <a:latin typeface="Calibri" pitchFamily="34" charset="0"/>
                <a:cs typeface="Calibri" pitchFamily="34" charset="0"/>
              </a:rPr>
              <a:t> pozicioniranja. Dok sekvencijalni broj IOPS-a </a:t>
            </a:r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za</a:t>
            </a:r>
            <a:r>
              <a:rPr lang="vi-VN" sz="2800" dirty="0" smtClean="0">
                <a:latin typeface="Calibri" pitchFamily="34" charset="0"/>
                <a:cs typeface="Calibri" pitchFamily="34" charset="0"/>
              </a:rPr>
              <a:t>visi o</a:t>
            </a:r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d</a:t>
            </a:r>
            <a:r>
              <a:rPr lang="vi-VN" sz="2800" dirty="0" smtClean="0">
                <a:latin typeface="Calibri" pitchFamily="34" charset="0"/>
                <a:cs typeface="Calibri" pitchFamily="34" charset="0"/>
              </a:rPr>
              <a:t> maksimalno</a:t>
            </a:r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g</a:t>
            </a:r>
            <a:r>
              <a:rPr lang="vi-VN" sz="2800" dirty="0" smtClean="0">
                <a:latin typeface="Calibri" pitchFamily="34" charset="0"/>
                <a:cs typeface="Calibri" pitchFamily="34" charset="0"/>
              </a:rPr>
              <a:t> bandwith-</a:t>
            </a:r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a</a:t>
            </a:r>
            <a:r>
              <a:rPr lang="vi-VN" sz="2800" dirty="0" smtClean="0">
                <a:latin typeface="Calibri" pitchFamily="34" charset="0"/>
                <a:cs typeface="Calibri" pitchFamily="34" charset="0"/>
              </a:rPr>
              <a:t> koji uređaj može podnijeti. Možda je većina korisnika naviknulo na mjere MB/s koje se viđaju i ne samo kod tvrdih diskova nego i u mrežama, itd. </a:t>
            </a:r>
            <a:endParaRPr lang="sr-Latn-RS" sz="2800" dirty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sz="2800" dirty="0" smtClean="0">
                <a:latin typeface="Calibri" pitchFamily="34" charset="0"/>
                <a:cs typeface="Calibri" pitchFamily="34" charset="0"/>
              </a:rPr>
              <a:t>I često pitanje na koje se može naići je: „Je li bolje koristiti mjeru IOPS ili MB/s“?.</a:t>
            </a:r>
            <a:endParaRPr lang="sr-Latn-RS" sz="2800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sz="2800" dirty="0" smtClean="0">
                <a:latin typeface="Calibri" pitchFamily="34" charset="0"/>
                <a:cs typeface="Calibri" pitchFamily="34" charset="0"/>
              </a:rPr>
              <a:t>Odgovor na to pitanje je jednostavan, IOPS. Zato što </a:t>
            </a:r>
            <a:r>
              <a:rPr lang="vi-VN" sz="2800" dirty="0">
                <a:latin typeface="Calibri" pitchFamily="34" charset="0"/>
                <a:cs typeface="Calibri" pitchFamily="34" charset="0"/>
              </a:rPr>
              <a:t>se MB/s inače </a:t>
            </a:r>
            <a:r>
              <a:rPr lang="vi-VN" sz="2800" dirty="0" smtClean="0">
                <a:latin typeface="Calibri" pitchFamily="34" charset="0"/>
                <a:cs typeface="Calibri" pitchFamily="34" charset="0"/>
              </a:rPr>
              <a:t>odnosi na sekvencijalni pristup i na prenošenje većih količina podataka, a IOPS-i se odnose na nasumični pristup i prenošenje manje količine podataka, što je u računa</a:t>
            </a:r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vi-VN" sz="2800" dirty="0" smtClean="0">
                <a:latin typeface="Calibri" pitchFamily="34" charset="0"/>
                <a:cs typeface="Calibri" pitchFamily="34" charset="0"/>
              </a:rPr>
              <a:t>ima češće </a:t>
            </a:r>
            <a:r>
              <a:rPr lang="en-GB" sz="2800" dirty="0" err="1" smtClean="0">
                <a:latin typeface="Calibri" pitchFamily="34" charset="0"/>
                <a:cs typeface="Calibri" pitchFamily="34" charset="0"/>
              </a:rPr>
              <a:t>nego</a:t>
            </a:r>
            <a:r>
              <a:rPr lang="en-GB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  <a:cs typeface="Calibri" pitchFamily="34" charset="0"/>
              </a:rPr>
              <a:t>prenošenje</a:t>
            </a:r>
            <a:r>
              <a:rPr lang="en-GB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  <a:cs typeface="Calibri" pitchFamily="34" charset="0"/>
              </a:rPr>
              <a:t>većih</a:t>
            </a:r>
            <a:r>
              <a:rPr lang="en-GB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  <a:cs typeface="Calibri" pitchFamily="34" charset="0"/>
              </a:rPr>
              <a:t>količina</a:t>
            </a:r>
            <a:r>
              <a:rPr lang="en-GB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  <a:cs typeface="Calibri" pitchFamily="34" charset="0"/>
              </a:rPr>
              <a:t>podataka</a:t>
            </a:r>
            <a:r>
              <a:rPr lang="en-GB" sz="2800" dirty="0" smtClean="0">
                <a:latin typeface="Calibri" pitchFamily="34" charset="0"/>
                <a:cs typeface="Calibri" pitchFamily="34" charset="0"/>
              </a:rPr>
              <a:t>. </a:t>
            </a:r>
            <a:endParaRPr lang="en-GB" sz="28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46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r>
              <a:rPr lang="en-GB" sz="4800" dirty="0" err="1" smtClean="0"/>
              <a:t>Por</a:t>
            </a:r>
            <a:r>
              <a:rPr lang="sr-Latn-ME" sz="4800" dirty="0" smtClean="0"/>
              <a:t>e</a:t>
            </a:r>
            <a:r>
              <a:rPr lang="sr-Latn-RS" sz="4800" dirty="0" smtClean="0"/>
              <a:t>đenje</a:t>
            </a:r>
            <a:r>
              <a:rPr lang="en-GB" sz="4800" dirty="0" smtClean="0"/>
              <a:t> HDD i SSD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vi-VN" sz="2700" dirty="0" smtClean="0">
                <a:latin typeface="Calibri" pitchFamily="34" charset="0"/>
                <a:cs typeface="Calibri" pitchFamily="34" charset="0"/>
              </a:rPr>
              <a:t>Bitne karakteristike tvrdih diskova su tzv. seek time, rotational latency i spin-up. Prva karakteristika je vrijeme koje je potrebno mehanizmu glave koja čita podatke da se pozicionira iznad staze u kojoj se nalazi traženi podatak. Latencija rotacije se događa ako se traženi sektor na disku ne nalazi </a:t>
            </a:r>
            <a:r>
              <a:rPr lang="sr-Latn-RS" sz="2700" dirty="0" smtClean="0">
                <a:latin typeface="Calibri" pitchFamily="34" charset="0"/>
                <a:cs typeface="Calibri" pitchFamily="34" charset="0"/>
              </a:rPr>
              <a:t>ta</a:t>
            </a:r>
            <a:r>
              <a:rPr lang="vi-VN" sz="2700" dirty="0" smtClean="0">
                <a:latin typeface="Calibri" pitchFamily="34" charset="0"/>
                <a:cs typeface="Calibri" pitchFamily="34" charset="0"/>
              </a:rPr>
              <a:t>čno ispod glave u traženom trenutku pa treba pričekati dok okretom diska podatak ne dođe t</a:t>
            </a:r>
            <a:r>
              <a:rPr lang="sr-Latn-RS" sz="2700" dirty="0" smtClean="0">
                <a:latin typeface="Calibri" pitchFamily="34" charset="0"/>
                <a:cs typeface="Calibri" pitchFamily="34" charset="0"/>
              </a:rPr>
              <a:t>a</a:t>
            </a:r>
            <a:r>
              <a:rPr lang="vi-VN" sz="2700" dirty="0" smtClean="0">
                <a:latin typeface="Calibri" pitchFamily="34" charset="0"/>
                <a:cs typeface="Calibri" pitchFamily="34" charset="0"/>
              </a:rPr>
              <a:t>čno ispod glave. Ukupno ove dvije karakteristike uzimaju od 5 do 20 milisekundi, a uglavnom </a:t>
            </a:r>
            <a:r>
              <a:rPr lang="sr-Latn-RS" sz="2700" dirty="0" smtClean="0">
                <a:latin typeface="Calibri" pitchFamily="34" charset="0"/>
                <a:cs typeface="Calibri" pitchFamily="34" charset="0"/>
              </a:rPr>
              <a:t>zav</a:t>
            </a:r>
            <a:r>
              <a:rPr lang="vi-VN" sz="2700" dirty="0" smtClean="0">
                <a:latin typeface="Calibri" pitchFamily="34" charset="0"/>
                <a:cs typeface="Calibri" pitchFamily="34" charset="0"/>
              </a:rPr>
              <a:t>ise o</a:t>
            </a:r>
            <a:r>
              <a:rPr lang="sr-Latn-RS" sz="2700" dirty="0" smtClean="0">
                <a:latin typeface="Calibri" pitchFamily="34" charset="0"/>
                <a:cs typeface="Calibri" pitchFamily="34" charset="0"/>
              </a:rPr>
              <a:t>d</a:t>
            </a:r>
            <a:r>
              <a:rPr lang="vi-VN" sz="2700" dirty="0" smtClean="0">
                <a:latin typeface="Calibri" pitchFamily="34" charset="0"/>
                <a:cs typeface="Calibri" pitchFamily="34" charset="0"/>
              </a:rPr>
              <a:t> brzin</a:t>
            </a:r>
            <a:r>
              <a:rPr lang="sr-Latn-RS" sz="2700" dirty="0" smtClean="0">
                <a:latin typeface="Calibri" pitchFamily="34" charset="0"/>
                <a:cs typeface="Calibri" pitchFamily="34" charset="0"/>
              </a:rPr>
              <a:t>e</a:t>
            </a:r>
            <a:r>
              <a:rPr lang="vi-VN" sz="2700" dirty="0" smtClean="0">
                <a:latin typeface="Calibri" pitchFamily="34" charset="0"/>
                <a:cs typeface="Calibri" pitchFamily="34" charset="0"/>
              </a:rPr>
              <a:t> okretanja diskova. Spin-up je vrijeme koje je potrebno da bi diskovi iz stanja mirovanja došli na potreban broj okretaja (</a:t>
            </a:r>
            <a:r>
              <a:rPr lang="sr-Latn-RS" sz="2700" dirty="0" smtClean="0">
                <a:latin typeface="Calibri" pitchFamily="34" charset="0"/>
                <a:cs typeface="Calibri" pitchFamily="34" charset="0"/>
              </a:rPr>
              <a:t>na </a:t>
            </a:r>
            <a:r>
              <a:rPr lang="vi-VN" sz="2700" dirty="0" smtClean="0">
                <a:latin typeface="Calibri" pitchFamily="34" charset="0"/>
                <a:cs typeface="Calibri" pitchFamily="34" charset="0"/>
              </a:rPr>
              <a:t>primjer 15.000 ili 7.200 okretaja u minuti), a to vrijeme može iznositi i nekoliko sekundi. </a:t>
            </a:r>
            <a:endParaRPr lang="en-GB" sz="27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91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1367</Words>
  <Application>Microsoft Office PowerPoint</Application>
  <PresentationFormat>On-screen Show (4:3)</PresentationFormat>
  <Paragraphs>46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SSD</vt:lpstr>
      <vt:lpstr>PowerPoint Presentation</vt:lpstr>
      <vt:lpstr>Arhitektura</vt:lpstr>
      <vt:lpstr>Performanse</vt:lpstr>
      <vt:lpstr>PowerPoint Presentation</vt:lpstr>
      <vt:lpstr>IOPS-i (brzina)</vt:lpstr>
      <vt:lpstr>PowerPoint Presentation</vt:lpstr>
      <vt:lpstr>PowerPoint Presentation</vt:lpstr>
      <vt:lpstr>Poređenje HDD i SSD</vt:lpstr>
      <vt:lpstr>PowerPoint Presentation</vt:lpstr>
      <vt:lpstr>PowerPoint Presentation</vt:lpstr>
      <vt:lpstr>PowerPoint Presentation</vt:lpstr>
      <vt:lpstr>PowerPoint Presentation</vt:lpstr>
      <vt:lpstr>Vojska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SSD</dc:title>
  <dc:creator>Windows User</dc:creator>
  <cp:lastModifiedBy>Windows User</cp:lastModifiedBy>
  <cp:revision>13</cp:revision>
  <dcterms:created xsi:type="dcterms:W3CDTF">2021-03-01T09:42:55Z</dcterms:created>
  <dcterms:modified xsi:type="dcterms:W3CDTF">2021-03-03T09:44:23Z</dcterms:modified>
</cp:coreProperties>
</file>