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  <p:sldMasterId id="2147483677" r:id="rId2"/>
  </p:sldMasterIdLst>
  <p:sldIdLst>
    <p:sldId id="257" r:id="rId3"/>
    <p:sldId id="268" r:id="rId4"/>
    <p:sldId id="270" r:id="rId5"/>
    <p:sldId id="271" r:id="rId6"/>
    <p:sldId id="265" r:id="rId7"/>
    <p:sldId id="259" r:id="rId8"/>
    <p:sldId id="266" r:id="rId9"/>
    <p:sldId id="26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1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0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80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245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71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4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22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89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6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45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937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79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4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26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4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6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8BA489-2864-4B58-99FA-67CC4B3909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07D4171-70A6-492B-8952-69D0513C2F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3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0985" y="5503226"/>
            <a:ext cx="98651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6000" dirty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ELEKTRIČNE </a:t>
            </a:r>
            <a: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INSTALACIJE</a:t>
            </a:r>
            <a:br>
              <a:rPr lang="sr-Latn-ME" sz="6000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sr-Latn-ME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>MELANIJA ĆALASAN dipl.ing</a:t>
            </a:r>
            <a: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2700" b="1" dirty="0" smtClean="0">
                <a:solidFill>
                  <a:schemeClr val="bg1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21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7629" y="167267"/>
            <a:ext cx="11697630" cy="647885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4400" b="1" dirty="0"/>
              <a:t>Konstrukcija energetski izolovanih provodnika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180" y="3804656"/>
            <a:ext cx="5051502" cy="284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9296" y="646771"/>
            <a:ext cx="980192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sz="2800" dirty="0">
                <a:solidFill>
                  <a:prstClr val="black"/>
                </a:solidFill>
              </a:rPr>
              <a:t>Izolovani provodnici su provodnici presvučeni po cijeloj svojoj dužini nekim od izolacionih materijala.</a:t>
            </a:r>
          </a:p>
          <a:p>
            <a:pPr lvl="0"/>
            <a:r>
              <a:rPr lang="sr-Latn-CS" sz="2800" b="1" dirty="0">
                <a:solidFill>
                  <a:prstClr val="black"/>
                </a:solidFill>
              </a:rPr>
              <a:t>Provodnik</a:t>
            </a:r>
            <a:r>
              <a:rPr lang="sr-Latn-CS" sz="2800" dirty="0">
                <a:solidFill>
                  <a:prstClr val="black"/>
                </a:solidFill>
              </a:rPr>
              <a:t> se izrađuje od bakarne ili aluminijumske žice okruglog, užastog, užastog sa strukovima ili sektorskog poprečnog presjeka.</a:t>
            </a:r>
            <a:endParaRPr lang="en-US" sz="2800" b="1" dirty="0">
              <a:solidFill>
                <a:prstClr val="black"/>
              </a:solidFill>
            </a:endParaRPr>
          </a:p>
          <a:p>
            <a:pPr lvl="0"/>
            <a:r>
              <a:rPr lang="sr-Latn-CS" sz="2800" b="1" dirty="0">
                <a:solidFill>
                  <a:prstClr val="black"/>
                </a:solidFill>
              </a:rPr>
              <a:t>Izolacija</a:t>
            </a:r>
            <a:r>
              <a:rPr lang="sr-Latn-CS" sz="2800" dirty="0">
                <a:solidFill>
                  <a:prstClr val="black"/>
                </a:solidFill>
              </a:rPr>
              <a:t> se nanosi neposredno na provodnik.</a:t>
            </a:r>
            <a:endParaRPr lang="en-US" sz="2800" b="1" dirty="0">
              <a:solidFill>
                <a:prstClr val="black"/>
              </a:solidFill>
            </a:endParaRPr>
          </a:p>
          <a:p>
            <a:pPr lvl="0"/>
            <a:r>
              <a:rPr lang="sr-Latn-CS" sz="2800" b="1" dirty="0">
                <a:solidFill>
                  <a:prstClr val="black"/>
                </a:solidFill>
              </a:rPr>
              <a:t>Žila</a:t>
            </a:r>
            <a:r>
              <a:rPr lang="sr-Latn-CS" sz="2800" dirty="0">
                <a:solidFill>
                  <a:prstClr val="black"/>
                </a:solidFill>
              </a:rPr>
              <a:t> predstavlja cjelinu koju čini  provodnik i izolacija sa eventualnim omotačem za učvršćivanje izolacije na provodniku</a:t>
            </a:r>
          </a:p>
          <a:p>
            <a:pPr lvl="0"/>
            <a:r>
              <a:rPr lang="sr-Latn-CS" sz="2800" dirty="0">
                <a:solidFill>
                  <a:prstClr val="black"/>
                </a:solidFill>
              </a:rPr>
              <a:t>Više žila (2-5) čine </a:t>
            </a:r>
            <a:r>
              <a:rPr lang="sr-Latn-CS" sz="2800" b="1" dirty="0">
                <a:solidFill>
                  <a:prstClr val="black"/>
                </a:solidFill>
              </a:rPr>
              <a:t>jezgro provodnika</a:t>
            </a:r>
          </a:p>
          <a:p>
            <a:pPr lvl="0"/>
            <a:r>
              <a:rPr lang="sr-Latn-CS" sz="2800" b="1" dirty="0">
                <a:solidFill>
                  <a:prstClr val="black"/>
                </a:solidFill>
              </a:rPr>
              <a:t>Plašt</a:t>
            </a:r>
            <a:r>
              <a:rPr lang="sr-Latn-CS" sz="2800" b="1" dirty="0">
                <a:solidFill>
                  <a:srgbClr val="FF0000"/>
                </a:solidFill>
              </a:rPr>
              <a:t> </a:t>
            </a:r>
            <a:r>
              <a:rPr lang="sr-Latn-CS" sz="2800" dirty="0">
                <a:solidFill>
                  <a:prstClr val="black"/>
                </a:solidFill>
              </a:rPr>
              <a:t>provodnika je sloj koji se stavlja na jegro u cilju mehaničke zaštite i zaštite od vlage.</a:t>
            </a:r>
          </a:p>
          <a:p>
            <a:pPr lvl="0"/>
            <a:r>
              <a:rPr lang="sr-Latn-CS" sz="2800" b="1" dirty="0">
                <a:solidFill>
                  <a:prstClr val="black"/>
                </a:solidFill>
              </a:rPr>
              <a:t>Omotač</a:t>
            </a:r>
            <a:r>
              <a:rPr lang="sr-Latn-CS" sz="2800" dirty="0">
                <a:solidFill>
                  <a:prstClr val="black"/>
                </a:solidFill>
              </a:rPr>
              <a:t> provodnika je sloj kojim se omotava bilo plašt ili jezgro provodnika u cilju zaštite od korozije i mehaničke zaštite.</a:t>
            </a:r>
            <a:endParaRPr lang="en-US" sz="2800" dirty="0">
              <a:solidFill>
                <a:prstClr val="black"/>
              </a:solidFill>
            </a:endParaRPr>
          </a:p>
          <a:p>
            <a:pPr lvl="0"/>
            <a:endParaRPr 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48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2458" y="530565"/>
            <a:ext cx="107274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/>
            <a:r>
              <a:rPr lang="sr-Latn-C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Izolacija provodnika izrađ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uje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se od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</a:t>
            </a:r>
            <a:r>
              <a:rPr lang="sr-Latn-C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nih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savremenih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materijala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0480" algn="just"/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Klasi</a:t>
            </a:r>
            <a:r>
              <a:rPr lang="sr-Latn-C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izolacijoni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materijali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impre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gnisani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papir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guma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prirodna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svila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pamuk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vosak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š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elak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0480" algn="just"/>
            <a:r>
              <a:rPr lang="en-US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Savremeni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izolacioni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materijali</a:t>
            </a:r>
            <a:r>
              <a:rPr lang="en-US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048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sr-Latn-C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ermoplastič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materije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polivinilhlorid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polietilen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neopren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svepren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hitalon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politen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dr</a:t>
            </a:r>
            <a:r>
              <a:rPr lang="en-US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048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r-Latn-C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Vješ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  <a:r>
              <a:rPr lang="sr-Latn-C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sinteti</a:t>
            </a:r>
            <a:r>
              <a:rPr lang="sr-Latn-C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č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vlakna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triacetatno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viskozno</a:t>
            </a:r>
            <a:r>
              <a:rPr lang="en-US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stakleno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zatim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najlon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perlon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terilen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orlon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spc="2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dr.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8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9" y="2881679"/>
            <a:ext cx="10101636" cy="169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8883214" y="2326809"/>
            <a:ext cx="1213054" cy="3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Izolacija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6932726" y="2438706"/>
            <a:ext cx="1020185" cy="38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Jezgro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561678" y="1779984"/>
            <a:ext cx="1009169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Plašt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349298" y="2017247"/>
            <a:ext cx="1331119" cy="444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Omotač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10"/>
          <p:cNvSpPr>
            <a:spLocks noChangeShapeType="1"/>
          </p:cNvSpPr>
          <p:nvPr/>
        </p:nvSpPr>
        <p:spPr bwMode="auto">
          <a:xfrm flipH="1">
            <a:off x="9487128" y="2592039"/>
            <a:ext cx="816598" cy="91190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229527" y="2385896"/>
            <a:ext cx="1479253" cy="3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Provodnik</a:t>
            </a:r>
            <a:endParaRPr kumimoji="0" lang="sr-Latn-R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8"/>
          <p:cNvSpPr>
            <a:spLocks noChangeShapeType="1"/>
          </p:cNvSpPr>
          <p:nvPr/>
        </p:nvSpPr>
        <p:spPr bwMode="auto">
          <a:xfrm flipH="1">
            <a:off x="7036419" y="2736267"/>
            <a:ext cx="175423" cy="481131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rc 2"/>
          <p:cNvSpPr>
            <a:spLocks/>
          </p:cNvSpPr>
          <p:nvPr/>
        </p:nvSpPr>
        <p:spPr bwMode="auto">
          <a:xfrm flipH="1">
            <a:off x="6797168" y="3176121"/>
            <a:ext cx="925049" cy="1111034"/>
          </a:xfrm>
          <a:custGeom>
            <a:avLst/>
            <a:gdLst>
              <a:gd name="G0" fmla="+- 17009 0 0"/>
              <a:gd name="G1" fmla="+- 21600 0 0"/>
              <a:gd name="G2" fmla="+- 21600 0 0"/>
              <a:gd name="T0" fmla="*/ 0 w 38609"/>
              <a:gd name="T1" fmla="*/ 8287 h 43200"/>
              <a:gd name="T2" fmla="*/ 1210 w 38609"/>
              <a:gd name="T3" fmla="*/ 36329 h 43200"/>
              <a:gd name="T4" fmla="*/ 17009 w 38609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609" h="43200" fill="none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</a:path>
              <a:path w="38609" h="43200" stroke="0" extrusionOk="0">
                <a:moveTo>
                  <a:pt x="-1" y="8286"/>
                </a:moveTo>
                <a:cubicBezTo>
                  <a:pt x="4093" y="3056"/>
                  <a:pt x="10366" y="0"/>
                  <a:pt x="17009" y="0"/>
                </a:cubicBezTo>
                <a:cubicBezTo>
                  <a:pt x="28938" y="0"/>
                  <a:pt x="38609" y="9670"/>
                  <a:pt x="38609" y="21600"/>
                </a:cubicBezTo>
                <a:cubicBezTo>
                  <a:pt x="38609" y="33529"/>
                  <a:pt x="28938" y="43200"/>
                  <a:pt x="17009" y="43200"/>
                </a:cubicBezTo>
                <a:cubicBezTo>
                  <a:pt x="11017" y="43200"/>
                  <a:pt x="5295" y="40711"/>
                  <a:pt x="1209" y="36329"/>
                </a:cubicBezTo>
                <a:lnTo>
                  <a:pt x="17009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7"/>
          <p:cNvSpPr>
            <a:spLocks noChangeShapeType="1"/>
          </p:cNvSpPr>
          <p:nvPr/>
        </p:nvSpPr>
        <p:spPr bwMode="auto">
          <a:xfrm flipH="1">
            <a:off x="7863029" y="2574460"/>
            <a:ext cx="1582053" cy="85248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3"/>
          <p:cNvSpPr>
            <a:spLocks noChangeShapeType="1"/>
          </p:cNvSpPr>
          <p:nvPr/>
        </p:nvSpPr>
        <p:spPr bwMode="auto">
          <a:xfrm flipH="1">
            <a:off x="5304996" y="2175271"/>
            <a:ext cx="561868" cy="1515967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5"/>
          <p:cNvSpPr>
            <a:spLocks noChangeShapeType="1"/>
          </p:cNvSpPr>
          <p:nvPr/>
        </p:nvSpPr>
        <p:spPr bwMode="auto">
          <a:xfrm flipH="1">
            <a:off x="1733549" y="2245848"/>
            <a:ext cx="281361" cy="10953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914400" y="215218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914400" y="260938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914400" y="26093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914400" y="32793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3549" y="468351"/>
            <a:ext cx="7349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KONSTRUKCIJA ENERGETSKI IZOLOVANOG PROVODNIKA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45327" y="4973444"/>
            <a:ext cx="11463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/>
              <a:t>Izolacija žile je obojena  jednom od ove četiri boje: crna, braon, svijetlo plava i zeleno-žuta.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689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49" y="524107"/>
            <a:ext cx="114297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/>
              <a:t>Crna i </a:t>
            </a:r>
            <a:r>
              <a:rPr lang="sr-Latn-CS" sz="3600" b="1" dirty="0">
                <a:solidFill>
                  <a:schemeClr val="accent2">
                    <a:lumMod val="75000"/>
                  </a:schemeClr>
                </a:solidFill>
              </a:rPr>
              <a:t>braon</a:t>
            </a:r>
            <a:r>
              <a:rPr lang="sr-Latn-CS" sz="3600" b="1" dirty="0"/>
              <a:t> </a:t>
            </a:r>
            <a:r>
              <a:rPr lang="sr-Latn-CS" sz="3600" dirty="0"/>
              <a:t>boja se koriste za fazne provodnike,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Svijetlo </a:t>
            </a:r>
            <a:r>
              <a:rPr lang="sr-Latn-CS" sz="3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plava </a:t>
            </a:r>
            <a:r>
              <a:rPr lang="sr-Latn-CS" sz="3600" dirty="0"/>
              <a:t>boja upotrebljava se za neutralni </a:t>
            </a:r>
            <a:r>
              <a:rPr lang="sr-Latn-CS" sz="3600" dirty="0" smtClean="0"/>
              <a:t>provodnik</a:t>
            </a:r>
            <a:r>
              <a:rPr lang="sr-Latn-CS" sz="3600" dirty="0"/>
              <a:t> </a:t>
            </a:r>
            <a:r>
              <a:rPr lang="sr-Latn-CS" sz="3600" dirty="0" smtClean="0"/>
              <a:t>(nulti provodnik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r-Latn-CS" sz="3600" b="1" dirty="0" smtClean="0">
                <a:solidFill>
                  <a:schemeClr val="accent6">
                    <a:lumMod val="75000"/>
                  </a:schemeClr>
                </a:solidFill>
              </a:rPr>
              <a:t>Zeleno</a:t>
            </a:r>
            <a:r>
              <a:rPr lang="sr-Latn-CS" sz="3600" b="1" dirty="0" smtClean="0"/>
              <a:t>-</a:t>
            </a:r>
            <a:r>
              <a:rPr lang="sr-Latn-CS" sz="3600" b="1" dirty="0" smtClean="0">
                <a:solidFill>
                  <a:srgbClr val="FFFF00"/>
                </a:solidFill>
              </a:rPr>
              <a:t>žuta</a:t>
            </a:r>
            <a:r>
              <a:rPr lang="sr-Latn-CS" sz="3600" dirty="0" smtClean="0"/>
              <a:t> se koristi </a:t>
            </a:r>
            <a:r>
              <a:rPr lang="sr-Latn-CS" sz="3600" dirty="0"/>
              <a:t>samo za zaštitni </a:t>
            </a:r>
            <a:r>
              <a:rPr lang="sr-Latn-CS" sz="3600" dirty="0" smtClean="0"/>
              <a:t> </a:t>
            </a:r>
            <a:r>
              <a:rPr lang="sr-Latn-CS" sz="3600" dirty="0"/>
              <a:t>provodnik.</a:t>
            </a:r>
            <a:endParaRPr lang="en-US" sz="3600" b="1" dirty="0"/>
          </a:p>
          <a:p>
            <a:endParaRPr lang="sr-Latn-CS" sz="3600" dirty="0" smtClean="0"/>
          </a:p>
          <a:p>
            <a:r>
              <a:rPr lang="sr-Latn-CS" sz="3600" dirty="0" smtClean="0"/>
              <a:t>Pri </a:t>
            </a:r>
            <a:r>
              <a:rPr lang="sr-Latn-CS" sz="3600" dirty="0"/>
              <a:t>obrazovanju jezgra žile mogu da se použe ili upredu. </a:t>
            </a:r>
            <a:endParaRPr lang="en-US" sz="3600" b="1" dirty="0"/>
          </a:p>
        </p:txBody>
      </p:sp>
      <p:pic>
        <p:nvPicPr>
          <p:cNvPr id="3" name="Picture 4" descr="Rezultat slika za provodnici z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922" y="4494425"/>
            <a:ext cx="5791200" cy="2219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96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95393"/>
            <a:ext cx="11761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Boje</a:t>
            </a:r>
            <a:r>
              <a:rPr lang="en-US" sz="3200" dirty="0"/>
              <a:t> </a:t>
            </a:r>
            <a:r>
              <a:rPr lang="en-US" sz="3200" dirty="0" err="1"/>
              <a:t>žila</a:t>
            </a:r>
            <a:r>
              <a:rPr lang="en-US" sz="3200" dirty="0"/>
              <a:t> u </a:t>
            </a:r>
            <a:r>
              <a:rPr lang="en-US" sz="3200" dirty="0" err="1"/>
              <a:t>jezgru</a:t>
            </a:r>
            <a:r>
              <a:rPr lang="en-US" sz="3200" dirty="0"/>
              <a:t> </a:t>
            </a:r>
            <a:r>
              <a:rPr lang="en-US" sz="3200" dirty="0" err="1"/>
              <a:t>energetski</a:t>
            </a:r>
            <a:r>
              <a:rPr lang="en-US" sz="3200" dirty="0"/>
              <a:t> </a:t>
            </a:r>
            <a:r>
              <a:rPr lang="en-US" sz="3200" dirty="0" err="1"/>
              <a:t>izolovanog</a:t>
            </a:r>
            <a:r>
              <a:rPr lang="en-US" sz="3200" dirty="0"/>
              <a:t> </a:t>
            </a:r>
            <a:r>
              <a:rPr lang="en-US" sz="3200" dirty="0" err="1"/>
              <a:t>provodnika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zaštitnim</a:t>
            </a:r>
            <a:r>
              <a:rPr lang="en-US" sz="3200" dirty="0"/>
              <a:t>  </a:t>
            </a:r>
            <a:r>
              <a:rPr lang="en-US" sz="3200" dirty="0" err="1"/>
              <a:t>provodnikom</a:t>
            </a:r>
            <a:endParaRPr lang="en-US"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141511"/>
              </p:ext>
            </p:extLst>
          </p:nvPr>
        </p:nvGraphicFramePr>
        <p:xfrm>
          <a:off x="1680210" y="2011681"/>
          <a:ext cx="8896350" cy="42399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48175"/>
                <a:gridCol w="4448175"/>
              </a:tblGrid>
              <a:tr h="718363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Broj žila u jezgru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Boje žila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7337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3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svijetloplava i zeleno-žuta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13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4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braon</a:t>
                      </a:r>
                      <a:r>
                        <a:rPr lang="sr-Latn-CS" sz="2800" baseline="0" dirty="0" smtClean="0"/>
                        <a:t> i svijetloplava </a:t>
                      </a:r>
                      <a:r>
                        <a:rPr lang="sr-Latn-CS" sz="2800" dirty="0" smtClean="0"/>
                        <a:t>i zeleno-žuta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136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5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baseline="0" dirty="0" smtClean="0"/>
                        <a:t>dvije crne, braon i svijetloplava i zeleno žuta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21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23298"/>
              </p:ext>
            </p:extLst>
          </p:nvPr>
        </p:nvGraphicFramePr>
        <p:xfrm>
          <a:off x="1634490" y="1954531"/>
          <a:ext cx="8732240" cy="4126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6120"/>
                <a:gridCol w="4366120"/>
              </a:tblGrid>
              <a:tr h="795528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Broj žila u jezgru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Boje žila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528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2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528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3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crna, braon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528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4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dvije crne, braon</a:t>
                      </a:r>
                      <a:r>
                        <a:rPr lang="sr-Latn-CS" sz="2800" baseline="0" dirty="0" smtClean="0"/>
                        <a:t>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528"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5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800" dirty="0" smtClean="0"/>
                        <a:t>tri</a:t>
                      </a:r>
                      <a:r>
                        <a:rPr lang="sr-Latn-CS" sz="2800" baseline="0" dirty="0" smtClean="0"/>
                        <a:t> crne, braon i svijetloplava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38615" y="195147"/>
            <a:ext cx="117533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sr-Latn-CS" sz="3200" dirty="0">
                <a:solidFill>
                  <a:prstClr val="black"/>
                </a:solidFill>
              </a:rPr>
              <a:t>Boje žila u jezgru energetski izolovanog provodnika bez </a:t>
            </a:r>
            <a:r>
              <a:rPr lang="sr-Latn-CS" sz="3200" dirty="0" smtClean="0">
                <a:solidFill>
                  <a:prstClr val="black"/>
                </a:solidFill>
              </a:rPr>
              <a:t>zaštitnog provodnika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4898" y="1720840"/>
            <a:ext cx="114857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algn="ctr"/>
            <a:r>
              <a:rPr lang="en-US" sz="2400" dirty="0"/>
              <a:t>PITANJA I </a:t>
            </a:r>
            <a:r>
              <a:rPr lang="en-US" sz="2400" dirty="0" smtClean="0"/>
              <a:t>ZADACI</a:t>
            </a:r>
            <a:r>
              <a:rPr lang="sr-Latn-ME" sz="2400" dirty="0" smtClean="0"/>
              <a:t> ZA DOMAĆI</a:t>
            </a:r>
            <a:endParaRPr lang="en-US" sz="2400" dirty="0"/>
          </a:p>
          <a:p>
            <a:endParaRPr lang="en-US" dirty="0"/>
          </a:p>
          <a:p>
            <a:r>
              <a:rPr lang="en-US" dirty="0"/>
              <a:t>1.	</a:t>
            </a:r>
            <a:r>
              <a:rPr lang="en-US" sz="2400" dirty="0" err="1"/>
              <a:t>Nabroj</a:t>
            </a:r>
            <a:r>
              <a:rPr lang="en-US" sz="2400" dirty="0"/>
              <a:t> </a:t>
            </a:r>
            <a:r>
              <a:rPr lang="en-US" sz="2400" dirty="0" err="1"/>
              <a:t>konstruktivne</a:t>
            </a:r>
            <a:r>
              <a:rPr lang="en-US" sz="2400" dirty="0"/>
              <a:t> </a:t>
            </a:r>
            <a:r>
              <a:rPr lang="en-US" sz="2400" dirty="0" err="1"/>
              <a:t>elemente</a:t>
            </a:r>
            <a:r>
              <a:rPr lang="en-US" sz="2400" dirty="0"/>
              <a:t> </a:t>
            </a:r>
            <a:r>
              <a:rPr lang="en-US" sz="2400" dirty="0" err="1"/>
              <a:t>energetskog</a:t>
            </a:r>
            <a:r>
              <a:rPr lang="en-US" sz="2400" dirty="0"/>
              <a:t> </a:t>
            </a:r>
            <a:r>
              <a:rPr lang="en-US" sz="2400" dirty="0" err="1"/>
              <a:t>izolovanog</a:t>
            </a:r>
            <a:r>
              <a:rPr lang="en-US" sz="2400" dirty="0"/>
              <a:t> </a:t>
            </a:r>
            <a:r>
              <a:rPr lang="en-US" sz="2400" dirty="0" err="1"/>
              <a:t>provodnika</a:t>
            </a:r>
            <a:r>
              <a:rPr lang="en-US" sz="2400" dirty="0"/>
              <a:t>.</a:t>
            </a:r>
          </a:p>
          <a:p>
            <a:r>
              <a:rPr lang="en-US" sz="2400" dirty="0"/>
              <a:t>2.	</a:t>
            </a:r>
            <a:r>
              <a:rPr lang="en-US" sz="2400" dirty="0" err="1"/>
              <a:t>Navedi</a:t>
            </a:r>
            <a:r>
              <a:rPr lang="en-US" sz="2400" dirty="0"/>
              <a:t> </a:t>
            </a:r>
            <a:r>
              <a:rPr lang="en-US" sz="2400" dirty="0" err="1"/>
              <a:t>boje</a:t>
            </a:r>
            <a:r>
              <a:rPr lang="en-US" sz="2400" dirty="0"/>
              <a:t> </a:t>
            </a:r>
            <a:r>
              <a:rPr lang="en-US" sz="2400" dirty="0" err="1"/>
              <a:t>žila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četvorožilnog</a:t>
            </a:r>
            <a:r>
              <a:rPr lang="en-US" sz="2400" dirty="0"/>
              <a:t> </a:t>
            </a:r>
            <a:r>
              <a:rPr lang="en-US" sz="2400" dirty="0" err="1"/>
              <a:t>provodnika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zaštitnim</a:t>
            </a:r>
            <a:r>
              <a:rPr lang="en-US" sz="2400" dirty="0"/>
              <a:t> </a:t>
            </a:r>
            <a:r>
              <a:rPr lang="en-US" sz="2400" dirty="0" err="1"/>
              <a:t>provodnikom</a:t>
            </a:r>
            <a:r>
              <a:rPr lang="en-US" sz="2400" dirty="0"/>
              <a:t>.</a:t>
            </a:r>
          </a:p>
          <a:p>
            <a:r>
              <a:rPr lang="en-US" sz="2400" dirty="0"/>
              <a:t>3.	</a:t>
            </a:r>
            <a:r>
              <a:rPr lang="en-US" sz="2400" dirty="0" err="1"/>
              <a:t>Nabroj</a:t>
            </a:r>
            <a:r>
              <a:rPr lang="en-US" sz="2400" dirty="0"/>
              <a:t> </a:t>
            </a:r>
            <a:r>
              <a:rPr lang="en-US" sz="2400" dirty="0" err="1"/>
              <a:t>klasične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savremene</a:t>
            </a:r>
            <a:r>
              <a:rPr lang="en-US" sz="2400" dirty="0"/>
              <a:t> </a:t>
            </a:r>
            <a:r>
              <a:rPr lang="en-US" sz="2400" dirty="0" err="1"/>
              <a:t>izolacione</a:t>
            </a:r>
            <a:r>
              <a:rPr lang="en-US" sz="2400" dirty="0"/>
              <a:t> </a:t>
            </a:r>
            <a:r>
              <a:rPr lang="en-US" sz="2400" dirty="0" err="1"/>
              <a:t>materijale</a:t>
            </a:r>
            <a:r>
              <a:rPr lang="en-US" sz="2400" dirty="0"/>
              <a:t>.</a:t>
            </a:r>
          </a:p>
          <a:p>
            <a:r>
              <a:rPr lang="en-US" sz="2400" dirty="0"/>
              <a:t>4.	</a:t>
            </a:r>
            <a:r>
              <a:rPr lang="en-US" sz="2400" dirty="0" err="1"/>
              <a:t>Objasni</a:t>
            </a:r>
            <a:r>
              <a:rPr lang="en-US" sz="2400" dirty="0"/>
              <a:t> </a:t>
            </a:r>
            <a:r>
              <a:rPr lang="en-US" sz="2400" dirty="0" err="1"/>
              <a:t>zadatak</a:t>
            </a:r>
            <a:r>
              <a:rPr lang="en-US" sz="2400" dirty="0"/>
              <a:t> </a:t>
            </a:r>
            <a:r>
              <a:rPr lang="en-US" sz="2400" dirty="0" err="1"/>
              <a:t>omotača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energetski</a:t>
            </a:r>
            <a:r>
              <a:rPr lang="en-US" sz="2400" dirty="0"/>
              <a:t> </a:t>
            </a:r>
            <a:r>
              <a:rPr lang="en-US" sz="2400" dirty="0" err="1"/>
              <a:t>izolovanog</a:t>
            </a:r>
            <a:r>
              <a:rPr lang="en-US" sz="2400" dirty="0"/>
              <a:t> </a:t>
            </a:r>
            <a:r>
              <a:rPr lang="en-US" sz="2400" dirty="0" err="1"/>
              <a:t>provodnika</a:t>
            </a:r>
            <a:endParaRPr lang="en-US" sz="2400" dirty="0"/>
          </a:p>
          <a:p>
            <a:r>
              <a:rPr lang="en-US" sz="2400" dirty="0"/>
              <a:t>5.	</a:t>
            </a:r>
            <a:r>
              <a:rPr lang="en-US" sz="2400" dirty="0" err="1"/>
              <a:t>Objasni</a:t>
            </a:r>
            <a:r>
              <a:rPr lang="en-US" sz="2400" dirty="0"/>
              <a:t> </a:t>
            </a:r>
            <a:r>
              <a:rPr lang="en-US" sz="2400" dirty="0" err="1"/>
              <a:t>zadatak</a:t>
            </a:r>
            <a:r>
              <a:rPr lang="en-US" sz="2400" dirty="0"/>
              <a:t> </a:t>
            </a:r>
            <a:r>
              <a:rPr lang="en-US" sz="2400" dirty="0" err="1"/>
              <a:t>plašta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energetski</a:t>
            </a:r>
            <a:r>
              <a:rPr lang="en-US" sz="2400" dirty="0"/>
              <a:t> </a:t>
            </a:r>
            <a:r>
              <a:rPr lang="en-US" sz="2400" dirty="0" err="1"/>
              <a:t>izolovanog</a:t>
            </a:r>
            <a:r>
              <a:rPr lang="en-US" sz="2400" dirty="0"/>
              <a:t> </a:t>
            </a:r>
            <a:r>
              <a:rPr lang="en-US" sz="2400" dirty="0" err="1"/>
              <a:t>provodnika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96666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350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ELEKTRIČNE INSTALACIJE</dc:title>
  <dc:creator>melanija calasan</dc:creator>
  <cp:lastModifiedBy>melanija calasan</cp:lastModifiedBy>
  <cp:revision>23</cp:revision>
  <dcterms:created xsi:type="dcterms:W3CDTF">2018-09-11T19:54:09Z</dcterms:created>
  <dcterms:modified xsi:type="dcterms:W3CDTF">2018-09-26T07:41:52Z</dcterms:modified>
</cp:coreProperties>
</file>