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1" r:id="rId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 varScale="1">
        <p:scale>
          <a:sx n="92" d="100"/>
          <a:sy n="92" d="100"/>
        </p:scale>
        <p:origin x="-756" y="-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1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4012427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3640059"/>
            <a:ext cx="8458200" cy="916781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2914650"/>
            <a:ext cx="8458200" cy="6858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65478-26BD-4723-B974-3993450EEA38}" type="datetimeFigureOut">
              <a:rPr lang="en-US" smtClean="0"/>
              <a:pPr/>
              <a:t>17/11/2020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4855464"/>
            <a:ext cx="758952" cy="185166"/>
          </a:xfrm>
        </p:spPr>
        <p:txBody>
          <a:bodyPr/>
          <a:lstStyle/>
          <a:p>
            <a:fld id="{BCC54B9D-CC9A-4F17-9283-61D119FCFE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65478-26BD-4723-B974-3993450EEA38}" type="datetimeFigureOut">
              <a:rPr lang="en-US" smtClean="0"/>
              <a:pPr/>
              <a:t>17/11/2020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54B9D-CC9A-4F17-9283-61D119FCFE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411957"/>
            <a:ext cx="1828800" cy="4388644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11957"/>
            <a:ext cx="6248400" cy="438864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65478-26BD-4723-B974-3993450EEA38}" type="datetimeFigureOut">
              <a:rPr lang="en-US" smtClean="0"/>
              <a:pPr/>
              <a:t>17/11/2020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54B9D-CC9A-4F17-9283-61D119FCFE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65478-26BD-4723-B974-3993450EEA38}" type="datetimeFigureOut">
              <a:rPr lang="en-US" smtClean="0"/>
              <a:pPr/>
              <a:t>17/11/2020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57150"/>
            <a:ext cx="2895600" cy="216694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4855464"/>
            <a:ext cx="758952" cy="185166"/>
          </a:xfrm>
        </p:spPr>
        <p:txBody>
          <a:bodyPr/>
          <a:lstStyle/>
          <a:p>
            <a:fld id="{BCC54B9D-CC9A-4F17-9283-61D119FCFE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2583677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257300"/>
            <a:ext cx="8458200" cy="9144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65478-26BD-4723-B974-3993450EEA38}" type="datetimeFigureOut">
              <a:rPr lang="en-US" smtClean="0"/>
              <a:pPr/>
              <a:t>17/11/2020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54B9D-CC9A-4F17-9283-61D119FCFE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210314"/>
            <a:ext cx="8686800" cy="888619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342900"/>
            <a:ext cx="8686800" cy="630936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200150"/>
            <a:ext cx="4191000" cy="3543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343400" cy="3543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65478-26BD-4723-B974-3993450EEA38}" type="datetimeFigureOut">
              <a:rPr lang="en-US" smtClean="0"/>
              <a:pPr/>
              <a:t>17/11/2020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54B9D-CC9A-4F17-9283-61D119FCFE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4057650"/>
            <a:ext cx="8610600" cy="661988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500062"/>
            <a:ext cx="4290556" cy="47982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6" y="500062"/>
            <a:ext cx="4292241" cy="47982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987028"/>
            <a:ext cx="4290556" cy="29563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987028"/>
            <a:ext cx="4288536" cy="29563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65478-26BD-4723-B974-3993450EEA38}" type="datetimeFigureOut">
              <a:rPr lang="en-US" smtClean="0"/>
              <a:pPr/>
              <a:t>17/11/2020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4857750"/>
            <a:ext cx="762000" cy="185166"/>
          </a:xfrm>
        </p:spPr>
        <p:txBody>
          <a:bodyPr/>
          <a:lstStyle/>
          <a:p>
            <a:fld id="{BCC54B9D-CC9A-4F17-9283-61D119FCFE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4514850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342900"/>
            <a:ext cx="8686800" cy="630936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65478-26BD-4723-B974-3993450EEA38}" type="datetimeFigureOut">
              <a:rPr lang="en-US" smtClean="0"/>
              <a:pPr/>
              <a:t>17/11/2020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54B9D-CC9A-4F17-9283-61D119FCFE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65478-26BD-4723-B974-3993450EEA38}" type="datetimeFigureOut">
              <a:rPr lang="en-US" smtClean="0"/>
              <a:pPr/>
              <a:t>17/11/2020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54B9D-CC9A-4F17-9283-61D119FCFE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4386838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4114800"/>
            <a:ext cx="8458200" cy="390525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1" y="457200"/>
            <a:ext cx="3008313" cy="360045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457200"/>
            <a:ext cx="5340350" cy="36004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65478-26BD-4723-B974-3993450EEA38}" type="datetimeFigureOut">
              <a:rPr lang="en-US" smtClean="0"/>
              <a:pPr/>
              <a:t>17/11/2020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54B9D-CC9A-4F17-9283-61D119FCFE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462476"/>
            <a:ext cx="5029200" cy="27432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65478-26BD-4723-B974-3993450EEA38}" type="datetimeFigureOut">
              <a:rPr lang="en-US" smtClean="0"/>
              <a:pPr/>
              <a:t>17/11/2020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54B9D-CC9A-4F17-9283-61D119FCFE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3745320"/>
            <a:ext cx="5867400" cy="391716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4149913"/>
            <a:ext cx="5867400" cy="576263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788174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165622"/>
            <a:ext cx="8686800" cy="339447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57150"/>
            <a:ext cx="2514600" cy="216694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9665478-26BD-4723-B974-3993450EEA38}" type="datetimeFigureOut">
              <a:rPr lang="en-US" smtClean="0"/>
              <a:pPr/>
              <a:t>17/11/2020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57150"/>
            <a:ext cx="3352800" cy="216694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4857751"/>
            <a:ext cx="762000" cy="183356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CC54B9D-CC9A-4F17-9283-61D119FCFE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342900"/>
            <a:ext cx="8686800" cy="62865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788174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793490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11" Type="http://schemas.openxmlformats.org/officeDocument/2006/relationships/oleObject" Target="../embeddings/oleObject11.bin"/><Relationship Id="rId5" Type="http://schemas.openxmlformats.org/officeDocument/2006/relationships/oleObject" Target="../embeddings/oleObject5.bin"/><Relationship Id="rId10" Type="http://schemas.openxmlformats.org/officeDocument/2006/relationships/oleObject" Target="../embeddings/oleObject10.bin"/><Relationship Id="rId4" Type="http://schemas.openxmlformats.org/officeDocument/2006/relationships/oleObject" Target="../embeddings/oleObject4.bin"/><Relationship Id="rId9" Type="http://schemas.openxmlformats.org/officeDocument/2006/relationships/oleObject" Target="../embeddings/oleObject9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5.bin"/><Relationship Id="rId5" Type="http://schemas.openxmlformats.org/officeDocument/2006/relationships/oleObject" Target="../embeddings/oleObject14.bin"/><Relationship Id="rId4" Type="http://schemas.openxmlformats.org/officeDocument/2006/relationships/oleObject" Target="../embeddings/oleObject1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200" b="1" i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D</a:t>
            </a:r>
            <a:r>
              <a:rPr lang="sr-Latn-ME" sz="3200" b="1" i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ekartov proizvod</a:t>
            </a:r>
            <a:endParaRPr lang="en-US" sz="3200" b="1" i="1" dirty="0">
              <a:solidFill>
                <a:schemeClr val="accent5">
                  <a:lumMod val="5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321453"/>
            <a:ext cx="8429684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000" b="1" i="1" dirty="0" smtClean="0">
                <a:latin typeface="Calibri" pitchFamily="34" charset="0"/>
              </a:rPr>
              <a:t>(</a:t>
            </a:r>
            <a:r>
              <a:rPr lang="sr-Latn-ME" sz="2000" b="1" i="1" dirty="0" smtClean="0">
                <a:solidFill>
                  <a:srgbClr val="00B050"/>
                </a:solidFill>
                <a:latin typeface="Calibri" pitchFamily="34" charset="0"/>
              </a:rPr>
              <a:t>x</a:t>
            </a:r>
            <a:r>
              <a:rPr lang="sr-Latn-ME" sz="2000" b="1" i="1" dirty="0" smtClean="0">
                <a:latin typeface="Calibri" pitchFamily="34" charset="0"/>
              </a:rPr>
              <a:t>,</a:t>
            </a:r>
            <a:r>
              <a:rPr lang="sr-Latn-ME" sz="2000" b="1" i="1" dirty="0" smtClean="0">
                <a:solidFill>
                  <a:srgbClr val="FF0000"/>
                </a:solidFill>
                <a:latin typeface="Calibri" pitchFamily="34" charset="0"/>
              </a:rPr>
              <a:t>y</a:t>
            </a:r>
            <a:r>
              <a:rPr lang="sr-Latn-ME" sz="2000" b="1" i="1" dirty="0" smtClean="0">
                <a:latin typeface="Calibri" pitchFamily="34" charset="0"/>
              </a:rPr>
              <a:t>) – </a:t>
            </a:r>
            <a:r>
              <a:rPr lang="sr-Latn-ME" sz="2000" i="1" dirty="0" smtClean="0">
                <a:solidFill>
                  <a:srgbClr val="C00000"/>
                </a:solidFill>
                <a:latin typeface="Calibri" pitchFamily="34" charset="0"/>
              </a:rPr>
              <a:t>uređeni par elemenata </a:t>
            </a:r>
            <a:r>
              <a:rPr lang="sr-Latn-ME" sz="2000" i="1" dirty="0" smtClean="0">
                <a:latin typeface="Calibri" pitchFamily="34" charset="0"/>
              </a:rPr>
              <a:t>x i </a:t>
            </a:r>
            <a:r>
              <a:rPr lang="sr-Latn-ME" sz="2000" i="1" dirty="0" smtClean="0">
                <a:latin typeface="Calibri" pitchFamily="34" charset="0"/>
              </a:rPr>
              <a:t>y</a:t>
            </a:r>
            <a:endParaRPr lang="sr-Latn-ME" sz="2000" i="1" dirty="0" smtClean="0">
              <a:latin typeface="Calibri" pitchFamily="34" charset="0"/>
            </a:endParaRPr>
          </a:p>
          <a:p>
            <a:r>
              <a:rPr lang="sr-Latn-ME" sz="2000" b="1" i="1" dirty="0" smtClean="0">
                <a:solidFill>
                  <a:srgbClr val="00B050"/>
                </a:solidFill>
                <a:latin typeface="Calibri" pitchFamily="34" charset="0"/>
              </a:rPr>
              <a:t>x</a:t>
            </a:r>
            <a:r>
              <a:rPr lang="sr-Latn-ME" sz="2000" i="1" dirty="0" smtClean="0">
                <a:latin typeface="Calibri" pitchFamily="34" charset="0"/>
              </a:rPr>
              <a:t>– </a:t>
            </a:r>
            <a:r>
              <a:rPr lang="sr-Latn-ME" sz="2000" i="1" dirty="0" smtClean="0">
                <a:solidFill>
                  <a:srgbClr val="00B050"/>
                </a:solidFill>
                <a:latin typeface="Calibri" pitchFamily="34" charset="0"/>
              </a:rPr>
              <a:t>prva koordinata</a:t>
            </a:r>
          </a:p>
          <a:p>
            <a:r>
              <a:rPr lang="sr-Latn-ME" sz="2000" b="1" i="1" dirty="0" smtClean="0">
                <a:solidFill>
                  <a:srgbClr val="FF0000"/>
                </a:solidFill>
                <a:latin typeface="Calibri" pitchFamily="34" charset="0"/>
              </a:rPr>
              <a:t>y</a:t>
            </a:r>
            <a:r>
              <a:rPr lang="sr-Latn-ME" sz="2000" i="1" dirty="0" smtClean="0">
                <a:solidFill>
                  <a:srgbClr val="FF0000"/>
                </a:solidFill>
                <a:latin typeface="Calibri" pitchFamily="34" charset="0"/>
              </a:rPr>
              <a:t>– druga koordinata    </a:t>
            </a:r>
          </a:p>
          <a:p>
            <a:r>
              <a:rPr lang="sr-Latn-ME" sz="2000" i="1" dirty="0" smtClean="0">
                <a:latin typeface="Calibri" pitchFamily="34" charset="0"/>
              </a:rPr>
              <a:t>(x,y</a:t>
            </a:r>
            <a:r>
              <a:rPr lang="sr-Latn-ME" sz="2000" i="1" dirty="0" smtClean="0">
                <a:latin typeface="Calibri" pitchFamily="34" charset="0"/>
              </a:rPr>
              <a:t>)</a:t>
            </a:r>
            <a:r>
              <a:rPr lang="sr-Latn-ME" sz="2000" i="1" dirty="0" smtClean="0">
                <a:latin typeface="Cambria"/>
              </a:rPr>
              <a:t>≠(</a:t>
            </a:r>
            <a:r>
              <a:rPr lang="sr-Latn-ME" sz="2000" i="1" dirty="0" smtClean="0">
                <a:latin typeface="Cambria"/>
              </a:rPr>
              <a:t>y,x)</a:t>
            </a:r>
            <a:endParaRPr lang="sr-Latn-ME" sz="2000" i="1" dirty="0" smtClean="0">
              <a:latin typeface="Calibri" pitchFamily="34" charset="0"/>
            </a:endParaRPr>
          </a:p>
          <a:p>
            <a:endParaRPr lang="sr-Latn-ME" sz="2000" i="1" dirty="0">
              <a:latin typeface="Calibri" pitchFamily="34" charset="0"/>
            </a:endParaRPr>
          </a:p>
          <a:p>
            <a:r>
              <a:rPr lang="en-US" sz="2000" i="1" dirty="0" smtClean="0">
                <a:latin typeface="Calibri" pitchFamily="34" charset="0"/>
              </a:rPr>
              <a:t>D</a:t>
            </a:r>
            <a:r>
              <a:rPr lang="sr-Latn-ME" sz="2000" i="1" dirty="0" smtClean="0">
                <a:latin typeface="Calibri" pitchFamily="34" charset="0"/>
              </a:rPr>
              <a:t>va uređena para su </a:t>
            </a:r>
            <a:r>
              <a:rPr lang="sr-Latn-ME" sz="2000" i="1" dirty="0" smtClean="0">
                <a:solidFill>
                  <a:srgbClr val="C00000"/>
                </a:solidFill>
                <a:latin typeface="Calibri" pitchFamily="34" charset="0"/>
              </a:rPr>
              <a:t>jednaka </a:t>
            </a:r>
            <a:r>
              <a:rPr lang="sr-Latn-ME" sz="2000" i="1" dirty="0" smtClean="0">
                <a:latin typeface="Calibri" pitchFamily="34" charset="0"/>
              </a:rPr>
              <a:t>ako su im elementi jednaki:</a:t>
            </a:r>
          </a:p>
          <a:p>
            <a:r>
              <a:rPr lang="sr-Latn-ME" sz="2000" i="1" dirty="0">
                <a:latin typeface="Calibri" pitchFamily="34" charset="0"/>
              </a:rPr>
              <a:t> </a:t>
            </a:r>
            <a:r>
              <a:rPr lang="sr-Latn-ME" sz="2000" i="1" dirty="0" smtClean="0">
                <a:latin typeface="Calibri" pitchFamily="34" charset="0"/>
              </a:rPr>
              <a:t>                (a,b) = (c,d) akko je a = c </a:t>
            </a:r>
            <a:r>
              <a:rPr lang="sr-Latn-ME" sz="2000" i="1" dirty="0" smtClean="0">
                <a:latin typeface="Calibri" pitchFamily="34" charset="0"/>
              </a:rPr>
              <a:t>i b = d.</a:t>
            </a:r>
          </a:p>
          <a:p>
            <a:endParaRPr lang="sr-Latn-ME" sz="2000" i="1" dirty="0" smtClean="0">
              <a:latin typeface="Calibri" pitchFamily="34" charset="0"/>
            </a:endParaRPr>
          </a:p>
          <a:p>
            <a:endParaRPr lang="sr-Latn-ME" sz="2000" i="1" dirty="0" smtClean="0">
              <a:latin typeface="Calibri" pitchFamily="34" charset="0"/>
            </a:endParaRPr>
          </a:p>
          <a:p>
            <a:endParaRPr lang="sr-Latn-ME" sz="2000" i="1" dirty="0">
              <a:latin typeface="Calibri" pitchFamily="34" charset="0"/>
            </a:endParaRPr>
          </a:p>
          <a:p>
            <a:endParaRPr lang="sr-Latn-ME" sz="2800" dirty="0" smtClean="0"/>
          </a:p>
          <a:p>
            <a:endParaRPr lang="sr-Latn-ME" sz="2800" dirty="0" smtClean="0"/>
          </a:p>
          <a:p>
            <a:r>
              <a:rPr lang="sr-Latn-ME" sz="2800" dirty="0" smtClean="0"/>
              <a:t>       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267874"/>
            <a:ext cx="85011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000" i="1" dirty="0" smtClean="0">
                <a:latin typeface="Calibri" pitchFamily="34" charset="0"/>
              </a:rPr>
              <a:t>    </a:t>
            </a:r>
            <a:r>
              <a:rPr lang="sr-Latn-ME" sz="2000" i="1" dirty="0" smtClean="0">
                <a:solidFill>
                  <a:srgbClr val="C00000"/>
                </a:solidFill>
                <a:latin typeface="Calibri" pitchFamily="34" charset="0"/>
              </a:rPr>
              <a:t>. </a:t>
            </a:r>
            <a:endParaRPr lang="sr-Latn-ME" sz="2000" i="1" dirty="0">
              <a:solidFill>
                <a:srgbClr val="C00000"/>
              </a:solidFill>
              <a:latin typeface="Calibri" pitchFamily="34" charset="0"/>
            </a:endParaRPr>
          </a:p>
          <a:p>
            <a:endParaRPr lang="sr-Latn-ME" sz="2000" i="1" dirty="0" smtClean="0">
              <a:latin typeface="Calibri" pitchFamily="34" charset="0"/>
            </a:endParaRPr>
          </a:p>
          <a:p>
            <a:endParaRPr lang="en-US" sz="2000" i="1" dirty="0">
              <a:latin typeface="Calibri" pitchFamily="34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571472" y="1643056"/>
          <a:ext cx="5000660" cy="482207"/>
        </p:xfrm>
        <a:graphic>
          <a:graphicData uri="http://schemas.openxmlformats.org/presentationml/2006/ole">
            <p:oleObj spid="_x0000_s2050" name="Equation" r:id="rId3" imgW="1765080" imgH="215640" progId="Equation.3">
              <p:embed/>
            </p:oleObj>
          </a:graphicData>
        </a:graphic>
      </p:graphicFrame>
      <p:sp>
        <p:nvSpPr>
          <p:cNvPr id="7" name="Rectangle 6"/>
          <p:cNvSpPr/>
          <p:nvPr/>
        </p:nvSpPr>
        <p:spPr>
          <a:xfrm>
            <a:off x="642910" y="285734"/>
            <a:ext cx="66437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Def: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Dekartov proizvod  A</a:t>
            </a:r>
            <a:r>
              <a:rPr lang="en-U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  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nepraznih skupova A  i  B je skup svih mogućih uređenih parova, čiji prvi element pripada skupu A, a drugi element skupu B, tj.</a:t>
            </a:r>
            <a:endParaRPr lang="sr-Latn-C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00298" y="2214560"/>
            <a:ext cx="1785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400" dirty="0" smtClean="0"/>
              <a:t>AxB</a:t>
            </a:r>
            <a:r>
              <a:rPr lang="sr-Latn-ME" sz="2400" dirty="0" smtClean="0">
                <a:latin typeface="Cambria"/>
              </a:rPr>
              <a:t>≠BxA</a:t>
            </a:r>
            <a:endParaRPr lang="en-US" sz="2400" dirty="0"/>
          </a:p>
        </p:txBody>
      </p:sp>
      <p:graphicFrame>
        <p:nvGraphicFramePr>
          <p:cNvPr id="2054" name="Object 6"/>
          <p:cNvGraphicFramePr>
            <a:graphicFrameLocks noChangeAspect="1"/>
          </p:cNvGraphicFramePr>
          <p:nvPr/>
        </p:nvGraphicFramePr>
        <p:xfrm>
          <a:off x="1500166" y="3000378"/>
          <a:ext cx="2643187" cy="374650"/>
        </p:xfrm>
        <a:graphic>
          <a:graphicData uri="http://schemas.openxmlformats.org/presentationml/2006/ole">
            <p:oleObj spid="_x0000_s2054" name="Equation" r:id="rId4" imgW="1384200" imgH="215640" progId="Equation.3">
              <p:embed/>
            </p:oleObj>
          </a:graphicData>
        </a:graphic>
      </p:graphicFrame>
      <p:sp>
        <p:nvSpPr>
          <p:cNvPr id="11" name="Rectangle 10"/>
          <p:cNvSpPr/>
          <p:nvPr/>
        </p:nvSpPr>
        <p:spPr>
          <a:xfrm>
            <a:off x="500034" y="3000378"/>
            <a:ext cx="936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ME" dirty="0" smtClean="0"/>
              <a:t>Primjer: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00034" y="3500444"/>
            <a:ext cx="2760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Naći :    AxB     ,BxA,   BxB?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/>
      <p:bldP spid="12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214297"/>
            <a:ext cx="85011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latin typeface="Calibri" pitchFamily="34" charset="0"/>
              </a:rPr>
              <a:t>D</a:t>
            </a:r>
            <a:r>
              <a:rPr lang="sr-Latn-ME" sz="2000" i="1" dirty="0" smtClean="0">
                <a:latin typeface="Calibri" pitchFamily="34" charset="0"/>
              </a:rPr>
              <a:t>ekartove proizvode možemo ilustrovati na razne načine.</a:t>
            </a:r>
          </a:p>
          <a:p>
            <a:endParaRPr lang="en-US" sz="2800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500034" y="1071552"/>
          <a:ext cx="2643206" cy="375050"/>
        </p:xfrm>
        <a:graphic>
          <a:graphicData uri="http://schemas.openxmlformats.org/presentationml/2006/ole">
            <p:oleObj spid="_x0000_s3074" name="Equation" r:id="rId3" imgW="1384200" imgH="215640" progId="Equation.3">
              <p:embed/>
            </p:oleObj>
          </a:graphicData>
        </a:graphic>
      </p:graphicFrame>
      <p:cxnSp>
        <p:nvCxnSpPr>
          <p:cNvPr id="5" name="Straight Connector 4"/>
          <p:cNvCxnSpPr/>
          <p:nvPr/>
        </p:nvCxnSpPr>
        <p:spPr>
          <a:xfrm>
            <a:off x="4429124" y="2678907"/>
            <a:ext cx="2643206" cy="1191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4429124" y="2250279"/>
            <a:ext cx="2643206" cy="1191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429124" y="1821651"/>
            <a:ext cx="2643206" cy="1191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6200000" flipH="1">
            <a:off x="3946223" y="2161676"/>
            <a:ext cx="1607951" cy="70644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16200000" flipH="1">
            <a:off x="4517727" y="2108098"/>
            <a:ext cx="1607951" cy="70644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16200000" flipH="1">
            <a:off x="5062442" y="2134887"/>
            <a:ext cx="1661529" cy="70644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16200000" flipH="1">
            <a:off x="5660735" y="2108098"/>
            <a:ext cx="1607951" cy="70644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7215206" y="2571750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b="1" dirty="0" smtClean="0"/>
              <a:t>A</a:t>
            </a:r>
            <a:endParaRPr lang="en-US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4500562" y="1178709"/>
            <a:ext cx="214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b="1" dirty="0" smtClean="0"/>
              <a:t>B</a:t>
            </a:r>
            <a:endParaRPr lang="en-US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6715140" y="1339445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b="1" dirty="0" smtClean="0"/>
              <a:t>A x B</a:t>
            </a:r>
            <a:endParaRPr lang="en-US" b="1" dirty="0"/>
          </a:p>
        </p:txBody>
      </p:sp>
      <p:graphicFrame>
        <p:nvGraphicFramePr>
          <p:cNvPr id="33" name="Object 32"/>
          <p:cNvGraphicFramePr>
            <a:graphicFrameLocks noChangeAspect="1"/>
          </p:cNvGraphicFramePr>
          <p:nvPr/>
        </p:nvGraphicFramePr>
        <p:xfrm>
          <a:off x="5143504" y="2143122"/>
          <a:ext cx="571504" cy="203598"/>
        </p:xfrm>
        <a:graphic>
          <a:graphicData uri="http://schemas.openxmlformats.org/presentationml/2006/ole">
            <p:oleObj spid="_x0000_s3076" name="Equation" r:id="rId4" imgW="114120" imgH="114120" progId="Equation.3">
              <p:embed/>
            </p:oleObj>
          </a:graphicData>
        </a:graphic>
      </p:graphicFrame>
      <p:graphicFrame>
        <p:nvGraphicFramePr>
          <p:cNvPr id="3077" name="Object 5"/>
          <p:cNvGraphicFramePr>
            <a:graphicFrameLocks noChangeAspect="1"/>
          </p:cNvGraphicFramePr>
          <p:nvPr/>
        </p:nvGraphicFramePr>
        <p:xfrm>
          <a:off x="5143504" y="1714495"/>
          <a:ext cx="571500" cy="203597"/>
        </p:xfrm>
        <a:graphic>
          <a:graphicData uri="http://schemas.openxmlformats.org/presentationml/2006/ole">
            <p:oleObj spid="_x0000_s3077" name="Equation" r:id="rId5" imgW="114120" imgH="114120" progId="Equation.3">
              <p:embed/>
            </p:oleObj>
          </a:graphicData>
        </a:graphic>
      </p:graphicFrame>
      <p:graphicFrame>
        <p:nvGraphicFramePr>
          <p:cNvPr id="3078" name="Object 6"/>
          <p:cNvGraphicFramePr>
            <a:graphicFrameLocks noChangeAspect="1"/>
          </p:cNvGraphicFramePr>
          <p:nvPr/>
        </p:nvGraphicFramePr>
        <p:xfrm>
          <a:off x="5715008" y="1714495"/>
          <a:ext cx="571500" cy="203597"/>
        </p:xfrm>
        <a:graphic>
          <a:graphicData uri="http://schemas.openxmlformats.org/presentationml/2006/ole">
            <p:oleObj spid="_x0000_s3078" name="Equation" r:id="rId6" imgW="114120" imgH="114120" progId="Equation.3">
              <p:embed/>
            </p:oleObj>
          </a:graphicData>
        </a:graphic>
      </p:graphicFrame>
      <p:graphicFrame>
        <p:nvGraphicFramePr>
          <p:cNvPr id="3079" name="Object 7"/>
          <p:cNvGraphicFramePr>
            <a:graphicFrameLocks noChangeAspect="1"/>
          </p:cNvGraphicFramePr>
          <p:nvPr/>
        </p:nvGraphicFramePr>
        <p:xfrm>
          <a:off x="5715008" y="2143123"/>
          <a:ext cx="571500" cy="203597"/>
        </p:xfrm>
        <a:graphic>
          <a:graphicData uri="http://schemas.openxmlformats.org/presentationml/2006/ole">
            <p:oleObj spid="_x0000_s3079" name="Equation" r:id="rId7" imgW="114120" imgH="114120" progId="Equation.3">
              <p:embed/>
            </p:oleObj>
          </a:graphicData>
        </a:graphic>
      </p:graphicFrame>
      <p:graphicFrame>
        <p:nvGraphicFramePr>
          <p:cNvPr id="3080" name="Object 8"/>
          <p:cNvGraphicFramePr>
            <a:graphicFrameLocks noChangeAspect="1"/>
          </p:cNvGraphicFramePr>
          <p:nvPr/>
        </p:nvGraphicFramePr>
        <p:xfrm>
          <a:off x="6286512" y="1714494"/>
          <a:ext cx="571500" cy="214314"/>
        </p:xfrm>
        <a:graphic>
          <a:graphicData uri="http://schemas.openxmlformats.org/presentationml/2006/ole">
            <p:oleObj spid="_x0000_s3080" name="Equation" r:id="rId8" imgW="114120" imgH="114120" progId="Equation.3">
              <p:embed/>
            </p:oleObj>
          </a:graphicData>
        </a:graphic>
      </p:graphicFrame>
      <p:graphicFrame>
        <p:nvGraphicFramePr>
          <p:cNvPr id="3081" name="Object 9"/>
          <p:cNvGraphicFramePr>
            <a:graphicFrameLocks noChangeAspect="1"/>
          </p:cNvGraphicFramePr>
          <p:nvPr/>
        </p:nvGraphicFramePr>
        <p:xfrm>
          <a:off x="6286512" y="2143123"/>
          <a:ext cx="571500" cy="203597"/>
        </p:xfrm>
        <a:graphic>
          <a:graphicData uri="http://schemas.openxmlformats.org/presentationml/2006/ole">
            <p:oleObj spid="_x0000_s3081" name="Equation" r:id="rId9" imgW="114120" imgH="114120" progId="Equation.3">
              <p:embed/>
            </p:oleObj>
          </a:graphicData>
        </a:graphic>
      </p:graphicFrame>
      <p:sp>
        <p:nvSpPr>
          <p:cNvPr id="45" name="TextBox 44"/>
          <p:cNvSpPr txBox="1"/>
          <p:nvPr/>
        </p:nvSpPr>
        <p:spPr>
          <a:xfrm>
            <a:off x="5214942" y="3053956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1</a:t>
            </a:r>
            <a:endParaRPr lang="en-US" b="1" dirty="0"/>
          </a:p>
        </p:txBody>
      </p:sp>
      <p:sp>
        <p:nvSpPr>
          <p:cNvPr id="46" name="TextBox 45"/>
          <p:cNvSpPr txBox="1"/>
          <p:nvPr/>
        </p:nvSpPr>
        <p:spPr>
          <a:xfrm>
            <a:off x="5786446" y="3053956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2</a:t>
            </a:r>
            <a:endParaRPr lang="en-US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6357950" y="3053956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3</a:t>
            </a:r>
            <a:endParaRPr lang="en-US" b="1" dirty="0"/>
          </a:p>
        </p:txBody>
      </p:sp>
      <p:graphicFrame>
        <p:nvGraphicFramePr>
          <p:cNvPr id="51" name="Object 50"/>
          <p:cNvGraphicFramePr>
            <a:graphicFrameLocks noChangeAspect="1"/>
          </p:cNvGraphicFramePr>
          <p:nvPr/>
        </p:nvGraphicFramePr>
        <p:xfrm>
          <a:off x="4000496" y="2143122"/>
          <a:ext cx="492128" cy="321471"/>
        </p:xfrm>
        <a:graphic>
          <a:graphicData uri="http://schemas.openxmlformats.org/presentationml/2006/ole">
            <p:oleObj spid="_x0000_s3082" name="Equation" r:id="rId10" imgW="126720" imgH="139680" progId="Equation.3">
              <p:embed/>
            </p:oleObj>
          </a:graphicData>
        </a:graphic>
      </p:graphicFrame>
      <p:graphicFrame>
        <p:nvGraphicFramePr>
          <p:cNvPr id="52" name="Object 51"/>
          <p:cNvGraphicFramePr>
            <a:graphicFrameLocks noChangeAspect="1"/>
          </p:cNvGraphicFramePr>
          <p:nvPr/>
        </p:nvGraphicFramePr>
        <p:xfrm>
          <a:off x="4071934" y="1607337"/>
          <a:ext cx="349252" cy="388146"/>
        </p:xfrm>
        <a:graphic>
          <a:graphicData uri="http://schemas.openxmlformats.org/presentationml/2006/ole">
            <p:oleObj spid="_x0000_s3083" name="Equation" r:id="rId11" imgW="126720" imgH="177480" progId="Equation.3">
              <p:embed/>
            </p:oleObj>
          </a:graphicData>
        </a:graphic>
      </p:graphicFrame>
      <p:sp>
        <p:nvSpPr>
          <p:cNvPr id="42" name="Arc 41"/>
          <p:cNvSpPr/>
          <p:nvPr/>
        </p:nvSpPr>
        <p:spPr>
          <a:xfrm>
            <a:off x="5076056" y="1491630"/>
            <a:ext cx="1656184" cy="1080120"/>
          </a:xfrm>
          <a:prstGeom prst="arc">
            <a:avLst>
              <a:gd name="adj1" fmla="val 16200000"/>
              <a:gd name="adj2" fmla="val 1589254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2" dur="1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7" dur="1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2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7" dur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2" dur="1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7" dur="1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2" dur="1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7" dur="1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2" dur="1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7" dur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5" grpId="0"/>
      <p:bldP spid="45" grpId="0"/>
      <p:bldP spid="46" grpId="0"/>
      <p:bldP spid="49" grpId="0"/>
      <p:bldP spid="4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321453"/>
            <a:ext cx="750099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rgbClr val="C00000"/>
                </a:solidFill>
                <a:latin typeface="Calibri" pitchFamily="34" charset="0"/>
              </a:rPr>
              <a:t>Z</a:t>
            </a:r>
            <a:r>
              <a:rPr lang="sr-Latn-ME" sz="2000" b="1" i="1" dirty="0" smtClean="0">
                <a:solidFill>
                  <a:srgbClr val="C00000"/>
                </a:solidFill>
                <a:latin typeface="Calibri" pitchFamily="34" charset="0"/>
              </a:rPr>
              <a:t>adaci za vježbu:</a:t>
            </a:r>
          </a:p>
          <a:p>
            <a:endParaRPr lang="sr-Latn-ME" sz="2000" b="1" i="1" dirty="0">
              <a:solidFill>
                <a:srgbClr val="C00000"/>
              </a:solidFill>
              <a:latin typeface="Calibri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000" i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D</a:t>
            </a:r>
            <a:r>
              <a:rPr lang="sr-Latn-ME" sz="2000" i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ati su skupovi                           </a:t>
            </a:r>
            <a:r>
              <a:rPr lang="en-US" sz="2000" i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                     </a:t>
            </a:r>
            <a:r>
              <a:rPr lang="sr-Latn-ME" sz="2000" i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.</a:t>
            </a:r>
            <a:r>
              <a:rPr lang="en-US" sz="2000" i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O</a:t>
            </a:r>
            <a:r>
              <a:rPr lang="sr-Latn-ME" sz="2000" i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drediti:</a:t>
            </a:r>
          </a:p>
          <a:p>
            <a:pPr marL="514350" indent="-514350">
              <a:buFont typeface="+mj-lt"/>
              <a:buAutoNum type="arabicPeriod"/>
            </a:pPr>
            <a:endParaRPr lang="sr-Latn-ME" sz="2000" i="1" dirty="0">
              <a:solidFill>
                <a:schemeClr val="accent5">
                  <a:lumMod val="50000"/>
                </a:schemeClr>
              </a:solidFill>
              <a:latin typeface="Calibri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sr-Latn-ME" sz="2000" i="1" dirty="0" smtClean="0">
              <a:solidFill>
                <a:schemeClr val="accent5">
                  <a:lumMod val="50000"/>
                </a:schemeClr>
              </a:solidFill>
              <a:latin typeface="Calibri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sr-Latn-ME" sz="2000" i="1" dirty="0">
              <a:solidFill>
                <a:schemeClr val="accent5">
                  <a:lumMod val="50000"/>
                </a:schemeClr>
              </a:solidFill>
              <a:latin typeface="Calibri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000" i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D</a:t>
            </a:r>
            <a:r>
              <a:rPr lang="sr-Latn-ME" sz="2000" i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ati su skupovi                            </a:t>
            </a:r>
            <a:r>
              <a:rPr lang="en-US" sz="2000" i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                   </a:t>
            </a:r>
            <a:r>
              <a:rPr lang="sr-Latn-ME" sz="2000" i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 . </a:t>
            </a:r>
            <a:endParaRPr lang="en-US" sz="2000" i="1" dirty="0" smtClean="0">
              <a:solidFill>
                <a:schemeClr val="accent5">
                  <a:lumMod val="50000"/>
                </a:schemeClr>
              </a:solidFill>
              <a:latin typeface="Calibri" pitchFamily="34" charset="0"/>
            </a:endParaRPr>
          </a:p>
          <a:p>
            <a:pPr marL="514350" indent="-514350"/>
            <a:r>
              <a:rPr lang="en-US" sz="2000" i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      </a:t>
            </a:r>
            <a:r>
              <a:rPr lang="bs-Latn-BA" sz="2000" i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   </a:t>
            </a:r>
            <a:r>
              <a:rPr lang="en-US" sz="2000" i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O</a:t>
            </a:r>
            <a:r>
              <a:rPr lang="sr-Latn-ME" sz="2000" i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drediti:</a:t>
            </a:r>
          </a:p>
          <a:p>
            <a:pPr marL="514350" indent="-514350"/>
            <a:r>
              <a:rPr lang="sr-Latn-ME" sz="2000" i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 </a:t>
            </a:r>
          </a:p>
          <a:p>
            <a:pPr marL="514350" indent="-514350"/>
            <a:r>
              <a:rPr lang="sr-Latn-ME" sz="28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en-US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2627784" y="987574"/>
          <a:ext cx="2643206" cy="360040"/>
        </p:xfrm>
        <a:graphic>
          <a:graphicData uri="http://schemas.openxmlformats.org/presentationml/2006/ole">
            <p:oleObj spid="_x0000_s5122" name="Equation" r:id="rId3" imgW="1498320" imgH="215640" progId="Equation.3">
              <p:embed/>
            </p:oleObj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000100" y="1500180"/>
          <a:ext cx="6020172" cy="351490"/>
        </p:xfrm>
        <a:graphic>
          <a:graphicData uri="http://schemas.openxmlformats.org/presentationml/2006/ole">
            <p:oleObj spid="_x0000_s5123" name="Equation" r:id="rId4" imgW="2552400" imgH="215640" progId="Equation.3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699792" y="2211710"/>
          <a:ext cx="3672408" cy="360040"/>
        </p:xfrm>
        <a:graphic>
          <a:graphicData uri="http://schemas.openxmlformats.org/presentationml/2006/ole">
            <p:oleObj spid="_x0000_s5124" name="Equation" r:id="rId5" imgW="2070000" imgH="215640" progId="Equation.3">
              <p:embed/>
            </p:oleObj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971600" y="3037237"/>
          <a:ext cx="6309344" cy="326601"/>
        </p:xfrm>
        <a:graphic>
          <a:graphicData uri="http://schemas.openxmlformats.org/presentationml/2006/ole">
            <p:oleObj spid="_x0000_s5125" name="Equation" r:id="rId6" imgW="2819160" imgH="215640" progId="Equation.3">
              <p:embed/>
            </p:oleObj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117</TotalTime>
  <Words>149</Words>
  <Application>Microsoft Office PowerPoint</Application>
  <PresentationFormat>On-screen Show (16:9)</PresentationFormat>
  <Paragraphs>36</Paragraphs>
  <Slides>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Trek</vt:lpstr>
      <vt:lpstr>Equation</vt:lpstr>
      <vt:lpstr>Dekartov proizvod</vt:lpstr>
      <vt:lpstr>Slide 2</vt:lpstr>
      <vt:lpstr>Slide 3</vt:lpstr>
      <vt:lpstr>Slide 4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Dekartov proizvod</dc:title>
  <dc:creator>owner</dc:creator>
  <cp:lastModifiedBy>Petar</cp:lastModifiedBy>
  <cp:revision>17</cp:revision>
  <dcterms:created xsi:type="dcterms:W3CDTF">2011-09-28T20:26:57Z</dcterms:created>
  <dcterms:modified xsi:type="dcterms:W3CDTF">2020-11-17T17:49:39Z</dcterms:modified>
</cp:coreProperties>
</file>