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handoutMasterIdLst>
    <p:handoutMasterId r:id="rId23"/>
  </p:handoutMasterIdLst>
  <p:sldIdLst>
    <p:sldId id="334" r:id="rId2"/>
    <p:sldId id="290" r:id="rId3"/>
    <p:sldId id="291" r:id="rId4"/>
    <p:sldId id="314" r:id="rId5"/>
    <p:sldId id="315" r:id="rId6"/>
    <p:sldId id="316" r:id="rId7"/>
    <p:sldId id="320" r:id="rId8"/>
    <p:sldId id="321" r:id="rId9"/>
    <p:sldId id="318" r:id="rId10"/>
    <p:sldId id="319" r:id="rId11"/>
    <p:sldId id="322" r:id="rId12"/>
    <p:sldId id="323" r:id="rId13"/>
    <p:sldId id="325" r:id="rId14"/>
    <p:sldId id="326" r:id="rId15"/>
    <p:sldId id="328" r:id="rId16"/>
    <p:sldId id="329" r:id="rId17"/>
    <p:sldId id="330" r:id="rId18"/>
    <p:sldId id="331" r:id="rId19"/>
    <p:sldId id="332" r:id="rId20"/>
    <p:sldId id="333" r:id="rId21"/>
  </p:sldIdLst>
  <p:sldSz cx="9144000" cy="5143500" type="screen16x9"/>
  <p:notesSz cx="6815138" cy="9945688"/>
  <p:defaultTextStyle>
    <a:defPPr>
      <a:defRPr lang="en-US"/>
    </a:defPPr>
    <a:lvl1pPr algn="r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r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r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r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r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CC00"/>
    <a:srgbClr val="008000"/>
    <a:srgbClr val="FF6600"/>
    <a:srgbClr val="62A2DC"/>
    <a:srgbClr val="003366"/>
    <a:srgbClr val="1C4D7A"/>
    <a:srgbClr val="A20078"/>
    <a:srgbClr val="1E5384"/>
    <a:srgbClr val="EA857A"/>
    <a:srgbClr val="990099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6327" autoAdjust="0"/>
    <p:restoredTop sz="94660"/>
  </p:normalViewPr>
  <p:slideViewPr>
    <p:cSldViewPr>
      <p:cViewPr varScale="1">
        <p:scale>
          <a:sx n="86" d="100"/>
          <a:sy n="86" d="100"/>
        </p:scale>
        <p:origin x="-510" y="-84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2953226" cy="4972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 b="0"/>
            </a:lvl1pPr>
          </a:lstStyle>
          <a:p>
            <a:endParaRPr lang="en-US" dirty="0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60335" y="1"/>
            <a:ext cx="2953226" cy="4972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/>
            </a:lvl1pPr>
          </a:lstStyle>
          <a:p>
            <a:endParaRPr lang="en-US" dirty="0"/>
          </a:p>
        </p:txBody>
      </p:sp>
      <p:sp>
        <p:nvSpPr>
          <p:cNvPr id="3686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46678"/>
            <a:ext cx="2953226" cy="4972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 b="0"/>
            </a:lvl1pPr>
          </a:lstStyle>
          <a:p>
            <a:endParaRPr lang="en-US" dirty="0"/>
          </a:p>
        </p:txBody>
      </p:sp>
      <p:sp>
        <p:nvSpPr>
          <p:cNvPr id="3686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60335" y="9446678"/>
            <a:ext cx="2953226" cy="4972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/>
            </a:lvl1pPr>
          </a:lstStyle>
          <a:p>
            <a:fld id="{C49F80E1-A873-41BE-89A8-CBD27FEE61AE}" type="slidenum">
              <a:rPr lang="en-US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2953226" cy="4972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 b="0"/>
            </a:lvl1pPr>
          </a:lstStyle>
          <a:p>
            <a:endParaRPr lang="en-US" dirty="0"/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60335" y="1"/>
            <a:ext cx="2953226" cy="4972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/>
            </a:lvl1pPr>
          </a:lstStyle>
          <a:p>
            <a:endParaRPr lang="en-US" dirty="0"/>
          </a:p>
        </p:txBody>
      </p:sp>
      <p:sp>
        <p:nvSpPr>
          <p:cNvPr id="4608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3663" y="746125"/>
            <a:ext cx="6629400" cy="372903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4608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1514" y="4724203"/>
            <a:ext cx="5452110" cy="4475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608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46678"/>
            <a:ext cx="2953226" cy="4972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 b="0"/>
            </a:lvl1pPr>
          </a:lstStyle>
          <a:p>
            <a:endParaRPr lang="en-US" dirty="0"/>
          </a:p>
        </p:txBody>
      </p:sp>
      <p:sp>
        <p:nvSpPr>
          <p:cNvPr id="4608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60335" y="9446678"/>
            <a:ext cx="2953226" cy="4972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/>
            </a:lvl1pPr>
          </a:lstStyle>
          <a:p>
            <a:fld id="{A2858C25-F84D-4124-8FF9-E518B4D76301}" type="slidenum">
              <a:rPr lang="en-US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9" name="Picture 7" descr="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gray">
          <a:xfrm>
            <a:off x="0" y="0"/>
            <a:ext cx="9144000" cy="5143500"/>
          </a:xfrm>
          <a:prstGeom prst="rect">
            <a:avLst/>
          </a:prstGeom>
          <a:noFill/>
        </p:spPr>
      </p:pic>
      <p:sp>
        <p:nvSpPr>
          <p:cNvPr id="3341" name="Rectangle 269"/>
          <p:cNvSpPr>
            <a:spLocks noChangeArrowheads="1"/>
          </p:cNvSpPr>
          <p:nvPr/>
        </p:nvSpPr>
        <p:spPr bwMode="hidden">
          <a:xfrm>
            <a:off x="1828800" y="4376737"/>
            <a:ext cx="5867400" cy="586979"/>
          </a:xfrm>
          <a:prstGeom prst="rect">
            <a:avLst/>
          </a:prstGeom>
          <a:gradFill rotWithShape="1">
            <a:gsLst>
              <a:gs pos="0">
                <a:srgbClr val="000000">
                  <a:alpha val="39999"/>
                </a:srgbClr>
              </a:gs>
              <a:gs pos="100000">
                <a:srgbClr val="000000">
                  <a:gamma/>
                  <a:shade val="0"/>
                  <a:invGamma/>
                  <a:alpha val="0"/>
                </a:srgbClr>
              </a:gs>
            </a:gsLst>
            <a:lin ang="0" scaled="1"/>
          </a:gra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/>
          </a:p>
        </p:txBody>
      </p:sp>
      <p:pic>
        <p:nvPicPr>
          <p:cNvPr id="3340" name="Picture 268" descr="Picture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" y="2213373"/>
            <a:ext cx="9167813" cy="2763440"/>
          </a:xfrm>
          <a:prstGeom prst="rect">
            <a:avLst/>
          </a:prstGeom>
          <a:noFill/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 bwMode="gray">
          <a:xfrm>
            <a:off x="304800" y="971550"/>
            <a:ext cx="6324600" cy="1028700"/>
          </a:xfrm>
        </p:spPr>
        <p:txBody>
          <a:bodyPr/>
          <a:lstStyle>
            <a:lvl1pPr>
              <a:defRPr sz="5000" i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 bwMode="gray">
          <a:xfrm>
            <a:off x="304800" y="2057400"/>
            <a:ext cx="6400800" cy="285750"/>
          </a:xfrm>
        </p:spPr>
        <p:txBody>
          <a:bodyPr/>
          <a:lstStyle>
            <a:lvl1pPr marL="0" indent="0">
              <a:buFontTx/>
              <a:buNone/>
              <a:defRPr sz="20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3277" name="Text Box 205"/>
          <p:cNvSpPr txBox="1">
            <a:spLocks noChangeArrowheads="1"/>
          </p:cNvSpPr>
          <p:nvPr/>
        </p:nvSpPr>
        <p:spPr bwMode="gray">
          <a:xfrm>
            <a:off x="4265614" y="4617244"/>
            <a:ext cx="1314784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2200" b="0" dirty="0">
                <a:latin typeface="Arial Black" pitchFamily="34" charset="0"/>
              </a:rPr>
              <a:t>L/O/G/O</a:t>
            </a: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dt" sz="half" idx="2"/>
          </p:nvPr>
        </p:nvSpPr>
        <p:spPr bwMode="gray">
          <a:xfrm>
            <a:off x="2362200" y="4857751"/>
            <a:ext cx="1447800" cy="183356"/>
          </a:xfrm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7391400" y="4857751"/>
            <a:ext cx="1600200" cy="183356"/>
          </a:xfrm>
        </p:spPr>
        <p:txBody>
          <a:bodyPr/>
          <a:lstStyle>
            <a:lvl1pPr algn="r">
              <a:defRPr/>
            </a:lvl1pPr>
          </a:lstStyle>
          <a:p>
            <a:endParaRPr lang="en-US" dirty="0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 sz="quarter" idx="4"/>
          </p:nvPr>
        </p:nvSpPr>
        <p:spPr bwMode="gray">
          <a:xfrm>
            <a:off x="5638800" y="4857751"/>
            <a:ext cx="1524000" cy="183356"/>
          </a:xfrm>
        </p:spPr>
        <p:txBody>
          <a:bodyPr/>
          <a:lstStyle>
            <a:lvl1pPr algn="ctr">
              <a:defRPr/>
            </a:lvl1pPr>
          </a:lstStyle>
          <a:p>
            <a:fld id="{95A517CB-E137-4296-A817-E46343DE25B1}" type="slidenum">
              <a:rPr lang="en-US"/>
              <a:pPr/>
              <a:t>‹#›</a:t>
            </a:fld>
            <a:endParaRPr lang="en-US" dirty="0"/>
          </a:p>
        </p:txBody>
      </p:sp>
      <p:sp>
        <p:nvSpPr>
          <p:cNvPr id="3403" name="Rectangle 331"/>
          <p:cNvSpPr>
            <a:spLocks noChangeArrowheads="1"/>
          </p:cNvSpPr>
          <p:nvPr/>
        </p:nvSpPr>
        <p:spPr bwMode="hidden">
          <a:xfrm>
            <a:off x="76200" y="2000250"/>
            <a:ext cx="7315200" cy="57150"/>
          </a:xfrm>
          <a:prstGeom prst="rect">
            <a:avLst/>
          </a:prstGeom>
          <a:gradFill rotWithShape="1">
            <a:gsLst>
              <a:gs pos="0">
                <a:schemeClr val="folHlink"/>
              </a:gs>
              <a:gs pos="100000">
                <a:schemeClr val="folHlink">
                  <a:gamma/>
                  <a:shade val="46275"/>
                  <a:invGamma/>
                  <a:alpha val="0"/>
                </a:schemeClr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/>
          </a:p>
        </p:txBody>
      </p:sp>
      <p:pic>
        <p:nvPicPr>
          <p:cNvPr id="3405" name="Picture 333" descr="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300913" y="820341"/>
            <a:ext cx="1009650" cy="15049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7E1F445-C589-49F9-8AB3-632F4DC4C945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0253"/>
            <a:ext cx="2057400" cy="462319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0253"/>
            <a:ext cx="6019800" cy="462319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15DF342-7A70-4F94-84FB-BD90FF8E1F44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0254"/>
            <a:ext cx="7848600" cy="8001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085850"/>
            <a:ext cx="4038600" cy="3657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5850"/>
            <a:ext cx="4038600" cy="3657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857751"/>
            <a:ext cx="2133600" cy="183356"/>
          </a:xfrm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857751"/>
            <a:ext cx="2895600" cy="183356"/>
          </a:xfrm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857751"/>
            <a:ext cx="2133600" cy="183356"/>
          </a:xfrm>
        </p:spPr>
        <p:txBody>
          <a:bodyPr/>
          <a:lstStyle>
            <a:lvl1pPr>
              <a:defRPr/>
            </a:lvl1pPr>
          </a:lstStyle>
          <a:p>
            <a:fld id="{2BEE4CC4-5593-4659-8B95-C97956E2951B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0254"/>
            <a:ext cx="7848600" cy="8001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457200" y="1085850"/>
            <a:ext cx="8229600" cy="3657600"/>
          </a:xfrm>
        </p:spPr>
        <p:txBody>
          <a:bodyPr/>
          <a:lstStyle/>
          <a:p>
            <a:r>
              <a:rPr lang="en-US" dirty="0" smtClean="0"/>
              <a:t>Click icon to add chart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857751"/>
            <a:ext cx="2133600" cy="183356"/>
          </a:xfrm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857751"/>
            <a:ext cx="2895600" cy="183356"/>
          </a:xfrm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857751"/>
            <a:ext cx="2133600" cy="183356"/>
          </a:xfrm>
        </p:spPr>
        <p:txBody>
          <a:bodyPr/>
          <a:lstStyle>
            <a:lvl1pPr>
              <a:defRPr/>
            </a:lvl1pPr>
          </a:lstStyle>
          <a:p>
            <a:fld id="{D9ECFF17-5240-431E-B5C0-1968DBD08CB6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5D861A-4276-4412-9DE4-DA63A78A7EE7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1BEA621-D2C0-4DCB-ADF0-89294794B51E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085850"/>
            <a:ext cx="4038600" cy="3657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5850"/>
            <a:ext cx="4038600" cy="3657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A745EE-E7A8-4B52-998E-7C6A3DAB745F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B2A9C60-3D6A-4181-8F13-53A4608F3B11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265D25F-47BA-4FC9-818F-3FCC698C8E8A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1A6535B-ACD8-4B80-9096-BC5151F5B57E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E2E0F2C-0235-4067-BA9E-07C5C2C526DF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59DB2D-04D7-4DDC-BB5A-0468A15F4188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0" name="Picture 16" descr="10"/>
          <p:cNvPicPr>
            <a:picLocks noChangeAspect="1" noChangeArrowheads="1"/>
          </p:cNvPicPr>
          <p:nvPr/>
        </p:nvPicPr>
        <p:blipFill>
          <a:blip r:embed="rId15"/>
          <a:srcRect/>
          <a:stretch>
            <a:fillRect/>
          </a:stretch>
        </p:blipFill>
        <p:spPr bwMode="hidden">
          <a:xfrm>
            <a:off x="0" y="0"/>
            <a:ext cx="9144000" cy="5143500"/>
          </a:xfrm>
          <a:prstGeom prst="rect">
            <a:avLst/>
          </a:prstGeom>
          <a:noFill/>
        </p:spPr>
      </p:pic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black">
          <a:xfrm>
            <a:off x="457200" y="1085850"/>
            <a:ext cx="8229600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black">
          <a:xfrm>
            <a:off x="457200" y="4857751"/>
            <a:ext cx="2133600" cy="1833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b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3124200" y="4857751"/>
            <a:ext cx="2895600" cy="1833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black">
          <a:xfrm>
            <a:off x="6553200" y="4857751"/>
            <a:ext cx="2133600" cy="1833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>
                <a:solidFill>
                  <a:srgbClr val="FFFFFF"/>
                </a:solidFill>
              </a:defRPr>
            </a:lvl1pPr>
          </a:lstStyle>
          <a:p>
            <a:fld id="{11582B3A-F956-4662-AB56-42F02D87B3D4}" type="slidenum">
              <a:rPr lang="en-US"/>
              <a:pPr/>
              <a:t>‹#›</a:t>
            </a:fld>
            <a:endParaRPr lang="en-US" dirty="0"/>
          </a:p>
        </p:txBody>
      </p:sp>
      <p:sp>
        <p:nvSpPr>
          <p:cNvPr id="1041" name="Rectangle 17"/>
          <p:cNvSpPr>
            <a:spLocks noChangeArrowheads="1"/>
          </p:cNvSpPr>
          <p:nvPr/>
        </p:nvSpPr>
        <p:spPr bwMode="black">
          <a:xfrm>
            <a:off x="-25399" y="796529"/>
            <a:ext cx="7313613" cy="54769"/>
          </a:xfrm>
          <a:prstGeom prst="rect">
            <a:avLst/>
          </a:prstGeom>
          <a:gradFill rotWithShape="1">
            <a:gsLst>
              <a:gs pos="0">
                <a:schemeClr val="folHlink"/>
              </a:gs>
              <a:gs pos="100000">
                <a:schemeClr val="folHlink">
                  <a:gamma/>
                  <a:shade val="46275"/>
                  <a:invGamma/>
                  <a:alpha val="0"/>
                </a:schemeClr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black">
          <a:xfrm>
            <a:off x="457200" y="120254"/>
            <a:ext cx="7848600" cy="80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iming>
    <p:tnLst>
      <p:par>
        <p:cTn id="1" dur="indefinite" restart="never" nodeType="tmRoot"/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FFFFFF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FFFFFF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FFFFFF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FFFFFF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FFFFFF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FFFFFF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FFFFFF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FFFFFF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FFFFFF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rgbClr val="FFFFFF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rgbClr val="FFFFFF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rgbClr val="FFFFFF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rgbClr val="FFFFFF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FFFFFF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FFFFFF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FFFFFF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FFFFFF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FFFFFF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7" name="Rectangle 39"/>
          <p:cNvSpPr>
            <a:spLocks noGrp="1" noChangeArrowheads="1"/>
          </p:cNvSpPr>
          <p:nvPr>
            <p:ph type="subTitle" idx="1"/>
          </p:nvPr>
        </p:nvSpPr>
        <p:spPr>
          <a:xfrm>
            <a:off x="7000892" y="4600592"/>
            <a:ext cx="1928826" cy="400050"/>
          </a:xfrm>
        </p:spPr>
        <p:txBody>
          <a:bodyPr/>
          <a:lstStyle/>
          <a:p>
            <a:r>
              <a:rPr lang="sr-Latn-ME" sz="24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1C4D7A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Gabriola" pitchFamily="82" charset="0"/>
              </a:rPr>
              <a:t>Violeta  Rašković</a:t>
            </a:r>
            <a:endParaRPr lang="en-US" sz="2400" b="1" spc="50" dirty="0" smtClean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rgbClr val="1C4D7A"/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  <a:latin typeface="Gabriola" pitchFamily="82" charset="0"/>
            </a:endParaRPr>
          </a:p>
          <a:p>
            <a:endParaRPr lang="en-US" sz="2400" dirty="0">
              <a:solidFill>
                <a:srgbClr val="1C4D7A"/>
              </a:solidFill>
            </a:endParaRPr>
          </a:p>
        </p:txBody>
      </p:sp>
      <p:pic>
        <p:nvPicPr>
          <p:cNvPr id="2150" name="Picture 102" descr="C:\Users\Win 7\Desktop\Untitled - Copy.png"/>
          <p:cNvPicPr>
            <a:picLocks noChangeAspect="1" noChangeArrowheads="1"/>
          </p:cNvPicPr>
          <p:nvPr/>
        </p:nvPicPr>
        <p:blipFill>
          <a:blip r:embed="rId2"/>
          <a:srcRect l="50921" t="34797" r="21901" b="37283"/>
          <a:stretch>
            <a:fillRect/>
          </a:stretch>
        </p:blipFill>
        <p:spPr bwMode="auto">
          <a:xfrm>
            <a:off x="4357686" y="4673029"/>
            <a:ext cx="1143008" cy="274985"/>
          </a:xfrm>
          <a:prstGeom prst="rect">
            <a:avLst/>
          </a:prstGeom>
          <a:noFill/>
        </p:spPr>
      </p:pic>
      <p:sp>
        <p:nvSpPr>
          <p:cNvPr id="11" name="Rectangle 5"/>
          <p:cNvSpPr txBox="1">
            <a:spLocks noChangeArrowheads="1"/>
          </p:cNvSpPr>
          <p:nvPr/>
        </p:nvSpPr>
        <p:spPr bwMode="white">
          <a:xfrm>
            <a:off x="857224" y="1357304"/>
            <a:ext cx="5715040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>
              <a:spcAft>
                <a:spcPts val="1800"/>
              </a:spcAft>
              <a:defRPr/>
            </a:pPr>
            <a:r>
              <a:rPr lang="en-US" sz="4600" kern="0" noProof="1" smtClean="0">
                <a:solidFill>
                  <a:srgbClr val="62A2D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ea typeface="+mj-ea"/>
                <a:cs typeface="+mj-cs"/>
              </a:rPr>
              <a:t>osnov</a:t>
            </a:r>
            <a:r>
              <a:rPr lang="sr-Latn-ME" sz="4600" kern="0" noProof="1" smtClean="0">
                <a:solidFill>
                  <a:srgbClr val="62A2D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ea typeface="+mj-ea"/>
                <a:cs typeface="+mj-cs"/>
              </a:rPr>
              <a:t>e</a:t>
            </a:r>
            <a:r>
              <a:rPr lang="en-US" sz="4600" kern="0" noProof="1" smtClean="0">
                <a:solidFill>
                  <a:srgbClr val="62A2D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ea typeface="+mj-ea"/>
                <a:cs typeface="+mj-cs"/>
              </a:rPr>
              <a:t> </a:t>
            </a:r>
            <a:r>
              <a:rPr lang="sr-Latn-ME" sz="4600" kern="0" noProof="1" smtClean="0">
                <a:solidFill>
                  <a:srgbClr val="62A2D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ea typeface="+mj-ea"/>
                <a:cs typeface="+mj-cs"/>
              </a:rPr>
              <a:t> </a:t>
            </a:r>
            <a:r>
              <a:rPr lang="en-US" sz="4600" kern="0" noProof="1" smtClean="0">
                <a:solidFill>
                  <a:srgbClr val="62A2D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ea typeface="+mj-ea"/>
                <a:cs typeface="+mj-cs"/>
              </a:rPr>
              <a:t>računarstva</a:t>
            </a:r>
            <a:endParaRPr kumimoji="0" lang="sr-Latn-ME" sz="4600" b="1" i="0" u="none" strike="noStrike" kern="0" cap="none" spc="0" normalizeH="0" baseline="0" noProof="1" smtClean="0">
              <a:ln>
                <a:noFill/>
              </a:ln>
              <a:solidFill>
                <a:srgbClr val="62A2DC"/>
              </a:solidFill>
              <a:effectLst/>
              <a:uLnTx/>
              <a:uFillTx/>
              <a:latin typeface="Arial" charset="0"/>
              <a:ea typeface="+mj-ea"/>
              <a:cs typeface="+mj-cs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357818" y="1643056"/>
            <a:ext cx="785818" cy="1908215"/>
          </a:xfrm>
          <a:prstGeom prst="rect">
            <a:avLst/>
          </a:prstGeom>
          <a:noFill/>
          <a:effectLst>
            <a:innerShdw blurRad="63500" dist="50800" dir="13500000">
              <a:prstClr val="black">
                <a:alpha val="50000"/>
              </a:prstClr>
            </a:innerShdw>
          </a:effectLst>
          <a:scene3d>
            <a:camera prst="perspectiveContrastingRightFacing">
              <a:rot lat="0" lon="19800000" rev="0"/>
            </a:camera>
            <a:lightRig rig="threePt" dir="t"/>
          </a:scene3d>
          <a:sp3d prstMaterial="dkEdge"/>
        </p:spPr>
        <p:txBody>
          <a:bodyPr wrap="square" lIns="91440" tIns="45720" rIns="91440" bIns="45720">
            <a:spAutoFit/>
            <a:scene3d>
              <a:camera prst="perspectiveContrastingRightFacing">
                <a:rot lat="0" lon="19800000" rev="0"/>
              </a:camera>
              <a:lightRig rig="threePt" dir="t"/>
            </a:scene3d>
            <a:sp3d>
              <a:bevelT w="31750" h="114300"/>
              <a:bevelB w="25400" h="82550"/>
            </a:sp3d>
          </a:bodyPr>
          <a:lstStyle/>
          <a:p>
            <a:pPr algn="ctr"/>
            <a:r>
              <a:rPr lang="sr-Latn-ME" sz="11800" b="1" cap="none" spc="100" dirty="0" smtClean="0">
                <a:ln w="18000">
                  <a:solidFill>
                    <a:srgbClr val="FFC000"/>
                  </a:solidFill>
                  <a:prstDash val="solid"/>
                </a:ln>
                <a:solidFill>
                  <a:srgbClr val="FBE903"/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7</a:t>
            </a:r>
            <a:endParaRPr lang="en-US" sz="11800" b="1" cap="none" spc="100" dirty="0">
              <a:ln w="18000">
                <a:solidFill>
                  <a:srgbClr val="FFC000"/>
                </a:solidFill>
                <a:prstDash val="solid"/>
              </a:ln>
              <a:solidFill>
                <a:srgbClr val="FBE903"/>
              </a:solidFill>
              <a:effectLst>
                <a:outerShdw blurRad="25000" dist="20000" dir="16020000" algn="tl">
                  <a:schemeClr val="accent1">
                    <a:satMod val="200000"/>
                    <a:shade val="1000"/>
                    <a:alpha val="60000"/>
                  </a:schemeClr>
                </a:outerShdw>
              </a:effectLst>
            </a:endParaRPr>
          </a:p>
        </p:txBody>
      </p:sp>
      <p:pic>
        <p:nvPicPr>
          <p:cNvPr id="1028" name="Picture 4" descr="C:\Users\Win 7\Desktop\Untitled3.png"/>
          <p:cNvPicPr>
            <a:picLocks noChangeAspect="1" noChangeArrowheads="1"/>
          </p:cNvPicPr>
          <p:nvPr/>
        </p:nvPicPr>
        <p:blipFill>
          <a:blip r:embed="rId3"/>
          <a:srcRect l="66138" t="13632" r="18120" b="33106"/>
          <a:stretch>
            <a:fillRect/>
          </a:stretch>
        </p:blipFill>
        <p:spPr bwMode="auto">
          <a:xfrm rot="3660000">
            <a:off x="7165266" y="1541004"/>
            <a:ext cx="838248" cy="1359713"/>
          </a:xfrm>
          <a:prstGeom prst="rect">
            <a:avLst/>
          </a:prstGeom>
          <a:noFill/>
        </p:spPr>
      </p:pic>
      <p:pic>
        <p:nvPicPr>
          <p:cNvPr id="1026" name="Picture 2" descr="C:\Users\Win 7\Desktop\Untitled2.png"/>
          <p:cNvPicPr>
            <a:picLocks noChangeAspect="1" noChangeArrowheads="1"/>
          </p:cNvPicPr>
          <p:nvPr/>
        </p:nvPicPr>
        <p:blipFill>
          <a:blip r:embed="rId4"/>
          <a:srcRect t="8924" r="2222" b="8924"/>
          <a:stretch>
            <a:fillRect/>
          </a:stretch>
        </p:blipFill>
        <p:spPr bwMode="auto">
          <a:xfrm flipH="1">
            <a:off x="7311851" y="794133"/>
            <a:ext cx="1108727" cy="1391832"/>
          </a:xfrm>
          <a:prstGeom prst="rect">
            <a:avLst/>
          </a:prstGeom>
          <a:noFill/>
        </p:spPr>
      </p:pic>
      <p:pic>
        <p:nvPicPr>
          <p:cNvPr id="1029" name="Picture 5" descr="C:\Users\Win 7\Desktop\Untitled - Copy.png"/>
          <p:cNvPicPr>
            <a:picLocks noChangeAspect="1" noChangeArrowheads="1"/>
          </p:cNvPicPr>
          <p:nvPr/>
        </p:nvPicPr>
        <p:blipFill>
          <a:blip r:embed="rId5"/>
          <a:srcRect l="-3184"/>
          <a:stretch>
            <a:fillRect/>
          </a:stretch>
        </p:blipFill>
        <p:spPr bwMode="auto">
          <a:xfrm>
            <a:off x="6643701" y="2357436"/>
            <a:ext cx="2485200" cy="88627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837543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4282" y="785800"/>
            <a:ext cx="8715436" cy="3862596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indent="457200" algn="just">
              <a:spcBef>
                <a:spcPts val="600"/>
              </a:spcBef>
              <a:spcAft>
                <a:spcPts val="0"/>
              </a:spcAft>
            </a:pP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PC (Personal Computer - engl. lični računar) je trenutno najčešći tip računara. On se sastoji od: monitora, tastarure, miša i kućišta (u kome se nalaze: matična ploča, RAM memorija, procesor, grafička  kartica, zvučna kartica, modem, mrežna kartica, hard disk, disketna jedinica, jedinica CD-a…). </a:t>
            </a:r>
          </a:p>
          <a:p>
            <a:pPr indent="457200" algn="just">
              <a:spcBef>
                <a:spcPts val="600"/>
              </a:spcBef>
              <a:spcAft>
                <a:spcPts val="0"/>
              </a:spcAft>
            </a:pPr>
            <a:r>
              <a:rPr lang="vi-VN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Softver</a:t>
            </a: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(</a:t>
            </a: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s</a:t>
            </a: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oftware) je skup programa (naredbi, instrukcija) napis</a:t>
            </a: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a</a:t>
            </a: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nih da opslužuju hardver i vrše kontrolu njegovog rada. Drugim riječima, softver “govori” računaru kako treba da izvršava određene zadatke.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572528" y="4743408"/>
            <a:ext cx="5040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C82148B6-A4D7-4A55-8A76-659C205A7C4F}" type="slidenum">
              <a:rPr lang="sr-Latn-ME" smtClean="0">
                <a:solidFill>
                  <a:schemeClr val="bg1">
                    <a:lumMod val="85000"/>
                  </a:schemeClr>
                </a:solidFill>
                <a:latin typeface="Times New Roman" pitchFamily="18" charset="0"/>
                <a:cs typeface="Times New Roman" pitchFamily="18" charset="0"/>
              </a:rPr>
              <a:pPr/>
              <a:t>10</a:t>
            </a:fld>
            <a:endParaRPr lang="en-US" sz="2000" dirty="0">
              <a:solidFill>
                <a:schemeClr val="bg1">
                  <a:lumMod val="8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4282" y="840152"/>
            <a:ext cx="8715436" cy="413959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indent="457200" algn="just">
              <a:spcBef>
                <a:spcPts val="600"/>
              </a:spcBef>
              <a:spcAft>
                <a:spcPts val="0"/>
              </a:spcAft>
            </a:pPr>
            <a:r>
              <a:rPr lang="vi-VN" sz="23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Struktura savremenog računara veoma je slična strukturi Fon Nojmanove mašine (projektovane kasnih </a:t>
            </a:r>
            <a:r>
              <a:rPr lang="vi-VN" sz="23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1940</a:t>
            </a:r>
            <a:r>
              <a:rPr lang="sr-Latn-ME" sz="23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-tih</a:t>
            </a:r>
            <a:r>
              <a:rPr lang="vi-VN" sz="23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) , pa se za savremene elektronske računare kaže da u osnovi imaju fon Nojmanovu arhitekturu</a:t>
            </a:r>
            <a:r>
              <a:rPr lang="sr-Latn-ME" sz="23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.</a:t>
            </a:r>
          </a:p>
          <a:p>
            <a:pPr indent="457200" algn="just">
              <a:spcBef>
                <a:spcPts val="600"/>
              </a:spcBef>
              <a:spcAft>
                <a:spcPts val="0"/>
              </a:spcAft>
            </a:pPr>
            <a:r>
              <a:rPr lang="vi-VN" sz="23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Elementarni fizički objekat fon Nojmanove mašine (pa i savremenih elektronskih računara), naziva se </a:t>
            </a:r>
            <a:r>
              <a:rPr lang="vi-VN" sz="23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ćelija</a:t>
            </a:r>
            <a:r>
              <a:rPr lang="sr-Latn-ME" sz="23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(</a:t>
            </a:r>
            <a:r>
              <a:rPr lang="vi-VN" sz="23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može da bude u </a:t>
            </a:r>
            <a:r>
              <a:rPr lang="vi-VN" sz="23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</a:t>
            </a:r>
            <a:r>
              <a:rPr lang="vi-VN" sz="23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diskretna stanja -</a:t>
            </a:r>
            <a:r>
              <a:rPr lang="sr-Latn-ME" sz="23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  <a:r>
              <a:rPr lang="vi-VN" sz="23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p</a:t>
            </a:r>
            <a:r>
              <a:rPr lang="sr-Latn-ME" sz="23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r</a:t>
            </a:r>
            <a:r>
              <a:rPr lang="vi-VN" sz="23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otiče struja /ne p</a:t>
            </a:r>
            <a:r>
              <a:rPr lang="sr-Latn-ME" sz="23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r</a:t>
            </a:r>
            <a:r>
              <a:rPr lang="vi-VN" sz="23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oti</a:t>
            </a:r>
            <a:r>
              <a:rPr lang="sr-Latn-ME" sz="23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č</a:t>
            </a:r>
            <a:r>
              <a:rPr lang="vi-VN" sz="23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e struja, tj . da "registruje" binarnu cifru </a:t>
            </a:r>
            <a:r>
              <a:rPr lang="vi-VN" sz="23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0 </a:t>
            </a:r>
            <a:r>
              <a:rPr lang="vi-VN" sz="23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ili </a:t>
            </a:r>
            <a:r>
              <a:rPr lang="vi-VN" sz="23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</a:t>
            </a:r>
            <a:r>
              <a:rPr lang="sr-Latn-ME" sz="23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)</a:t>
            </a:r>
            <a:r>
              <a:rPr lang="vi-VN" sz="23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. </a:t>
            </a:r>
            <a:endParaRPr lang="sr-Latn-ME" sz="2300" dirty="0" smtClean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indent="457200" algn="just">
              <a:spcBef>
                <a:spcPts val="600"/>
              </a:spcBef>
              <a:spcAft>
                <a:spcPts val="0"/>
              </a:spcAft>
            </a:pPr>
            <a:r>
              <a:rPr lang="vi-VN" sz="23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U njoj se mo</a:t>
            </a:r>
            <a:r>
              <a:rPr lang="sr-Latn-ME" sz="23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ž</a:t>
            </a:r>
            <a:r>
              <a:rPr lang="vi-VN" sz="23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e prikazati jedna binarna cifra tj. jedan </a:t>
            </a:r>
            <a:r>
              <a:rPr lang="vi-VN" sz="23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bit in</a:t>
            </a:r>
            <a:r>
              <a:rPr lang="sr-Latn-ME" sz="23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f</a:t>
            </a:r>
            <a:r>
              <a:rPr lang="vi-VN" sz="23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ormacije</a:t>
            </a:r>
            <a:r>
              <a:rPr lang="vi-VN" sz="23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. Ćelije se u Fon Nojmanovoj mašini organizuju u nizove fiksne dužine koji se nazivaju </a:t>
            </a:r>
            <a:r>
              <a:rPr lang="vi-VN" sz="23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registar</a:t>
            </a:r>
            <a:r>
              <a:rPr lang="vi-VN" sz="23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214282" y="328615"/>
            <a:ext cx="8715436" cy="671499"/>
          </a:xfrm>
          <a:prstGeom prst="rect">
            <a:avLst/>
          </a:prstGeom>
        </p:spPr>
        <p:txBody>
          <a:bodyPr/>
          <a:lstStyle/>
          <a:p>
            <a:pPr algn="l">
              <a:defRPr/>
            </a:pPr>
            <a:r>
              <a:rPr lang="sr-Latn-CS" sz="2800" kern="0" dirty="0" smtClean="0">
                <a:solidFill>
                  <a:srgbClr val="62A2DC"/>
                </a:solidFill>
                <a:latin typeface="Constantia" pitchFamily="18" charset="0"/>
                <a:ea typeface="+mj-ea"/>
                <a:cs typeface="+mj-cs"/>
              </a:rPr>
              <a:t>Fon  Nojmanova  arhitektura  računara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572528" y="4743408"/>
            <a:ext cx="5040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C82148B6-A4D7-4A55-8A76-659C205A7C4F}" type="slidenum">
              <a:rPr lang="sr-Latn-ME" smtClean="0">
                <a:solidFill>
                  <a:schemeClr val="bg1">
                    <a:lumMod val="85000"/>
                  </a:schemeClr>
                </a:solidFill>
                <a:latin typeface="Times New Roman" pitchFamily="18" charset="0"/>
                <a:cs typeface="Times New Roman" pitchFamily="18" charset="0"/>
              </a:rPr>
              <a:pPr/>
              <a:t>11</a:t>
            </a:fld>
            <a:endParaRPr lang="en-US" sz="2000" dirty="0">
              <a:solidFill>
                <a:schemeClr val="bg1">
                  <a:lumMod val="8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4282" y="357172"/>
            <a:ext cx="8715436" cy="4447371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indent="457200" algn="just">
              <a:spcBef>
                <a:spcPts val="600"/>
              </a:spcBef>
              <a:spcAft>
                <a:spcPts val="0"/>
              </a:spcAft>
            </a:pPr>
            <a:r>
              <a:rPr lang="vi-VN" sz="23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Osnovni koncept fon Nojmanove arhitekture računarskog sistema:</a:t>
            </a:r>
          </a:p>
          <a:p>
            <a:pPr marL="180000" indent="288000" algn="just">
              <a:spcBef>
                <a:spcPts val="600"/>
              </a:spcBef>
              <a:spcAft>
                <a:spcPts val="0"/>
              </a:spcAft>
              <a:buSzPct val="70000"/>
              <a:buBlip>
                <a:blip r:embed="rId2"/>
              </a:buBlip>
            </a:pPr>
            <a:r>
              <a:rPr lang="vi-VN" sz="2300" u="sng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u istoj memoriji</a:t>
            </a:r>
            <a:r>
              <a:rPr lang="vi-VN" sz="23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čuvaju se instrukcije i podaci</a:t>
            </a:r>
            <a:r>
              <a:rPr lang="sr-Latn-ME" sz="23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,</a:t>
            </a:r>
            <a:endParaRPr lang="vi-VN" sz="2300" dirty="0" smtClean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marL="180000" indent="288000" algn="just">
              <a:spcBef>
                <a:spcPts val="600"/>
              </a:spcBef>
              <a:spcAft>
                <a:spcPts val="0"/>
              </a:spcAft>
              <a:buSzPct val="70000"/>
              <a:buBlip>
                <a:blip r:embed="rId2"/>
              </a:buBlip>
            </a:pPr>
            <a:r>
              <a:rPr lang="vi-VN" sz="23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svi podaci su predstavljeni </a:t>
            </a:r>
            <a:r>
              <a:rPr lang="vi-VN" sz="2300" u="sng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u binarnom obliku</a:t>
            </a:r>
            <a:r>
              <a:rPr lang="sr-Latn-ME" sz="23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,</a:t>
            </a:r>
            <a:endParaRPr lang="vi-VN" sz="2300" dirty="0" smtClean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marL="180000" indent="288000" algn="just">
              <a:spcBef>
                <a:spcPts val="600"/>
              </a:spcBef>
              <a:spcAft>
                <a:spcPts val="0"/>
              </a:spcAft>
              <a:buSzPct val="70000"/>
              <a:buBlip>
                <a:blip r:embed="rId2"/>
              </a:buBlip>
            </a:pPr>
            <a:r>
              <a:rPr lang="vi-VN" sz="23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instrukcije slijede jedna za drugom u memoriji računara</a:t>
            </a:r>
            <a:r>
              <a:rPr lang="sr-Latn-ME" sz="23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,</a:t>
            </a:r>
            <a:endParaRPr lang="vi-VN" sz="2300" dirty="0" smtClean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marL="180000" indent="288000" algn="just">
              <a:spcBef>
                <a:spcPts val="600"/>
              </a:spcBef>
              <a:spcAft>
                <a:spcPts val="0"/>
              </a:spcAft>
              <a:buSzPct val="70000"/>
              <a:buBlip>
                <a:blip r:embed="rId2"/>
              </a:buBlip>
            </a:pPr>
            <a:r>
              <a:rPr lang="vi-VN" sz="23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nizom instrukcija (programom) opisuju se akcije koje treba da izvrši rač</a:t>
            </a:r>
            <a:r>
              <a:rPr lang="sr-Latn-ME" sz="23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u</a:t>
            </a:r>
            <a:r>
              <a:rPr lang="vi-VN" sz="23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nar</a:t>
            </a:r>
            <a:r>
              <a:rPr lang="sr-Latn-ME" sz="23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,</a:t>
            </a:r>
            <a:endParaRPr lang="vi-VN" sz="2300" dirty="0" smtClean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marL="180000" indent="288000" algn="just">
              <a:spcBef>
                <a:spcPts val="600"/>
              </a:spcBef>
              <a:spcAft>
                <a:spcPts val="0"/>
              </a:spcAft>
              <a:buSzPct val="70000"/>
              <a:buBlip>
                <a:blip r:embed="rId2"/>
              </a:buBlip>
            </a:pPr>
            <a:r>
              <a:rPr lang="vi-VN" sz="23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računar razmjenjuje podatke između memorije i aritmetičke jedinice preko</a:t>
            </a:r>
            <a:r>
              <a:rPr lang="sr-Latn-ME" sz="23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registra</a:t>
            </a:r>
            <a:r>
              <a:rPr lang="vi-VN" sz="23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  <a:r>
              <a:rPr lang="sr-Latn-ME" sz="23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(tzv. </a:t>
            </a:r>
            <a:r>
              <a:rPr lang="vi-VN" sz="23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akumulatora</a:t>
            </a:r>
            <a:r>
              <a:rPr lang="sr-Latn-ME" sz="23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),</a:t>
            </a:r>
            <a:endParaRPr lang="vi-VN" sz="2300" dirty="0" smtClean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marL="180000" indent="288000" algn="just">
              <a:spcBef>
                <a:spcPts val="600"/>
              </a:spcBef>
              <a:spcAft>
                <a:spcPts val="0"/>
              </a:spcAft>
              <a:buSzPct val="70000"/>
              <a:buBlip>
                <a:blip r:embed="rId2"/>
              </a:buBlip>
            </a:pPr>
            <a:r>
              <a:rPr lang="vi-VN" sz="23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instrukcije se izvršavaju jedna za drugom dok se redosled eksplicitno ne promijeni naredbom za skok</a:t>
            </a:r>
            <a:r>
              <a:rPr lang="sr-Latn-ME" sz="23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.</a:t>
            </a:r>
            <a:endParaRPr lang="vi-VN" sz="2300" dirty="0" smtClean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572528" y="4743408"/>
            <a:ext cx="5040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C82148B6-A4D7-4A55-8A76-659C205A7C4F}" type="slidenum">
              <a:rPr lang="sr-Latn-ME" smtClean="0">
                <a:solidFill>
                  <a:schemeClr val="bg1">
                    <a:lumMod val="85000"/>
                  </a:schemeClr>
                </a:solidFill>
                <a:latin typeface="Times New Roman" pitchFamily="18" charset="0"/>
                <a:cs typeface="Times New Roman" pitchFamily="18" charset="0"/>
              </a:rPr>
              <a:pPr/>
              <a:t>12</a:t>
            </a:fld>
            <a:endParaRPr lang="en-US" sz="2000" dirty="0">
              <a:solidFill>
                <a:schemeClr val="bg1">
                  <a:lumMod val="8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4282" y="71420"/>
            <a:ext cx="8715436" cy="800219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indent="457200" algn="just">
              <a:spcBef>
                <a:spcPts val="600"/>
              </a:spcBef>
              <a:spcAft>
                <a:spcPts val="0"/>
              </a:spcAft>
            </a:pPr>
            <a:r>
              <a:rPr lang="vi-VN" sz="23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Funkcionalna organizacija računarskog hardvera prikazana je na slici.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572528" y="4743408"/>
            <a:ext cx="5040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C82148B6-A4D7-4A55-8A76-659C205A7C4F}" type="slidenum">
              <a:rPr lang="sr-Latn-ME" smtClean="0">
                <a:solidFill>
                  <a:schemeClr val="bg1">
                    <a:lumMod val="85000"/>
                  </a:schemeClr>
                </a:solidFill>
                <a:latin typeface="Times New Roman" pitchFamily="18" charset="0"/>
                <a:cs typeface="Times New Roman" pitchFamily="18" charset="0"/>
              </a:rPr>
              <a:pPr/>
              <a:t>13</a:t>
            </a:fld>
            <a:endParaRPr lang="en-US" sz="2000" dirty="0">
              <a:solidFill>
                <a:schemeClr val="bg1">
                  <a:lumMod val="8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1118" y="921948"/>
            <a:ext cx="8254286" cy="315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/>
        </p:nvSpPr>
        <p:spPr>
          <a:xfrm>
            <a:off x="214282" y="4143386"/>
            <a:ext cx="8715436" cy="800219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indent="457200" algn="just">
              <a:spcBef>
                <a:spcPts val="600"/>
              </a:spcBef>
              <a:spcAft>
                <a:spcPts val="0"/>
              </a:spcAft>
            </a:pPr>
            <a:r>
              <a:rPr lang="sr-Latn-ME" sz="23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T</a:t>
            </a:r>
            <a:r>
              <a:rPr lang="vi-VN" sz="23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okov</a:t>
            </a:r>
            <a:r>
              <a:rPr lang="sr-Latn-ME" sz="23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i</a:t>
            </a:r>
            <a:r>
              <a:rPr lang="vi-VN" sz="23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kontrole</a:t>
            </a:r>
            <a:r>
              <a:rPr lang="vi-VN" sz="23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pojedinih komponenti su prikazani crvenom linijom</a:t>
            </a:r>
            <a:r>
              <a:rPr lang="sr-Latn-ME" sz="23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,</a:t>
            </a:r>
            <a:r>
              <a:rPr lang="vi-VN" sz="23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  <a:r>
              <a:rPr lang="sr-Latn-ME" sz="23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a</a:t>
            </a:r>
            <a:r>
              <a:rPr lang="vi-VN" sz="23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  <a:r>
              <a:rPr lang="vi-VN" sz="2300" dirty="0" smtClean="0">
                <a:solidFill>
                  <a:srgbClr val="00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tokov</a:t>
            </a:r>
            <a:r>
              <a:rPr lang="sr-Latn-ME" sz="2300" dirty="0" smtClean="0">
                <a:solidFill>
                  <a:srgbClr val="00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i</a:t>
            </a:r>
            <a:r>
              <a:rPr lang="vi-VN" sz="2300" dirty="0" smtClean="0">
                <a:solidFill>
                  <a:srgbClr val="00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podataka</a:t>
            </a:r>
            <a:r>
              <a:rPr lang="vi-VN" sz="23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zelenom linijom.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4282" y="428610"/>
            <a:ext cx="8715436" cy="440120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indent="457200" algn="just">
              <a:spcBef>
                <a:spcPts val="600"/>
              </a:spcBef>
              <a:spcAft>
                <a:spcPts val="0"/>
              </a:spcAft>
            </a:pPr>
            <a:r>
              <a:rPr lang="vi-VN" sz="23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Osnovni funkcionalni djelovi jednog računara predviđenog </a:t>
            </a:r>
            <a:r>
              <a:rPr lang="sr-Latn-ME" sz="23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  <a:r>
              <a:rPr lang="vi-VN" sz="23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za proračune i obradu podataka su: </a:t>
            </a:r>
            <a:endParaRPr lang="sr-Latn-ME" sz="2300" dirty="0" smtClean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marL="180000" indent="288000" algn="just">
              <a:spcBef>
                <a:spcPts val="600"/>
              </a:spcBef>
              <a:spcAft>
                <a:spcPts val="0"/>
              </a:spcAft>
              <a:buSzPct val="70000"/>
              <a:buBlip>
                <a:blip r:embed="rId2"/>
              </a:buBlip>
            </a:pPr>
            <a:r>
              <a:rPr lang="vi-VN" sz="23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ulazne i izlazne jedinice, </a:t>
            </a:r>
            <a:endParaRPr lang="sr-Latn-ME" sz="2300" dirty="0" smtClean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marL="180000" indent="288000" algn="just">
              <a:spcBef>
                <a:spcPts val="600"/>
              </a:spcBef>
              <a:spcAft>
                <a:spcPts val="0"/>
              </a:spcAft>
              <a:buSzPct val="70000"/>
              <a:buBlip>
                <a:blip r:embed="rId2"/>
              </a:buBlip>
            </a:pPr>
            <a:r>
              <a:rPr lang="vi-VN" sz="23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unutrašnja (centralna) memorija, </a:t>
            </a:r>
            <a:endParaRPr lang="sr-Latn-ME" sz="2300" dirty="0" smtClean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marL="180000" indent="288000" algn="just">
              <a:spcBef>
                <a:spcPts val="600"/>
              </a:spcBef>
              <a:spcAft>
                <a:spcPts val="0"/>
              </a:spcAft>
              <a:buSzPct val="70000"/>
              <a:buBlip>
                <a:blip r:embed="rId2"/>
              </a:buBlip>
            </a:pPr>
            <a:r>
              <a:rPr lang="vi-VN" sz="23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spoljna (periferna) memorija, </a:t>
            </a:r>
            <a:endParaRPr lang="sr-Latn-ME" sz="2300" dirty="0" smtClean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marL="180000" indent="288000" algn="just">
              <a:spcBef>
                <a:spcPts val="600"/>
              </a:spcBef>
              <a:spcAft>
                <a:spcPts val="0"/>
              </a:spcAft>
              <a:buSzPct val="70000"/>
              <a:buBlip>
                <a:blip r:embed="rId2"/>
              </a:buBlip>
            </a:pPr>
            <a:r>
              <a:rPr lang="vi-VN" sz="23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kontrolna (upravljačka) jedinica</a:t>
            </a:r>
            <a:r>
              <a:rPr lang="sr-Latn-ME" sz="23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,</a:t>
            </a:r>
          </a:p>
          <a:p>
            <a:pPr marL="180000" indent="288000" algn="just">
              <a:spcBef>
                <a:spcPts val="600"/>
              </a:spcBef>
              <a:spcAft>
                <a:spcPts val="0"/>
              </a:spcAft>
              <a:buSzPct val="70000"/>
              <a:buBlip>
                <a:blip r:embed="rId2"/>
              </a:buBlip>
            </a:pPr>
            <a:r>
              <a:rPr lang="vi-VN" sz="23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aritmetičko-logička jedinica (</a:t>
            </a:r>
            <a:r>
              <a:rPr lang="vi-VN" sz="2300" i="1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Arithmetic-Logic Unit</a:t>
            </a:r>
            <a:r>
              <a:rPr lang="vi-VN" sz="23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)</a:t>
            </a:r>
            <a:r>
              <a:rPr lang="sr-Latn-ME" sz="23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.</a:t>
            </a:r>
            <a:endParaRPr lang="vi-VN" sz="2300" dirty="0" smtClean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indent="457200" algn="just">
              <a:spcBef>
                <a:spcPts val="1800"/>
              </a:spcBef>
              <a:spcAft>
                <a:spcPts val="0"/>
              </a:spcAft>
            </a:pPr>
            <a:r>
              <a:rPr lang="sr-Latn-ME" sz="23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K</a:t>
            </a:r>
            <a:r>
              <a:rPr lang="vi-VN" sz="23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ontrolna (upravljačka) i aritmetičko-logička jedinica (</a:t>
            </a:r>
            <a:r>
              <a:rPr lang="vi-VN" sz="2300" i="1" u="sng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A</a:t>
            </a:r>
            <a:r>
              <a:rPr lang="vi-VN" sz="2300" i="1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rithmetic-</a:t>
            </a:r>
            <a:r>
              <a:rPr lang="vi-VN" sz="2300" i="1" u="sng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L</a:t>
            </a:r>
            <a:r>
              <a:rPr lang="vi-VN" sz="2300" i="1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ogic </a:t>
            </a:r>
            <a:r>
              <a:rPr lang="vi-VN" sz="2300" i="1" u="sng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U</a:t>
            </a:r>
            <a:r>
              <a:rPr lang="vi-VN" sz="2300" i="1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nit</a:t>
            </a:r>
            <a:r>
              <a:rPr lang="vi-VN" sz="23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) zajedno čine centralnu procesnu jedinicu (</a:t>
            </a:r>
            <a:r>
              <a:rPr lang="vi-VN" sz="2300" i="1" u="sng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C</a:t>
            </a:r>
            <a:r>
              <a:rPr lang="vi-VN" sz="2300" i="1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entral </a:t>
            </a:r>
            <a:r>
              <a:rPr lang="vi-VN" sz="2300" i="1" u="sng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P</a:t>
            </a:r>
            <a:r>
              <a:rPr lang="vi-VN" sz="2300" i="1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rocess </a:t>
            </a:r>
            <a:r>
              <a:rPr lang="vi-VN" sz="2300" i="1" u="sng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U</a:t>
            </a:r>
            <a:r>
              <a:rPr lang="vi-VN" sz="2300" i="1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nit</a:t>
            </a:r>
            <a:r>
              <a:rPr lang="vi-VN" sz="23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) ili procesor.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572528" y="4743408"/>
            <a:ext cx="5040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C82148B6-A4D7-4A55-8A76-659C205A7C4F}" type="slidenum">
              <a:rPr lang="sr-Latn-ME" smtClean="0">
                <a:solidFill>
                  <a:schemeClr val="bg1">
                    <a:lumMod val="85000"/>
                  </a:schemeClr>
                </a:solidFill>
                <a:latin typeface="Times New Roman" pitchFamily="18" charset="0"/>
                <a:cs typeface="Times New Roman" pitchFamily="18" charset="0"/>
              </a:rPr>
              <a:pPr/>
              <a:t>14</a:t>
            </a:fld>
            <a:endParaRPr lang="en-US" sz="2000" dirty="0">
              <a:solidFill>
                <a:schemeClr val="bg1">
                  <a:lumMod val="8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57158" y="1142990"/>
            <a:ext cx="8501122" cy="2215991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indent="457200" algn="just">
              <a:spcBef>
                <a:spcPts val="600"/>
              </a:spcBef>
              <a:spcAft>
                <a:spcPts val="0"/>
              </a:spcAft>
            </a:pPr>
            <a:r>
              <a:rPr lang="vi-VN" sz="23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Da bi računarski sistem mogao da se koristi, pored hardverskih uređaja mora da postoji i osnovni program koji upravlja radom računara (</a:t>
            </a:r>
            <a:r>
              <a:rPr lang="vi-VN" sz="23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operativni sistem</a:t>
            </a:r>
            <a:r>
              <a:rPr lang="vi-VN" sz="23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), kao i skup drugih programa koji imaju različite namjene i omogućavaju korisniku da radi nešto s računarom (</a:t>
            </a:r>
            <a:r>
              <a:rPr lang="vi-VN" sz="23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aplikativni programi</a:t>
            </a:r>
            <a:r>
              <a:rPr lang="vi-VN" sz="23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).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572528" y="4743408"/>
            <a:ext cx="5040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C82148B6-A4D7-4A55-8A76-659C205A7C4F}" type="slidenum">
              <a:rPr lang="sr-Latn-ME" smtClean="0">
                <a:solidFill>
                  <a:schemeClr val="bg1">
                    <a:lumMod val="85000"/>
                  </a:schemeClr>
                </a:solidFill>
                <a:latin typeface="Times New Roman" pitchFamily="18" charset="0"/>
                <a:cs typeface="Times New Roman" pitchFamily="18" charset="0"/>
              </a:rPr>
              <a:pPr/>
              <a:t>15</a:t>
            </a:fld>
            <a:endParaRPr lang="en-US" sz="2000" dirty="0">
              <a:solidFill>
                <a:schemeClr val="bg1">
                  <a:lumMod val="8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4282" y="929522"/>
            <a:ext cx="8715436" cy="2723823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indent="457200" algn="just">
              <a:spcBef>
                <a:spcPts val="600"/>
              </a:spcBef>
              <a:spcAft>
                <a:spcPts val="0"/>
              </a:spcAft>
            </a:pPr>
            <a:r>
              <a:rPr lang="vi-VN" sz="23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Aritmetičko-logička jedinica</a:t>
            </a:r>
            <a:r>
              <a:rPr lang="vi-VN" sz="23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sastoji se od registara i elektronskih kola potrebnih za </a:t>
            </a:r>
            <a:endParaRPr lang="sr-Latn-ME" sz="2300" dirty="0" smtClean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indent="457200" algn="just">
              <a:spcBef>
                <a:spcPts val="600"/>
              </a:spcBef>
              <a:spcAft>
                <a:spcPts val="0"/>
              </a:spcAft>
            </a:pPr>
            <a:r>
              <a:rPr lang="sr-Latn-ME" sz="23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- </a:t>
            </a:r>
            <a:r>
              <a:rPr lang="vi-VN" sz="23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izvođenje aritmetičkih operacija </a:t>
            </a:r>
            <a:r>
              <a:rPr lang="vi-VN" sz="23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- sabiranja, oduzimanja, množenja i d</a:t>
            </a:r>
            <a:r>
              <a:rPr lang="sr-Latn-ME" sz="23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ij</a:t>
            </a:r>
            <a:r>
              <a:rPr lang="vi-VN" sz="23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eljenja </a:t>
            </a:r>
            <a:r>
              <a:rPr lang="sr-Latn-ME" sz="23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, </a:t>
            </a:r>
            <a:r>
              <a:rPr lang="vi-VN" sz="23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kao i </a:t>
            </a:r>
            <a:endParaRPr lang="sr-Latn-ME" sz="2300" dirty="0" smtClean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indent="457200" algn="just">
              <a:spcBef>
                <a:spcPts val="600"/>
              </a:spcBef>
              <a:spcAft>
                <a:spcPts val="0"/>
              </a:spcAft>
            </a:pPr>
            <a:r>
              <a:rPr lang="sr-Latn-ME" sz="23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- </a:t>
            </a:r>
            <a:r>
              <a:rPr lang="vi-VN" sz="23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logičkih operacija</a:t>
            </a:r>
            <a:r>
              <a:rPr lang="vi-VN" sz="23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– (upoređivanja dvije vrijednosti da bi se odredila veća vrijednost ili određivanje da li je izraz istinit ili nije).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572528" y="4743408"/>
            <a:ext cx="5040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C82148B6-A4D7-4A55-8A76-659C205A7C4F}" type="slidenum">
              <a:rPr lang="sr-Latn-ME" smtClean="0">
                <a:solidFill>
                  <a:schemeClr val="bg1">
                    <a:lumMod val="85000"/>
                  </a:schemeClr>
                </a:solidFill>
                <a:latin typeface="Times New Roman" pitchFamily="18" charset="0"/>
                <a:cs typeface="Times New Roman" pitchFamily="18" charset="0"/>
              </a:rPr>
              <a:pPr/>
              <a:t>16</a:t>
            </a:fld>
            <a:endParaRPr lang="en-US" sz="2000" dirty="0">
              <a:solidFill>
                <a:schemeClr val="bg1">
                  <a:lumMod val="8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4282" y="865566"/>
            <a:ext cx="8715436" cy="3624069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indent="457200" algn="just">
              <a:spcBef>
                <a:spcPts val="1200"/>
              </a:spcBef>
              <a:spcAft>
                <a:spcPts val="0"/>
              </a:spcAft>
            </a:pPr>
            <a:r>
              <a:rPr lang="vi-VN" sz="23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Kontrolna jedinica</a:t>
            </a:r>
            <a:r>
              <a:rPr lang="vi-VN" sz="23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je koordinator rada cjelokupnog računarskog sistema. Ona </a:t>
            </a:r>
            <a:endParaRPr lang="sr-Latn-ME" sz="2300" dirty="0" smtClean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indent="180000" algn="just">
              <a:spcBef>
                <a:spcPts val="300"/>
              </a:spcBef>
              <a:spcAft>
                <a:spcPts val="0"/>
              </a:spcAft>
            </a:pPr>
            <a:r>
              <a:rPr lang="sr-Latn-ME" sz="23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-  </a:t>
            </a:r>
            <a:r>
              <a:rPr lang="vi-VN" sz="23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kontroliše izvršavanje programa, </a:t>
            </a:r>
            <a:endParaRPr lang="sr-Latn-ME" sz="2300" dirty="0" smtClean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indent="180000" algn="just">
              <a:spcBef>
                <a:spcPts val="300"/>
              </a:spcBef>
              <a:spcAft>
                <a:spcPts val="0"/>
              </a:spcAft>
            </a:pPr>
            <a:r>
              <a:rPr lang="sr-Latn-ME" sz="23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-  </a:t>
            </a:r>
            <a:r>
              <a:rPr lang="vi-VN" sz="23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uzima instrukcije iz memorije i prepoznaje ih, </a:t>
            </a:r>
            <a:endParaRPr lang="sr-Latn-ME" sz="2300" dirty="0" smtClean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indent="180000" algn="just">
              <a:spcBef>
                <a:spcPts val="300"/>
              </a:spcBef>
              <a:spcAft>
                <a:spcPts val="0"/>
              </a:spcAft>
            </a:pPr>
            <a:r>
              <a:rPr lang="sr-Latn-ME" sz="23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-</a:t>
            </a:r>
            <a:r>
              <a:rPr lang="vi-VN" sz="23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dekodira i naređuje odgovarajuće akcije drugim jedinicama,</a:t>
            </a:r>
            <a:endParaRPr lang="sr-Latn-ME" sz="2300" dirty="0" smtClean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indent="180000" algn="just">
              <a:spcBef>
                <a:spcPts val="300"/>
              </a:spcBef>
              <a:spcAft>
                <a:spcPts val="0"/>
              </a:spcAft>
            </a:pPr>
            <a:r>
              <a:rPr lang="sr-Latn-ME" sz="23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-</a:t>
            </a:r>
            <a:r>
              <a:rPr lang="vi-VN" sz="23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započinje operacije ulazno-izlaznih jedinica i </a:t>
            </a:r>
            <a:endParaRPr lang="sr-Latn-ME" sz="2300" dirty="0" smtClean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indent="180000" algn="just">
              <a:spcBef>
                <a:spcPts val="300"/>
              </a:spcBef>
              <a:spcAft>
                <a:spcPts val="0"/>
              </a:spcAft>
            </a:pPr>
            <a:r>
              <a:rPr lang="sr-Latn-ME" sz="23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- </a:t>
            </a:r>
            <a:r>
              <a:rPr lang="vi-VN" sz="23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prenosi podatke u centralnu memoriju i iz nje. </a:t>
            </a:r>
            <a:endParaRPr lang="sr-Latn-ME" sz="2300" dirty="0" smtClean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indent="457200" algn="just">
              <a:spcBef>
                <a:spcPts val="1200"/>
              </a:spcBef>
              <a:spcAft>
                <a:spcPts val="0"/>
              </a:spcAft>
            </a:pPr>
            <a:r>
              <a:rPr lang="vi-VN" sz="23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Kod savremenih računara sastoji se od skupa čipova kojima se kontroliše i koordinira rad cjelokupnog sistema.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572528" y="4743408"/>
            <a:ext cx="5040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C82148B6-A4D7-4A55-8A76-659C205A7C4F}" type="slidenum">
              <a:rPr lang="sr-Latn-ME" smtClean="0">
                <a:solidFill>
                  <a:schemeClr val="bg1">
                    <a:lumMod val="85000"/>
                  </a:schemeClr>
                </a:solidFill>
                <a:latin typeface="Times New Roman" pitchFamily="18" charset="0"/>
                <a:cs typeface="Times New Roman" pitchFamily="18" charset="0"/>
              </a:rPr>
              <a:pPr/>
              <a:t>17</a:t>
            </a:fld>
            <a:endParaRPr lang="en-US" sz="2000" dirty="0">
              <a:solidFill>
                <a:schemeClr val="bg1">
                  <a:lumMod val="8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4282" y="929238"/>
            <a:ext cx="8715436" cy="3785652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indent="457200" algn="just">
              <a:spcBef>
                <a:spcPts val="600"/>
              </a:spcBef>
              <a:spcAft>
                <a:spcPts val="0"/>
              </a:spcAft>
            </a:pPr>
            <a:r>
              <a:rPr lang="vi-VN" sz="23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Računar obrađuje podatke izvršavajući naredbe date programom. </a:t>
            </a:r>
            <a:endParaRPr lang="sr-Latn-ME" sz="2300" dirty="0" smtClean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indent="457200" algn="just">
              <a:spcBef>
                <a:spcPts val="600"/>
              </a:spcBef>
              <a:spcAft>
                <a:spcPts val="0"/>
              </a:spcAft>
            </a:pPr>
            <a:r>
              <a:rPr lang="vi-VN" sz="23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Program i podaci koji se obrađuju uskladišteni su u </a:t>
            </a:r>
            <a:r>
              <a:rPr lang="vi-VN" sz="23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unutrašnjoj (centralnoj) memoriji</a:t>
            </a:r>
            <a:r>
              <a:rPr lang="vi-VN" sz="23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. </a:t>
            </a:r>
            <a:endParaRPr lang="sr-Latn-ME" sz="2300" dirty="0" smtClean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indent="457200" algn="just">
              <a:spcBef>
                <a:spcPts val="600"/>
              </a:spcBef>
              <a:spcAft>
                <a:spcPts val="0"/>
              </a:spcAft>
            </a:pPr>
            <a:r>
              <a:rPr lang="vi-VN" sz="23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Ova memorija se sastoji od </a:t>
            </a:r>
            <a:r>
              <a:rPr lang="vi-VN" sz="23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elektronskih kola</a:t>
            </a:r>
            <a:r>
              <a:rPr lang="vi-VN" sz="23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, od kojih svako može da ima dva stanja, koja se obično označavaju sa </a:t>
            </a:r>
            <a:r>
              <a:rPr lang="vi-VN" sz="23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0</a:t>
            </a:r>
            <a:r>
              <a:rPr lang="vi-VN" sz="23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i </a:t>
            </a:r>
            <a:r>
              <a:rPr lang="vi-VN" sz="23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vi-VN" sz="23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(</a:t>
            </a:r>
            <a:r>
              <a:rPr lang="vi-VN" sz="23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0</a:t>
            </a:r>
            <a:r>
              <a:rPr lang="vi-VN" sz="23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- stanje kada u kolu nema struje, </a:t>
            </a:r>
            <a:r>
              <a:rPr lang="vi-VN" sz="23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</a:t>
            </a:r>
            <a:r>
              <a:rPr lang="vi-VN" sz="23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- kada u kolu ima struje). Zbog toga se ova kola zovu </a:t>
            </a:r>
            <a:r>
              <a:rPr lang="vi-VN" sz="23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bit</a:t>
            </a:r>
            <a:r>
              <a:rPr lang="vi-VN" sz="23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. Pošto je količina informacija koja može da se uskladišti u ovakvo kolo suviše mala, bitovi se u memoriji udružuju u grupe – </a:t>
            </a:r>
            <a:r>
              <a:rPr lang="vi-VN" sz="23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regist</a:t>
            </a:r>
            <a:r>
              <a:rPr lang="sr-Latn-ME" sz="23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a</a:t>
            </a:r>
            <a:r>
              <a:rPr lang="vi-VN" sz="23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r</a:t>
            </a:r>
            <a:r>
              <a:rPr lang="vi-VN" sz="23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.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572528" y="4743408"/>
            <a:ext cx="5040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C82148B6-A4D7-4A55-8A76-659C205A7C4F}" type="slidenum">
              <a:rPr lang="sr-Latn-ME" smtClean="0">
                <a:solidFill>
                  <a:schemeClr val="bg1">
                    <a:lumMod val="85000"/>
                  </a:schemeClr>
                </a:solidFill>
                <a:latin typeface="Times New Roman" pitchFamily="18" charset="0"/>
                <a:cs typeface="Times New Roman" pitchFamily="18" charset="0"/>
              </a:rPr>
              <a:pPr/>
              <a:t>18</a:t>
            </a:fld>
            <a:endParaRPr lang="en-US" sz="2000" dirty="0">
              <a:solidFill>
                <a:schemeClr val="bg1">
                  <a:lumMod val="8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4282" y="929238"/>
            <a:ext cx="8715436" cy="3508653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indent="457200" algn="just">
              <a:spcBef>
                <a:spcPts val="600"/>
              </a:spcBef>
              <a:spcAft>
                <a:spcPts val="0"/>
              </a:spcAft>
            </a:pPr>
            <a:r>
              <a:rPr lang="vi-VN" sz="23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Registri su kod prvih personalnih računara bili dužine </a:t>
            </a:r>
            <a:r>
              <a:rPr lang="vi-VN" sz="23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8</a:t>
            </a:r>
            <a:r>
              <a:rPr lang="vi-VN" sz="23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bita. Ovakva grupa zove se </a:t>
            </a:r>
            <a:r>
              <a:rPr lang="vi-VN" sz="23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bajt</a:t>
            </a:r>
            <a:r>
              <a:rPr lang="vi-VN" sz="23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. </a:t>
            </a:r>
            <a:endParaRPr lang="sr-Latn-ME" sz="2300" dirty="0" smtClean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indent="457200" algn="just">
              <a:spcBef>
                <a:spcPts val="600"/>
              </a:spcBef>
              <a:spcAft>
                <a:spcPts val="0"/>
              </a:spcAft>
            </a:pPr>
            <a:r>
              <a:rPr lang="vi-VN" sz="23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Stanje svakog bita je signal za računar pa </a:t>
            </a:r>
            <a:r>
              <a:rPr lang="vi-VN" sz="23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8</a:t>
            </a:r>
            <a:r>
              <a:rPr lang="vi-VN" sz="23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bita može imati </a:t>
            </a:r>
            <a:r>
              <a:rPr lang="vi-VN" sz="23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256 </a:t>
            </a:r>
            <a:r>
              <a:rPr lang="vi-VN" sz="23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različitih kombinacija nula i jedinica. </a:t>
            </a:r>
          </a:p>
          <a:p>
            <a:pPr indent="457200" algn="just">
              <a:spcBef>
                <a:spcPts val="600"/>
              </a:spcBef>
              <a:spcAft>
                <a:spcPts val="0"/>
              </a:spcAft>
            </a:pPr>
            <a:r>
              <a:rPr lang="vi-VN" sz="23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Svaki bajt u memoriji ima svoju </a:t>
            </a:r>
            <a:r>
              <a:rPr lang="vi-VN" sz="23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adresu</a:t>
            </a:r>
            <a:r>
              <a:rPr lang="vi-VN" sz="23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koja se koristi prilikom uskladištavanja podataka ili njihovog učitavanja.</a:t>
            </a:r>
            <a:endParaRPr lang="sr-Latn-ME" sz="2300" dirty="0" smtClean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indent="457200" algn="just">
              <a:spcBef>
                <a:spcPts val="600"/>
              </a:spcBef>
              <a:spcAft>
                <a:spcPts val="0"/>
              </a:spcAft>
            </a:pPr>
            <a:r>
              <a:rPr lang="vi-VN" sz="23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Pored grupisanja u registre po </a:t>
            </a:r>
            <a:r>
              <a:rPr lang="vi-VN" sz="23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8</a:t>
            </a:r>
            <a:r>
              <a:rPr lang="vi-VN" sz="23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bita, moguća su i grupisanja u veće jedinice: </a:t>
            </a:r>
            <a:r>
              <a:rPr lang="vi-VN" sz="23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16</a:t>
            </a:r>
            <a:r>
              <a:rPr lang="vi-VN" sz="23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bita (poluriječ - halfword) i </a:t>
            </a:r>
            <a:r>
              <a:rPr lang="vi-VN" sz="23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32</a:t>
            </a:r>
            <a:r>
              <a:rPr lang="vi-VN" sz="23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bita (riječ - word). Uvedene su i nove grupe od </a:t>
            </a:r>
            <a:r>
              <a:rPr lang="vi-VN" sz="23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64</a:t>
            </a:r>
            <a:r>
              <a:rPr lang="vi-VN" sz="23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i </a:t>
            </a:r>
            <a:r>
              <a:rPr lang="vi-VN" sz="23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128</a:t>
            </a:r>
            <a:r>
              <a:rPr lang="vi-VN" sz="23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bita.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572528" y="4743408"/>
            <a:ext cx="5040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C82148B6-A4D7-4A55-8A76-659C205A7C4F}" type="slidenum">
              <a:rPr lang="sr-Latn-ME" smtClean="0">
                <a:solidFill>
                  <a:schemeClr val="bg1">
                    <a:lumMod val="85000"/>
                  </a:schemeClr>
                </a:solidFill>
                <a:latin typeface="Times New Roman" pitchFamily="18" charset="0"/>
                <a:cs typeface="Times New Roman" pitchFamily="18" charset="0"/>
              </a:rPr>
              <a:pPr/>
              <a:t>19</a:t>
            </a:fld>
            <a:endParaRPr lang="en-US" sz="2000" dirty="0">
              <a:solidFill>
                <a:schemeClr val="bg1">
                  <a:lumMod val="8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4282" y="785800"/>
            <a:ext cx="8715436" cy="4308872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indent="457200" algn="just">
              <a:spcBef>
                <a:spcPts val="600"/>
              </a:spcBef>
              <a:spcAft>
                <a:spcPts val="0"/>
              </a:spcAft>
            </a:pPr>
            <a:r>
              <a:rPr lang="vi-VN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Računarski sistemi</a:t>
            </a: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(odnosno </a:t>
            </a:r>
            <a:r>
              <a:rPr lang="vi-VN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računari</a:t>
            </a: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) su elektronski uređaji koji obrađuju ulazne informacije (podatke ili naredbe) i iz njih proizvode izlazne informacije (rezultate).</a:t>
            </a:r>
            <a:endParaRPr lang="sr-Latn-ME" dirty="0" smtClean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indent="457200" algn="just">
              <a:spcBef>
                <a:spcPts val="600"/>
              </a:spcBef>
              <a:spcAft>
                <a:spcPts val="0"/>
              </a:spcAft>
            </a:pP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U početku su se računari koristili uglavnom za </a:t>
            </a:r>
            <a:r>
              <a:rPr lang="vi-VN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složena numerička računanja</a:t>
            </a: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, ali se ubrzo njihova primjena proširila na skoro sve oblasti ljudske djelatnosti, tako da je u nekim jezicima njihovo prvobitno ime računari zam</a:t>
            </a: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ij</a:t>
            </a: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enjeno imenom </a:t>
            </a:r>
            <a:r>
              <a:rPr lang="vi-VN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uređaji za obradu podataka</a:t>
            </a: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. </a:t>
            </a:r>
            <a:endParaRPr lang="sr-Latn-ME" dirty="0" smtClean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indent="457200" algn="just">
              <a:spcBef>
                <a:spcPts val="600"/>
              </a:spcBef>
              <a:spcAft>
                <a:spcPts val="0"/>
              </a:spcAft>
            </a:pP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Iako je u početku računar često nazivan i </a:t>
            </a:r>
            <a:r>
              <a:rPr lang="vi-VN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elektronski mozak</a:t>
            </a: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, on je „</a:t>
            </a:r>
            <a:r>
              <a:rPr lang="vi-VN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mašina bez inteligencije</a:t>
            </a: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" jer doslovno izvršava samo ono što mu je </a:t>
            </a:r>
            <a:r>
              <a:rPr lang="vi-VN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zadato</a:t>
            </a: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instrukcijama. </a:t>
            </a:r>
            <a:endParaRPr lang="sr-Latn-ME" dirty="0" smtClean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214282" y="185739"/>
            <a:ext cx="8715436" cy="671499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sr-Latn-CS" sz="3200" kern="0" dirty="0" smtClean="0">
                <a:solidFill>
                  <a:srgbClr val="62A2DC"/>
                </a:solidFill>
                <a:latin typeface="Constantia" pitchFamily="18" charset="0"/>
                <a:ea typeface="+mj-ea"/>
                <a:cs typeface="+mj-cs"/>
              </a:rPr>
              <a:t>Računarski  sistem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572528" y="4743408"/>
            <a:ext cx="5040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C82148B6-A4D7-4A55-8A76-659C205A7C4F}" type="slidenum">
              <a:rPr lang="sr-Latn-ME" smtClean="0">
                <a:solidFill>
                  <a:schemeClr val="bg1">
                    <a:lumMod val="85000"/>
                  </a:schemeClr>
                </a:solidFill>
                <a:latin typeface="Times New Roman" pitchFamily="18" charset="0"/>
                <a:cs typeface="Times New Roman" pitchFamily="18" charset="0"/>
              </a:rPr>
              <a:pPr/>
              <a:t>2</a:t>
            </a:fld>
            <a:endParaRPr lang="en-US" sz="2000" dirty="0">
              <a:solidFill>
                <a:schemeClr val="bg1">
                  <a:lumMod val="8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4282" y="929238"/>
            <a:ext cx="8715436" cy="3508653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indent="457200" algn="just">
              <a:spcBef>
                <a:spcPts val="600"/>
              </a:spcBef>
              <a:spcAft>
                <a:spcPts val="0"/>
              </a:spcAft>
            </a:pPr>
            <a:r>
              <a:rPr lang="vi-VN" sz="23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Jedinice spoljašnje memorije</a:t>
            </a:r>
            <a:r>
              <a:rPr lang="vi-VN" sz="23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služe za čuvanje programa i podataka kada računar nije u upotrebi. Kada se računar koristi, program po kome radi i svi podaci koje računar obrađuje nalaze se u unutrašnjoj memoriji ili kroz nju prolaze.</a:t>
            </a:r>
          </a:p>
          <a:p>
            <a:pPr indent="457200" algn="just">
              <a:spcBef>
                <a:spcPts val="600"/>
              </a:spcBef>
              <a:spcAft>
                <a:spcPts val="0"/>
              </a:spcAft>
            </a:pPr>
            <a:r>
              <a:rPr lang="vi-VN" sz="23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Za unošenje programa i podataka u računar koriste se </a:t>
            </a:r>
            <a:r>
              <a:rPr lang="vi-VN" sz="23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ulazne jedinice</a:t>
            </a:r>
            <a:r>
              <a:rPr lang="vi-VN" sz="23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.</a:t>
            </a:r>
          </a:p>
          <a:p>
            <a:pPr indent="457200" algn="just">
              <a:spcBef>
                <a:spcPts val="600"/>
              </a:spcBef>
              <a:spcAft>
                <a:spcPts val="0"/>
              </a:spcAft>
            </a:pPr>
            <a:r>
              <a:rPr lang="vi-VN" sz="23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Izlazne jedinice </a:t>
            </a:r>
            <a:r>
              <a:rPr lang="vi-VN" sz="23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su uređaji uz čiju pomoć možemo da vidimo rezultate obrade podataka u računarskom sistemu.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572528" y="4743408"/>
            <a:ext cx="5040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C82148B6-A4D7-4A55-8A76-659C205A7C4F}" type="slidenum">
              <a:rPr lang="sr-Latn-ME" smtClean="0">
                <a:solidFill>
                  <a:schemeClr val="bg1">
                    <a:lumMod val="85000"/>
                  </a:schemeClr>
                </a:solidFill>
                <a:latin typeface="Times New Roman" pitchFamily="18" charset="0"/>
                <a:cs typeface="Times New Roman" pitchFamily="18" charset="0"/>
              </a:rPr>
              <a:pPr/>
              <a:t>20</a:t>
            </a:fld>
            <a:endParaRPr lang="en-US" sz="2000" dirty="0">
              <a:solidFill>
                <a:schemeClr val="bg1">
                  <a:lumMod val="8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4282" y="419290"/>
            <a:ext cx="8715436" cy="4555093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indent="457200" algn="just">
              <a:spcBef>
                <a:spcPts val="600"/>
              </a:spcBef>
              <a:spcAft>
                <a:spcPts val="0"/>
              </a:spcAft>
            </a:pP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Šta treba znati:</a:t>
            </a:r>
          </a:p>
          <a:p>
            <a:pPr indent="457200" algn="just">
              <a:spcBef>
                <a:spcPts val="1200"/>
              </a:spcBef>
              <a:spcAft>
                <a:spcPts val="0"/>
              </a:spcAft>
              <a:buBlip>
                <a:blip r:embed="rId2"/>
              </a:buBlip>
            </a:pP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za rješavanje određenog problema u računaru koristi se skup aritmetičkih, logičkih i pomjeračkih operacija </a:t>
            </a:r>
          </a:p>
          <a:p>
            <a:pPr indent="457200" algn="just">
              <a:spcBef>
                <a:spcPts val="1200"/>
              </a:spcBef>
              <a:spcAft>
                <a:spcPts val="0"/>
              </a:spcAft>
              <a:buBlip>
                <a:blip r:embed="rId2"/>
              </a:buBlip>
            </a:pP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izvršenjem operacija rješava se problem u računaru </a:t>
            </a:r>
          </a:p>
          <a:p>
            <a:pPr indent="457200" algn="just">
              <a:spcBef>
                <a:spcPts val="1200"/>
              </a:spcBef>
              <a:spcAft>
                <a:spcPts val="0"/>
              </a:spcAft>
              <a:buBlip>
                <a:blip r:embed="rId2"/>
              </a:buBlip>
            </a:pP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operacije koje se u računaru izvršavaju predstavljaju se pomoću </a:t>
            </a:r>
            <a:r>
              <a:rPr lang="vi-VN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binarnih riječi</a:t>
            </a: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i nazivaju se </a:t>
            </a:r>
            <a:r>
              <a:rPr lang="vi-VN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instrukcije, komande ili naredbe</a:t>
            </a:r>
          </a:p>
          <a:p>
            <a:pPr indent="457200" algn="just">
              <a:spcBef>
                <a:spcPts val="1200"/>
              </a:spcBef>
              <a:spcAft>
                <a:spcPts val="0"/>
              </a:spcAft>
              <a:buBlip>
                <a:blip r:embed="rId2"/>
              </a:buBlip>
            </a:pP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skup instrukcija za izvršenje neke obrade podataka naziva se </a:t>
            </a:r>
            <a:r>
              <a:rPr lang="vi-VN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program</a:t>
            </a:r>
            <a:endParaRPr lang="sr-Latn-ME" dirty="0" smtClean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indent="457200" algn="just">
              <a:spcBef>
                <a:spcPts val="1200"/>
              </a:spcBef>
              <a:spcAft>
                <a:spcPts val="0"/>
              </a:spcAft>
            </a:pP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. . .</a:t>
            </a:r>
            <a:endParaRPr lang="vi-VN" dirty="0" smtClean="0">
              <a:solidFill>
                <a:srgbClr val="FF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572528" y="4743408"/>
            <a:ext cx="5040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C82148B6-A4D7-4A55-8A76-659C205A7C4F}" type="slidenum">
              <a:rPr lang="sr-Latn-ME" smtClean="0">
                <a:solidFill>
                  <a:schemeClr val="bg1">
                    <a:lumMod val="85000"/>
                  </a:schemeClr>
                </a:solidFill>
                <a:latin typeface="Times New Roman" pitchFamily="18" charset="0"/>
                <a:cs typeface="Times New Roman" pitchFamily="18" charset="0"/>
              </a:rPr>
              <a:pPr/>
              <a:t>3</a:t>
            </a:fld>
            <a:endParaRPr lang="en-US" sz="2000" dirty="0">
              <a:solidFill>
                <a:schemeClr val="bg1">
                  <a:lumMod val="8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4282" y="419290"/>
            <a:ext cx="8715436" cy="440120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indent="457200" algn="just">
              <a:spcBef>
                <a:spcPts val="600"/>
              </a:spcBef>
              <a:spcAft>
                <a:spcPts val="0"/>
              </a:spcAft>
            </a:pP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. . .</a:t>
            </a:r>
            <a:endParaRPr lang="vi-VN" dirty="0" smtClean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indent="457200" algn="just">
              <a:spcBef>
                <a:spcPts val="1200"/>
              </a:spcBef>
              <a:spcAft>
                <a:spcPts val="0"/>
              </a:spcAft>
              <a:buBlip>
                <a:blip r:embed="rId2"/>
              </a:buBlip>
            </a:pP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podaci nad kojima se operacije izvršavaju predstavljaju se pomoću binarnih riječi i nazivaju </a:t>
            </a:r>
            <a:r>
              <a:rPr lang="vi-VN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operandi</a:t>
            </a:r>
          </a:p>
          <a:p>
            <a:pPr indent="457200" algn="just">
              <a:spcBef>
                <a:spcPts val="1200"/>
              </a:spcBef>
              <a:spcAft>
                <a:spcPts val="0"/>
              </a:spcAft>
              <a:buBlip>
                <a:blip r:embed="rId2"/>
              </a:buBlip>
            </a:pP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za rješavanje bilo kog problema postupak rješavanja mora najpr</a:t>
            </a: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ij</a:t>
            </a: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e da se raščlani na najjednostavnije korake, a zatim da se za svaki od tih koraka napiše </a:t>
            </a:r>
            <a:r>
              <a:rPr lang="vi-VN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odgovarajuća naredba koju računar treba da izvrši</a:t>
            </a:r>
          </a:p>
          <a:p>
            <a:pPr indent="457200" algn="just">
              <a:spcBef>
                <a:spcPts val="1200"/>
              </a:spcBef>
              <a:spcAft>
                <a:spcPts val="0"/>
              </a:spcAft>
              <a:buBlip>
                <a:blip r:embed="rId2"/>
              </a:buBlip>
            </a:pP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ovakav postupak naziva se </a:t>
            </a:r>
            <a:r>
              <a:rPr lang="vi-VN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programiranje</a:t>
            </a:r>
          </a:p>
          <a:p>
            <a:pPr indent="457200" algn="just">
              <a:spcBef>
                <a:spcPts val="1200"/>
              </a:spcBef>
              <a:spcAft>
                <a:spcPts val="0"/>
              </a:spcAft>
              <a:buBlip>
                <a:blip r:embed="rId2"/>
              </a:buBlip>
            </a:pP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ljudi koji pišu programe za računar nazivaju se </a:t>
            </a:r>
            <a:r>
              <a:rPr lang="vi-VN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programeri</a:t>
            </a:r>
            <a:endParaRPr lang="vi-VN" dirty="0" smtClean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572528" y="4743408"/>
            <a:ext cx="5040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C82148B6-A4D7-4A55-8A76-659C205A7C4F}" type="slidenum">
              <a:rPr lang="sr-Latn-ME" smtClean="0">
                <a:solidFill>
                  <a:schemeClr val="bg1">
                    <a:lumMod val="85000"/>
                  </a:schemeClr>
                </a:solidFill>
                <a:latin typeface="Times New Roman" pitchFamily="18" charset="0"/>
                <a:cs typeface="Times New Roman" pitchFamily="18" charset="0"/>
              </a:rPr>
              <a:pPr/>
              <a:t>4</a:t>
            </a:fld>
            <a:endParaRPr lang="en-US" sz="2000" dirty="0">
              <a:solidFill>
                <a:schemeClr val="bg1">
                  <a:lumMod val="8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4282" y="1151318"/>
            <a:ext cx="8715436" cy="327782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indent="457200" algn="just">
              <a:spcBef>
                <a:spcPts val="600"/>
              </a:spcBef>
              <a:spcAft>
                <a:spcPts val="0"/>
              </a:spcAft>
            </a:pPr>
            <a:r>
              <a:rPr lang="vi-VN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Računari</a:t>
            </a: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, odnosno </a:t>
            </a:r>
            <a:r>
              <a:rPr lang="vi-VN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računarski sistemi</a:t>
            </a: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se mogu podijeliti na različite načine u zavisnosti od toga da li se posmatra: </a:t>
            </a:r>
          </a:p>
          <a:p>
            <a:pPr lvl="1" indent="457200" algn="just">
              <a:spcBef>
                <a:spcPts val="600"/>
              </a:spcBef>
              <a:spcAft>
                <a:spcPts val="0"/>
              </a:spcAft>
              <a:buBlip>
                <a:blip r:embed="rId2"/>
              </a:buBlip>
            </a:pP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njihova </a:t>
            </a:r>
            <a:r>
              <a:rPr lang="vi-VN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primjena</a:t>
            </a: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,</a:t>
            </a:r>
            <a:endParaRPr lang="vi-VN" dirty="0" smtClean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lvl="1" indent="457200" algn="just">
              <a:spcBef>
                <a:spcPts val="600"/>
              </a:spcBef>
              <a:spcAft>
                <a:spcPts val="0"/>
              </a:spcAft>
              <a:buBlip>
                <a:blip r:embed="rId2"/>
              </a:buBlip>
            </a:pPr>
            <a:r>
              <a:rPr lang="vi-VN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broj korisnika</a:t>
            </a: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koji mogu istovremeno da koriste jedan računar</a:t>
            </a: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,</a:t>
            </a: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ili </a:t>
            </a:r>
          </a:p>
          <a:p>
            <a:pPr lvl="1" indent="457200" algn="just">
              <a:spcBef>
                <a:spcPts val="600"/>
              </a:spcBef>
              <a:spcAft>
                <a:spcPts val="0"/>
              </a:spcAft>
              <a:buBlip>
                <a:blip r:embed="rId2"/>
              </a:buBlip>
            </a:pPr>
            <a:r>
              <a:rPr lang="vi-VN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broj naredbi</a:t>
            </a: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koje računar može da izvrši u jednom trenutku. </a:t>
            </a:r>
            <a:endParaRPr lang="sr-Latn-ME" dirty="0" smtClean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214282" y="328615"/>
            <a:ext cx="8715436" cy="671499"/>
          </a:xfrm>
          <a:prstGeom prst="rect">
            <a:avLst/>
          </a:prstGeom>
        </p:spPr>
        <p:txBody>
          <a:bodyPr/>
          <a:lstStyle/>
          <a:p>
            <a:pPr algn="l">
              <a:defRPr/>
            </a:pPr>
            <a:r>
              <a:rPr lang="sr-Latn-CS" sz="2800" kern="0" dirty="0" smtClean="0">
                <a:solidFill>
                  <a:srgbClr val="62A2DC"/>
                </a:solidFill>
                <a:latin typeface="Constantia" pitchFamily="18" charset="0"/>
                <a:ea typeface="+mj-ea"/>
                <a:cs typeface="+mj-cs"/>
              </a:rPr>
              <a:t>Podjela  računarskih  sistema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572528" y="4743408"/>
            <a:ext cx="5040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C82148B6-A4D7-4A55-8A76-659C205A7C4F}" type="slidenum">
              <a:rPr lang="sr-Latn-ME" smtClean="0">
                <a:solidFill>
                  <a:schemeClr val="bg1">
                    <a:lumMod val="85000"/>
                  </a:schemeClr>
                </a:solidFill>
                <a:latin typeface="Times New Roman" pitchFamily="18" charset="0"/>
                <a:cs typeface="Times New Roman" pitchFamily="18" charset="0"/>
              </a:rPr>
              <a:pPr/>
              <a:t>5</a:t>
            </a:fld>
            <a:endParaRPr lang="en-US" sz="2000" dirty="0">
              <a:solidFill>
                <a:schemeClr val="bg1">
                  <a:lumMod val="8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4282" y="397265"/>
            <a:ext cx="8715436" cy="4185761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indent="457200" algn="just">
              <a:spcBef>
                <a:spcPts val="600"/>
              </a:spcBef>
              <a:spcAft>
                <a:spcPts val="0"/>
              </a:spcAft>
            </a:pPr>
            <a:r>
              <a:rPr lang="vi-VN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Podjela računara po </a:t>
            </a:r>
            <a:r>
              <a:rPr lang="sr-Latn-ME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primjeni</a:t>
            </a:r>
            <a:endParaRPr lang="vi-VN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indent="457200" algn="just">
              <a:spcBef>
                <a:spcPts val="1800"/>
              </a:spcBef>
              <a:spcAft>
                <a:spcPts val="0"/>
              </a:spcAft>
            </a:pPr>
            <a:r>
              <a:rPr lang="vi-VN" sz="23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Sa stanovišta primjene, postoji podjela na: </a:t>
            </a:r>
          </a:p>
          <a:p>
            <a:pPr lvl="2" indent="457200" algn="just">
              <a:spcBef>
                <a:spcPts val="600"/>
              </a:spcBef>
              <a:spcAft>
                <a:spcPts val="0"/>
              </a:spcAft>
              <a:buBlip>
                <a:blip r:embed="rId2"/>
              </a:buBlip>
            </a:pPr>
            <a:r>
              <a:rPr lang="vi-VN" sz="23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računare </a:t>
            </a:r>
            <a:r>
              <a:rPr lang="sr-Latn-ME" sz="23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  <a:r>
              <a:rPr lang="vi-VN" sz="23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opšte</a:t>
            </a:r>
            <a:r>
              <a:rPr lang="sr-Latn-ME" sz="23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  <a:r>
              <a:rPr lang="vi-VN" sz="23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namjene </a:t>
            </a:r>
          </a:p>
          <a:p>
            <a:pPr lvl="2" indent="457200" algn="just">
              <a:spcBef>
                <a:spcPts val="600"/>
              </a:spcBef>
              <a:spcAft>
                <a:spcPts val="0"/>
              </a:spcAft>
              <a:buBlip>
                <a:blip r:embed="rId2"/>
              </a:buBlip>
            </a:pPr>
            <a:r>
              <a:rPr lang="vi-VN" sz="23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računare </a:t>
            </a:r>
            <a:r>
              <a:rPr lang="sr-Latn-ME" sz="23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  <a:r>
              <a:rPr lang="vi-VN" sz="23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specijalnih</a:t>
            </a:r>
            <a:r>
              <a:rPr lang="sr-Latn-ME" sz="23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  <a:r>
              <a:rPr lang="vi-VN" sz="23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nam</a:t>
            </a:r>
            <a:r>
              <a:rPr lang="sr-Latn-ME" sz="23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j</a:t>
            </a:r>
            <a:r>
              <a:rPr lang="vi-VN" sz="23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ena. </a:t>
            </a:r>
          </a:p>
          <a:p>
            <a:pPr indent="457200" algn="just">
              <a:spcBef>
                <a:spcPts val="600"/>
              </a:spcBef>
              <a:spcAft>
                <a:spcPts val="0"/>
              </a:spcAft>
            </a:pPr>
            <a:r>
              <a:rPr lang="vi-VN" sz="23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Računari opšte namjene mogu da učitavaju razne programe i da rješavaju različite probleme. </a:t>
            </a:r>
          </a:p>
          <a:p>
            <a:pPr indent="457200" algn="just">
              <a:spcBef>
                <a:spcPts val="600"/>
              </a:spcBef>
              <a:spcAft>
                <a:spcPts val="0"/>
              </a:spcAft>
            </a:pPr>
            <a:r>
              <a:rPr lang="vi-VN" sz="23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Računari za specijalne namjene imaju ugrađene programe za rješavanje samo onih problema za koji su namijenjeni (npr</a:t>
            </a:r>
            <a:r>
              <a:rPr lang="sr-Latn-ME" sz="23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.</a:t>
            </a:r>
            <a:r>
              <a:rPr lang="vi-VN" sz="23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igranje šaha, automatski piloti, upravljanje nekom mašinom itd.).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572528" y="4743408"/>
            <a:ext cx="5040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C82148B6-A4D7-4A55-8A76-659C205A7C4F}" type="slidenum">
              <a:rPr lang="sr-Latn-ME" smtClean="0">
                <a:solidFill>
                  <a:schemeClr val="bg1">
                    <a:lumMod val="85000"/>
                  </a:schemeClr>
                </a:solidFill>
                <a:latin typeface="Times New Roman" pitchFamily="18" charset="0"/>
                <a:cs typeface="Times New Roman" pitchFamily="18" charset="0"/>
              </a:rPr>
              <a:pPr/>
              <a:t>6</a:t>
            </a:fld>
            <a:endParaRPr lang="en-US" sz="2000" dirty="0">
              <a:solidFill>
                <a:schemeClr val="bg1">
                  <a:lumMod val="8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4282" y="-18"/>
            <a:ext cx="8715436" cy="515525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indent="457200" algn="just">
              <a:spcBef>
                <a:spcPts val="600"/>
              </a:spcBef>
              <a:spcAft>
                <a:spcPts val="0"/>
              </a:spcAft>
            </a:pPr>
            <a:r>
              <a:rPr lang="vi-VN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Podjela računara po broju korisnika</a:t>
            </a:r>
          </a:p>
          <a:p>
            <a:pPr indent="457200" algn="just">
              <a:spcBef>
                <a:spcPts val="600"/>
              </a:spcBef>
              <a:spcAft>
                <a:spcPts val="0"/>
              </a:spcAft>
            </a:pPr>
            <a:r>
              <a:rPr lang="vi-VN" sz="23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Sa stanovišta broja korisnika koji mogu istovremeno da koriste isti računar, postoje: </a:t>
            </a:r>
          </a:p>
          <a:p>
            <a:pPr lvl="2" indent="457200" algn="just">
              <a:spcBef>
                <a:spcPts val="600"/>
              </a:spcBef>
              <a:spcAft>
                <a:spcPts val="0"/>
              </a:spcAft>
              <a:buBlip>
                <a:blip r:embed="rId2"/>
              </a:buBlip>
            </a:pPr>
            <a:r>
              <a:rPr lang="vi-VN" sz="23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višekorisnički (mainframe based) </a:t>
            </a:r>
          </a:p>
          <a:p>
            <a:pPr lvl="2" indent="457200" algn="just">
              <a:spcBef>
                <a:spcPts val="600"/>
              </a:spcBef>
              <a:spcAft>
                <a:spcPts val="0"/>
              </a:spcAft>
              <a:buBlip>
                <a:blip r:embed="rId2"/>
              </a:buBlip>
            </a:pPr>
            <a:r>
              <a:rPr lang="vi-VN" sz="23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jednokorisnički (PC based). </a:t>
            </a:r>
          </a:p>
          <a:p>
            <a:pPr indent="457200" algn="just">
              <a:spcBef>
                <a:spcPts val="600"/>
              </a:spcBef>
              <a:spcAft>
                <a:spcPts val="0"/>
              </a:spcAft>
            </a:pPr>
            <a:r>
              <a:rPr lang="vi-VN" sz="2300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Kod višekorisničkih sistema </a:t>
            </a:r>
            <a:r>
              <a:rPr lang="vi-VN" sz="23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centralni računar opslužuje sve korisnike. Međutim, sa naglim razvojem i masovnim korišćenjem personalnih računara višekorisnički računari su u velikoj mjeri izgubili svoju prethodnu ulogu i njihovo korišćenje je danas veoma ograničeno. </a:t>
            </a:r>
          </a:p>
          <a:p>
            <a:pPr indent="457200" algn="just">
              <a:spcBef>
                <a:spcPts val="600"/>
              </a:spcBef>
              <a:spcAft>
                <a:spcPts val="0"/>
              </a:spcAft>
            </a:pPr>
            <a:r>
              <a:rPr lang="vi-VN" sz="2300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Kod personalnih (jednokorisničkih) računara</a:t>
            </a:r>
            <a:r>
              <a:rPr lang="vi-VN" sz="23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, kao što im i ime govori, svaki korisnik ima svoj računar i na njemu vrši obradu svojih podataka.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572528" y="4743408"/>
            <a:ext cx="5040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C82148B6-A4D7-4A55-8A76-659C205A7C4F}" type="slidenum">
              <a:rPr lang="sr-Latn-ME" smtClean="0">
                <a:solidFill>
                  <a:schemeClr val="bg1">
                    <a:lumMod val="85000"/>
                  </a:schemeClr>
                </a:solidFill>
                <a:latin typeface="Times New Roman" pitchFamily="18" charset="0"/>
                <a:cs typeface="Times New Roman" pitchFamily="18" charset="0"/>
              </a:rPr>
              <a:pPr/>
              <a:t>7</a:t>
            </a:fld>
            <a:endParaRPr lang="en-US" sz="2000" dirty="0">
              <a:solidFill>
                <a:schemeClr val="bg1">
                  <a:lumMod val="8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4282" y="400512"/>
            <a:ext cx="8715436" cy="4539704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indent="457200" algn="just">
              <a:spcBef>
                <a:spcPts val="600"/>
              </a:spcBef>
              <a:spcAft>
                <a:spcPts val="0"/>
              </a:spcAft>
            </a:pPr>
            <a:r>
              <a:rPr lang="vi-VN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Podjela računara po broju </a:t>
            </a:r>
            <a:r>
              <a:rPr lang="sr-Latn-ME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naredbi</a:t>
            </a:r>
            <a:r>
              <a:rPr lang="vi-VN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</a:p>
          <a:p>
            <a:pPr indent="457200" algn="just">
              <a:spcBef>
                <a:spcPts val="1800"/>
              </a:spcBef>
              <a:spcAft>
                <a:spcPts val="0"/>
              </a:spcAft>
            </a:pPr>
            <a:r>
              <a:rPr lang="vi-VN" sz="23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Sa stanovišta broja naredbi koje se izvršavaju u trenutku vremena, računari se dijele na: </a:t>
            </a:r>
          </a:p>
          <a:p>
            <a:pPr lvl="1" indent="457200" algn="just">
              <a:spcBef>
                <a:spcPts val="600"/>
              </a:spcBef>
              <a:spcAft>
                <a:spcPts val="0"/>
              </a:spcAft>
              <a:buBlip>
                <a:blip r:embed="rId2"/>
              </a:buBlip>
            </a:pPr>
            <a:r>
              <a:rPr lang="vi-VN" sz="23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serijske ili SISD (Single Instruction Single Data), </a:t>
            </a:r>
          </a:p>
          <a:p>
            <a:pPr lvl="1" indent="457200" algn="just">
              <a:spcBef>
                <a:spcPts val="600"/>
              </a:spcBef>
              <a:spcAft>
                <a:spcPts val="0"/>
              </a:spcAft>
              <a:buBlip>
                <a:blip r:embed="rId2"/>
              </a:buBlip>
            </a:pPr>
            <a:r>
              <a:rPr lang="vi-VN" sz="23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paralelne ili SIMD (Single Instruction Multiple Data). </a:t>
            </a:r>
          </a:p>
          <a:p>
            <a:pPr indent="457200" algn="just">
              <a:spcBef>
                <a:spcPts val="600"/>
              </a:spcBef>
              <a:spcAft>
                <a:spcPts val="0"/>
              </a:spcAft>
            </a:pPr>
            <a:r>
              <a:rPr lang="vi-VN" sz="2300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Serijski računari</a:t>
            </a:r>
            <a:r>
              <a:rPr lang="vi-VN" sz="23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u trenutku vremena mogu da izvrše jednu naredbu nad samo jednim podatkom u memoriji. Najveći broj računara je ovog tipa, a takvi su i svi personalni računari. </a:t>
            </a:r>
          </a:p>
          <a:p>
            <a:pPr indent="457200" algn="just">
              <a:spcBef>
                <a:spcPts val="600"/>
              </a:spcBef>
              <a:spcAft>
                <a:spcPts val="0"/>
              </a:spcAft>
            </a:pPr>
            <a:r>
              <a:rPr lang="vi-VN" sz="2300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Paralelni računari</a:t>
            </a:r>
            <a:r>
              <a:rPr lang="vi-VN" sz="23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(zovu se još i superračunari) mogu u jednom trenutku vremena da izvrše istu naredbu nad većim brojem podataka u memoriji.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572528" y="4743408"/>
            <a:ext cx="5040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C82148B6-A4D7-4A55-8A76-659C205A7C4F}" type="slidenum">
              <a:rPr lang="sr-Latn-ME" smtClean="0">
                <a:solidFill>
                  <a:schemeClr val="bg1">
                    <a:lumMod val="85000"/>
                  </a:schemeClr>
                </a:solidFill>
                <a:latin typeface="Times New Roman" pitchFamily="18" charset="0"/>
                <a:cs typeface="Times New Roman" pitchFamily="18" charset="0"/>
              </a:rPr>
              <a:pPr/>
              <a:t>8</a:t>
            </a:fld>
            <a:endParaRPr lang="en-US" sz="2000" dirty="0">
              <a:solidFill>
                <a:schemeClr val="bg1">
                  <a:lumMod val="8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4282" y="1151318"/>
            <a:ext cx="8715436" cy="3431709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indent="457200" algn="just">
              <a:spcBef>
                <a:spcPts val="600"/>
              </a:spcBef>
              <a:spcAft>
                <a:spcPts val="0"/>
              </a:spcAft>
            </a:pP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Imajući u vidu da je računarski sistem samo elektronski uređaj koji radi po određenom programu, može se reći da se svaki računarski sistem sastoji iz dvije komponente:</a:t>
            </a:r>
          </a:p>
          <a:p>
            <a:pPr indent="457200" algn="just">
              <a:spcBef>
                <a:spcPts val="600"/>
              </a:spcBef>
              <a:spcAft>
                <a:spcPts val="0"/>
              </a:spcAft>
              <a:buBlip>
                <a:blip r:embed="rId2"/>
              </a:buBlip>
            </a:pP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sam elektronski uređaj - </a:t>
            </a:r>
            <a:r>
              <a:rPr lang="vi-VN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računarski hardver</a:t>
            </a:r>
          </a:p>
          <a:p>
            <a:pPr indent="457200" algn="just">
              <a:spcBef>
                <a:spcPts val="600"/>
              </a:spcBef>
              <a:spcAft>
                <a:spcPts val="0"/>
              </a:spcAft>
              <a:buBlip>
                <a:blip r:embed="rId2"/>
              </a:buBlip>
            </a:pP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programi po kojima računar radi - </a:t>
            </a:r>
            <a:r>
              <a:rPr lang="vi-VN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računarski softver</a:t>
            </a: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.</a:t>
            </a:r>
          </a:p>
          <a:p>
            <a:pPr indent="457200" algn="just">
              <a:spcBef>
                <a:spcPts val="1800"/>
              </a:spcBef>
              <a:spcAft>
                <a:spcPts val="0"/>
              </a:spcAft>
            </a:pP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Pojam </a:t>
            </a:r>
            <a:r>
              <a:rPr lang="vi-VN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hardver</a:t>
            </a: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(hardware) označava fizičke uređaje računarskog sistema, odnosno sve one djelove koji se vide i mogu da se dotaknu.</a:t>
            </a: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214282" y="185739"/>
            <a:ext cx="8715436" cy="671499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sr-Latn-CS" sz="3200" kern="0" dirty="0" smtClean="0">
                <a:solidFill>
                  <a:srgbClr val="62A2DC"/>
                </a:solidFill>
                <a:latin typeface="Constantia" pitchFamily="18" charset="0"/>
                <a:ea typeface="+mj-ea"/>
                <a:cs typeface="+mj-cs"/>
              </a:rPr>
              <a:t>Komponente  računarskog  sistema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572528" y="4743408"/>
            <a:ext cx="5040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C82148B6-A4D7-4A55-8A76-659C205A7C4F}" type="slidenum">
              <a:rPr lang="sr-Latn-ME" smtClean="0">
                <a:solidFill>
                  <a:schemeClr val="bg1">
                    <a:lumMod val="85000"/>
                  </a:schemeClr>
                </a:solidFill>
                <a:latin typeface="Times New Roman" pitchFamily="18" charset="0"/>
                <a:cs typeface="Times New Roman" pitchFamily="18" charset="0"/>
              </a:rPr>
              <a:pPr/>
              <a:t>9</a:t>
            </a:fld>
            <a:endParaRPr lang="en-US" sz="2000" dirty="0">
              <a:solidFill>
                <a:schemeClr val="bg1">
                  <a:lumMod val="8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590TGp_climb_dark">
  <a:themeElements>
    <a:clrScheme name="Office Theme 2">
      <a:dk1>
        <a:srgbClr val="5F5F5F"/>
      </a:dk1>
      <a:lt1>
        <a:srgbClr val="FFFFFF"/>
      </a:lt1>
      <a:dk2>
        <a:srgbClr val="232751"/>
      </a:dk2>
      <a:lt2>
        <a:srgbClr val="CCFFCC"/>
      </a:lt2>
      <a:accent1>
        <a:srgbClr val="62A2DC"/>
      </a:accent1>
      <a:accent2>
        <a:srgbClr val="E29B54"/>
      </a:accent2>
      <a:accent3>
        <a:srgbClr val="ACACB3"/>
      </a:accent3>
      <a:accent4>
        <a:srgbClr val="DADADA"/>
      </a:accent4>
      <a:accent5>
        <a:srgbClr val="B7CEEB"/>
      </a:accent5>
      <a:accent6>
        <a:srgbClr val="CD8C4B"/>
      </a:accent6>
      <a:hlink>
        <a:srgbClr val="83CE5A"/>
      </a:hlink>
      <a:folHlink>
        <a:srgbClr val="DE585B"/>
      </a:folHlink>
    </a:clrScheme>
    <a:fontScheme name="Office Them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Office Theme 1">
        <a:dk1>
          <a:srgbClr val="808080"/>
        </a:dk1>
        <a:lt1>
          <a:srgbClr val="FFFFFF"/>
        </a:lt1>
        <a:dk2>
          <a:srgbClr val="003366"/>
        </a:dk2>
        <a:lt2>
          <a:srgbClr val="FFFFCC"/>
        </a:lt2>
        <a:accent1>
          <a:srgbClr val="79CE24"/>
        </a:accent1>
        <a:accent2>
          <a:srgbClr val="E45267"/>
        </a:accent2>
        <a:accent3>
          <a:srgbClr val="AAADB8"/>
        </a:accent3>
        <a:accent4>
          <a:srgbClr val="DADADA"/>
        </a:accent4>
        <a:accent5>
          <a:srgbClr val="BEE3AC"/>
        </a:accent5>
        <a:accent6>
          <a:srgbClr val="CF495D"/>
        </a:accent6>
        <a:hlink>
          <a:srgbClr val="5FC3D7"/>
        </a:hlink>
        <a:folHlink>
          <a:srgbClr val="FAA71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2">
        <a:dk1>
          <a:srgbClr val="5F5F5F"/>
        </a:dk1>
        <a:lt1>
          <a:srgbClr val="FFFFFF"/>
        </a:lt1>
        <a:dk2>
          <a:srgbClr val="232751"/>
        </a:dk2>
        <a:lt2>
          <a:srgbClr val="CCFFCC"/>
        </a:lt2>
        <a:accent1>
          <a:srgbClr val="62A2DC"/>
        </a:accent1>
        <a:accent2>
          <a:srgbClr val="E29B54"/>
        </a:accent2>
        <a:accent3>
          <a:srgbClr val="ACACB3"/>
        </a:accent3>
        <a:accent4>
          <a:srgbClr val="DADADA"/>
        </a:accent4>
        <a:accent5>
          <a:srgbClr val="B7CEEB"/>
        </a:accent5>
        <a:accent6>
          <a:srgbClr val="CD8C4B"/>
        </a:accent6>
        <a:hlink>
          <a:srgbClr val="83CE5A"/>
        </a:hlink>
        <a:folHlink>
          <a:srgbClr val="DE585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5F5F5F"/>
        </a:dk1>
        <a:lt1>
          <a:srgbClr val="FFFFFF"/>
        </a:lt1>
        <a:dk2>
          <a:srgbClr val="504736"/>
        </a:dk2>
        <a:lt2>
          <a:srgbClr val="CCECFF"/>
        </a:lt2>
        <a:accent1>
          <a:srgbClr val="DE6084"/>
        </a:accent1>
        <a:accent2>
          <a:srgbClr val="63B1C9"/>
        </a:accent2>
        <a:accent3>
          <a:srgbClr val="B3B1AE"/>
        </a:accent3>
        <a:accent4>
          <a:srgbClr val="DADADA"/>
        </a:accent4>
        <a:accent5>
          <a:srgbClr val="ECB6C2"/>
        </a:accent5>
        <a:accent6>
          <a:srgbClr val="59A0B6"/>
        </a:accent6>
        <a:hlink>
          <a:srgbClr val="D08B58"/>
        </a:hlink>
        <a:folHlink>
          <a:srgbClr val="67D53B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590TGp_climb_dark</Template>
  <TotalTime>1963</TotalTime>
  <Words>1454</Words>
  <Application>Microsoft Office PowerPoint</Application>
  <PresentationFormat>On-screen Show (16:9)</PresentationFormat>
  <Paragraphs>108</Paragraphs>
  <Slides>20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590TGp_climb_dark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osnove računarstva</dc:title>
  <dc:creator>violeta</dc:creator>
  <cp:lastModifiedBy>Win 7</cp:lastModifiedBy>
  <cp:revision>350</cp:revision>
  <dcterms:created xsi:type="dcterms:W3CDTF">2016-09-17T00:47:55Z</dcterms:created>
  <dcterms:modified xsi:type="dcterms:W3CDTF">2018-12-13T07:28:02Z</dcterms:modified>
</cp:coreProperties>
</file>