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4" r:id="rId2"/>
    <p:sldId id="290" r:id="rId3"/>
    <p:sldId id="291" r:id="rId4"/>
    <p:sldId id="314" r:id="rId5"/>
    <p:sldId id="315" r:id="rId6"/>
    <p:sldId id="316" r:id="rId7"/>
    <p:sldId id="320" r:id="rId8"/>
    <p:sldId id="321" r:id="rId9"/>
    <p:sldId id="318" r:id="rId10"/>
    <p:sldId id="319" r:id="rId11"/>
    <p:sldId id="322" r:id="rId12"/>
    <p:sldId id="323" r:id="rId13"/>
    <p:sldId id="325" r:id="rId14"/>
    <p:sldId id="326" r:id="rId15"/>
    <p:sldId id="328" r:id="rId16"/>
    <p:sldId id="329" r:id="rId17"/>
    <p:sldId id="330" r:id="rId18"/>
    <p:sldId id="331" r:id="rId19"/>
    <p:sldId id="332" r:id="rId20"/>
    <p:sldId id="333" r:id="rId21"/>
  </p:sldIdLst>
  <p:sldSz cx="9144000" cy="5143500" type="screen16x9"/>
  <p:notesSz cx="6815138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FF6600"/>
    <a:srgbClr val="62A2DC"/>
    <a:srgbClr val="003366"/>
    <a:srgbClr val="1C4D7A"/>
    <a:srgbClr val="A20078"/>
    <a:srgbClr val="1E5384"/>
    <a:srgbClr val="EA857A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7" autoAdjust="0"/>
    <p:restoredTop sz="94660"/>
  </p:normalViewPr>
  <p:slideViewPr>
    <p:cSldViewPr>
      <p:cViewPr varScale="1">
        <p:scale>
          <a:sx n="86" d="100"/>
          <a:sy n="86" d="100"/>
        </p:scale>
        <p:origin x="-51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49F80E1-A873-41BE-89A8-CBD27FEE61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4" y="4724203"/>
            <a:ext cx="545211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2858C25-F84D-4124-8FF9-E518B4D7630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4376737"/>
            <a:ext cx="5867400" cy="586979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13373"/>
            <a:ext cx="9167813" cy="276344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971550"/>
            <a:ext cx="6324600" cy="10287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057400"/>
            <a:ext cx="6400800" cy="2857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4" y="4617244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4857751"/>
            <a:ext cx="14478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4857751"/>
            <a:ext cx="1600200" cy="183356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4857751"/>
            <a:ext cx="1524000" cy="183356"/>
          </a:xfrm>
        </p:spPr>
        <p:txBody>
          <a:bodyPr/>
          <a:lstStyle>
            <a:lvl1pPr algn="ctr">
              <a:defRPr/>
            </a:lvl1pPr>
          </a:lstStyle>
          <a:p>
            <a:fld id="{95A517CB-E137-4296-A817-E46343DE25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000250"/>
            <a:ext cx="7315200" cy="57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820341"/>
            <a:ext cx="10096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F445-C589-49F9-8AB3-632F4DC4C9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253"/>
            <a:ext cx="2057400" cy="4623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253"/>
            <a:ext cx="6019800" cy="4623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F342-7A70-4F94-84FB-BD90FF8E1F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2BEE4CC4-5593-4659-8B95-C97956E295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85850"/>
            <a:ext cx="8229600" cy="36576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D9ECFF17-5240-431E-B5C0-1968DBD08C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861A-4276-4412-9DE4-DA63A78A7E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A621-D2C0-4DCB-ADF0-89294794B5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5EE-E7A8-4B52-998E-7C6A3DAB74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9C60-3D6A-4181-8F13-53A4608F3B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D25F-47BA-4FC9-818F-3FCC698C8E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535B-ACD8-4B80-9096-BC5151F5B5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0F2C-0235-4067-BA9E-07C5C2C526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DB2D-04D7-4DDC-BB5A-0468A15F41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08585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857751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11582B3A-F956-4662-AB56-42F02D87B3D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399" y="796529"/>
            <a:ext cx="7313613" cy="5476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0254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7000892" y="4600592"/>
            <a:ext cx="1928826" cy="400050"/>
          </a:xfrm>
        </p:spPr>
        <p:txBody>
          <a:bodyPr/>
          <a:lstStyle/>
          <a:p>
            <a:r>
              <a:rPr lang="sr-Latn-M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C4D7A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briola" pitchFamily="82" charset="0"/>
              </a:rPr>
              <a:t>Violeta  Rašković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C4D7A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abriola" pitchFamily="82" charset="0"/>
            </a:endParaRPr>
          </a:p>
          <a:p>
            <a:endParaRPr lang="en-US" sz="2400" dirty="0">
              <a:solidFill>
                <a:srgbClr val="1C4D7A"/>
              </a:solidFill>
            </a:endParaRPr>
          </a:p>
        </p:txBody>
      </p:sp>
      <p:pic>
        <p:nvPicPr>
          <p:cNvPr id="2150" name="Picture 102" descr="C:\Users\Win 7\Desktop\Untitled - Copy.png"/>
          <p:cNvPicPr>
            <a:picLocks noChangeAspect="1" noChangeArrowheads="1"/>
          </p:cNvPicPr>
          <p:nvPr/>
        </p:nvPicPr>
        <p:blipFill>
          <a:blip r:embed="rId2"/>
          <a:srcRect l="50921" t="34797" r="21901" b="37283"/>
          <a:stretch>
            <a:fillRect/>
          </a:stretch>
        </p:blipFill>
        <p:spPr bwMode="auto">
          <a:xfrm>
            <a:off x="4357686" y="4673029"/>
            <a:ext cx="1143008" cy="274985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white">
          <a:xfrm>
            <a:off x="857224" y="1357304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  <a:defRPr/>
            </a:pP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osnov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računarstva</a:t>
            </a:r>
            <a:endParaRPr kumimoji="0" lang="sr-Latn-ME" sz="4600" b="1" i="0" u="none" strike="noStrike" kern="0" cap="none" spc="0" normalizeH="0" baseline="0" noProof="1" smtClean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18" y="1643056"/>
            <a:ext cx="785818" cy="19082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>
              <a:rot lat="0" lon="19800000" rev="0"/>
            </a:camera>
            <a:lightRig rig="threePt" dir="t"/>
          </a:scene3d>
          <a:sp3d prstMaterial="dkEdge"/>
        </p:spPr>
        <p:txBody>
          <a:bodyPr wrap="square" lIns="91440" tIns="45720" rIns="91440" bIns="45720">
            <a:spAutoFit/>
            <a:scene3d>
              <a:camera prst="perspectiveContrastingRightFacing">
                <a:rot lat="0" lon="19800000" rev="0"/>
              </a:camera>
              <a:lightRig rig="threePt" dir="t"/>
            </a:scene3d>
            <a:sp3d>
              <a:bevelT w="31750" h="114300"/>
              <a:bevelB w="25400" h="82550"/>
            </a:sp3d>
          </a:bodyPr>
          <a:lstStyle/>
          <a:p>
            <a:pPr algn="ctr"/>
            <a:r>
              <a:rPr lang="sr-Latn-ME" sz="118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BE90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7</a:t>
            </a:r>
            <a:endParaRPr lang="en-US" sz="118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BE90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8" name="Picture 4" descr="C:\Users\Win 7\Desktop\Untitled3.png"/>
          <p:cNvPicPr>
            <a:picLocks noChangeAspect="1" noChangeArrowheads="1"/>
          </p:cNvPicPr>
          <p:nvPr/>
        </p:nvPicPr>
        <p:blipFill>
          <a:blip r:embed="rId3"/>
          <a:srcRect l="66138" t="13632" r="18120" b="33106"/>
          <a:stretch>
            <a:fillRect/>
          </a:stretch>
        </p:blipFill>
        <p:spPr bwMode="auto">
          <a:xfrm rot="3660000">
            <a:off x="7165266" y="1541004"/>
            <a:ext cx="838248" cy="1359713"/>
          </a:xfrm>
          <a:prstGeom prst="rect">
            <a:avLst/>
          </a:prstGeom>
          <a:noFill/>
        </p:spPr>
      </p:pic>
      <p:pic>
        <p:nvPicPr>
          <p:cNvPr id="1026" name="Picture 2" descr="C:\Users\Win 7\Desktop\Untitled2.png"/>
          <p:cNvPicPr>
            <a:picLocks noChangeAspect="1" noChangeArrowheads="1"/>
          </p:cNvPicPr>
          <p:nvPr/>
        </p:nvPicPr>
        <p:blipFill>
          <a:blip r:embed="rId4"/>
          <a:srcRect t="8924" r="2222" b="8924"/>
          <a:stretch>
            <a:fillRect/>
          </a:stretch>
        </p:blipFill>
        <p:spPr bwMode="auto">
          <a:xfrm flipH="1">
            <a:off x="7311851" y="794133"/>
            <a:ext cx="1108727" cy="1391832"/>
          </a:xfrm>
          <a:prstGeom prst="rect">
            <a:avLst/>
          </a:prstGeom>
          <a:noFill/>
        </p:spPr>
      </p:pic>
      <p:pic>
        <p:nvPicPr>
          <p:cNvPr id="1029" name="Picture 5" descr="C:\Users\Win 7\Desktop\Untitled - Copy.png"/>
          <p:cNvPicPr>
            <a:picLocks noChangeAspect="1" noChangeArrowheads="1"/>
          </p:cNvPicPr>
          <p:nvPr/>
        </p:nvPicPr>
        <p:blipFill>
          <a:blip r:embed="rId5"/>
          <a:srcRect l="-3184"/>
          <a:stretch>
            <a:fillRect/>
          </a:stretch>
        </p:blipFill>
        <p:spPr bwMode="auto">
          <a:xfrm>
            <a:off x="6643701" y="2357436"/>
            <a:ext cx="2485200" cy="886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75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85800"/>
            <a:ext cx="8715436" cy="386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PC (Personal Computer - engl. lični računar) je trenutno najčešći tip računara. On se sastoji od: monitora, tastarure, miša i kućišta (u kome se nalaze: matična ploča, RAM memorija, procesor, grafička  kartica, zvučna kartica, modem, mrežna kartica, hard disk, disketna jedinica, jedinica CD-a…).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Softver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oftware) je skup programa (naredbi, instrukcija) napis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nih da opslužuju hardver i vrše kontrolu njegovog rada. Drugim riječima, softver “govori” računaru kako treba da izvršava određene zadatke.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40152"/>
            <a:ext cx="8715436" cy="41395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Struktura savremenog računara veoma je slična strukturi Fon Nojmanove mašine (projektovane kasnih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1940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-tih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, pa se za savremene elektronske računare kaže da u osnovi imaju fon Nojmanovu arhitekturu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Elementarni fizički objekat fon Nojmanove mašine (pa i savremenih elektronskih računara), naziva se 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ćelija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može da bude u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diskretna stanja -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otiče struja /ne p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oti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struja, tj . da "registruje" binarnu cifru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ili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njoj se mo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ž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prikazati jedna binarna cifra tj. jedan 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bit in</a:t>
            </a:r>
            <a:r>
              <a:rPr lang="sr-Latn-ME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ormacije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Ćelije se u Fon Nojmanovoj mašini organizuju u nizove fiksne dužine koji se nazivaju 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registar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328615"/>
            <a:ext cx="8715436" cy="671499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sr-Latn-CS" sz="28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Fon  Nojmanova  arhitektura  računara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15436" cy="44473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Osnovni koncept fon Nojmanove arhitekture računarskog sistema:</a:t>
            </a: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istoj memoriji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čuvaju se instrukcije i podaci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svi podaci su predstavljeni </a:t>
            </a:r>
            <a:r>
              <a:rPr lang="vi-VN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binarnom obliku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instrukcije slijede jedna za drugom u memoriji računara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nizom instrukcija (programom) opisuju se akcije koje treba da izvrši rač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nar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 razmjenjuje podatke između memorije i aritmetičke jedinice preko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registra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(tzv.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akumulatora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),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instrukcije se izvršavaju jedna za drugom dok se redosled eksplicitno ne promijeni naredbom za skok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20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Funkcionalna organizacija računarskog hardvera prikazana je na slici.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18" y="921948"/>
            <a:ext cx="8254286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4282" y="4143386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</a:t>
            </a:r>
            <a:r>
              <a:rPr lang="vi-VN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okov</a:t>
            </a:r>
            <a:r>
              <a:rPr lang="sr-Latn-ME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kontrole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pojedinih komponenti su prikazani crvenom linijom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tokov</a:t>
            </a:r>
            <a:r>
              <a:rPr lang="sr-Latn-ME" sz="23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sz="23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podataka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zelenom linijom.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10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Osnovni funkcionalni djelovi jednog računara predviđenog 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proračune i obradu podataka su: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ulazne i izlazne jedinice,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unutrašnja (centralna) memorija,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spoljna (periferna) memorija,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kontrolna (upravljačka) jedinica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</a:p>
          <a:p>
            <a:pPr marL="180000" indent="288000" algn="just">
              <a:spcBef>
                <a:spcPts val="600"/>
              </a:spcBef>
              <a:spcAft>
                <a:spcPts val="0"/>
              </a:spcAft>
              <a:buSzPct val="70000"/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aritmetičko-logička jedinica (</a:t>
            </a:r>
            <a:r>
              <a:rPr lang="vi-VN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Arithmetic-Logic Unit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18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ontrolna (upravljačka) i aritmetičko-logička jedinica (</a:t>
            </a:r>
            <a:r>
              <a:rPr lang="vi-VN" sz="23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rithmetic-</a:t>
            </a:r>
            <a:r>
              <a:rPr lang="vi-VN" sz="23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</a:t>
            </a:r>
            <a:r>
              <a:rPr lang="vi-VN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ogic </a:t>
            </a:r>
            <a:r>
              <a:rPr lang="vi-VN" sz="23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vi-VN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nit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zajedno čine centralnu procesnu jedinicu (</a:t>
            </a:r>
            <a:r>
              <a:rPr lang="vi-VN" sz="23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</a:t>
            </a:r>
            <a:r>
              <a:rPr lang="vi-VN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entral </a:t>
            </a:r>
            <a:r>
              <a:rPr lang="vi-VN" sz="23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</a:t>
            </a:r>
            <a:r>
              <a:rPr lang="vi-VN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rocess </a:t>
            </a:r>
            <a:r>
              <a:rPr lang="vi-VN" sz="23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vi-VN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nit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ili procesor.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142990"/>
            <a:ext cx="8501122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 bi računarski sistem mogao da se koristi, pored hardverskih uređaja mora da postoji i osnovni program koji upravlja radom računara (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operativni sistem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), kao i skup drugih programa koji imaju različite namjene i omogućavaju korisniku da radi nešto s računarom (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aplikativni programi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29522"/>
            <a:ext cx="8715436" cy="27238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Aritmetičko-logička jedinica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sastoji se od registara i elektronskih kola potrebnih za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izvođenje aritmetičkih operacija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sabiranja, oduzimanja, množenja i d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eljenja 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kao i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logičkih operacija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– (upoređivanja dvije vrijednosti da bi se odredila veća vrijednost ili određivanje da li je izraz istinit ili nije).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65566"/>
            <a:ext cx="8715436" cy="36240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12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Kontrolna jedinica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koordinator rada cjelokupnog računarskog sistema. Ona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180000" algn="just">
              <a:spcBef>
                <a:spcPts val="3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kontroliše izvršavanje programa,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180000" algn="just">
              <a:spcBef>
                <a:spcPts val="3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uzima instrukcije iz memorije i prepoznaje ih,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180000" algn="just">
              <a:spcBef>
                <a:spcPts val="3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dekodira i naređuje odgovarajuće akcije drugim jedinicama,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180000" algn="just">
              <a:spcBef>
                <a:spcPts val="3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započinje operacije ulazno-izlaznih jedinica i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180000" algn="just">
              <a:spcBef>
                <a:spcPts val="300"/>
              </a:spcBef>
              <a:spcAft>
                <a:spcPts val="0"/>
              </a:spcAft>
            </a:pP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prenosi podatke u centralnu memoriju i iz nje.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12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 savremenih računara sastoji se od skupa čipova kojima se kontroliše i koordinira rad cjelokupnog sistema.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29238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 obrađuje podatke izvršavajući naredbe date programom.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Program i podaci koji se obrađuju uskladišteni su u 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unutrašnjoj (centralnoj) memoriji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Ova memorija se sastoji od 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elektronskih kola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od kojih svako može da ima dva stanja, koja se obično označavaju sa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stanje kada u kolu nema struje,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kada u kolu ima struje). Zbog toga se ova kola zovu 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bit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Pošto je količina informacija koja može da se uskladišti u ovakvo kolo suviše mala, bitovi se u memoriji udružuju u grupe – 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regist</a:t>
            </a:r>
            <a:r>
              <a:rPr lang="sr-Latn-ME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29238"/>
            <a:ext cx="8715436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Registri su kod prvih personalnih računara bili dužine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bita. Ovakva grupa zove se 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bajt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Stanje svakog bita je signal za računar pa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bita može imati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256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različitih kombinacija nula i jedinica.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Svaki bajt u memoriji ima svoju </a:t>
            </a:r>
            <a:r>
              <a:rPr lang="vi-VN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adresu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koja se koristi prilikom uskladištavanja podataka ili njihovog učitavanja.</a:t>
            </a:r>
            <a:endParaRPr lang="sr-Latn-ME" sz="2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Pored grupisanja u registre po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bita, moguća su i grupisanja u veće jedinice: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bita (poluriječ - halfword) i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bita (riječ - word). Uvedene su i nove grupe od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bita.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85800"/>
            <a:ext cx="8715436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Računarski sistemi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(odnosno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su elektronski uređaji koji obrađuju ulazne informacije (podatke ili naredbe) i iz njih proizvode izlazne informacije (rezultate).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početku su se računari koristili uglavnom za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složena numerička računanja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ali se ubrzo njihova primjena proširila na skoro sve oblasti ljudske djelatnosti, tako da je u nekim jezicima njihovo prvobitno ime računari zam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enjeno imenom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uređaji za obradu podataka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Iako je u početku računar često nazivan i 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elektronski mozak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on je „</a:t>
            </a:r>
            <a:r>
              <a:rPr lang="vi-V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mašina bez inteligencije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" jer doslovno izvršava samo ono što mu je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zadato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instrukcijama.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185739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Računarski  sistem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29238"/>
            <a:ext cx="8715436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Jedinice spoljašnje memorije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služe za čuvanje programa i podataka kada računar nije u upotrebi. Kada se računar koristi, program po kome radi i svi podaci koje računar obrađuje nalaze se u unutrašnjoj memoriji ili kroz nju prolaze.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unošenje programa i podataka u računar koriste se </a:t>
            </a: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ulazne jedinice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Izlazne jedinice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su uređaji uz čiju pomoć možemo da vidimo rezultate obrade podataka u računarskom sistemu.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19290"/>
            <a:ext cx="8715436" cy="45550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Šta treba znati:</a:t>
            </a: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rješavanje određenog problema u računaru koristi se skup aritmetičkih, logičkih i pomjeračkih operacija </a:t>
            </a: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izvršenjem operacija rješava se problem u računaru </a:t>
            </a: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operacije koje se u računaru izvršavaju predstavljaju se pomoću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binarnih riječi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nazivaju se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instrukcije, komande ili naredbe</a:t>
            </a: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skup instrukcija za izvršenje neke obrade podataka naziva se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program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12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. .</a:t>
            </a:r>
            <a:endParaRPr lang="vi-VN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19290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. .</a:t>
            </a: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podaci nad kojima se operacije izvršavaju predstavljaju se pomoću binarnih riječi i nazivaju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operandi</a:t>
            </a: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rješavanje bilo kog problema postupak rješavanja mora najpr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da se raščlani na najjednostavnije korake, a zatim da se za svaki od tih koraka napiše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odgovarajuća naredba koju računar treba da izvrši</a:t>
            </a: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ovakav postupak naziva se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programiranje</a:t>
            </a:r>
          </a:p>
          <a:p>
            <a:pPr indent="457200" algn="just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ljudi koji pišu programe za računar nazivaju se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programeri</a:t>
            </a: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151318"/>
            <a:ext cx="8715436" cy="32778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odnosno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računarski sistemi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se mogu podijeliti na različite načine u zavisnosti od toga da li se posmatra: </a:t>
            </a:r>
          </a:p>
          <a:p>
            <a:pPr lvl="1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njihova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primjena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lvl="1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 korisnika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koji mogu istovremeno da koriste jedan računar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ili </a:t>
            </a:r>
          </a:p>
          <a:p>
            <a:pPr lvl="1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 naredbi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koje računar može da izvrši u jednom trenutku.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328615"/>
            <a:ext cx="8715436" cy="671499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sr-Latn-CS" sz="28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Podjela  računarskih  sistema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7265"/>
            <a:ext cx="8715436" cy="41857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Podjela računara po 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primjeni</a:t>
            </a:r>
            <a:endParaRPr lang="vi-VN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18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stanovišta primjene, postoji podjela na: </a:t>
            </a:r>
          </a:p>
          <a:p>
            <a:pPr lvl="2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računare 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opšte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namjene </a:t>
            </a:r>
          </a:p>
          <a:p>
            <a:pPr lvl="2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računare 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specijalnih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nam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ena.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Računari opšte namjene mogu da učitavaju razne programe i da rješavaju različite probleme.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Računari za specijalne namjene imaju ugrađene programe za rješavanje samo onih problema za koji su namijenjeni (npr</a:t>
            </a:r>
            <a:r>
              <a:rPr lang="sr-Latn-ME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igranje šaha, automatski piloti, upravljanje nekom mašinom itd.).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-18"/>
            <a:ext cx="8715436" cy="51552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Podjela računara po broju korisnika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stanovišta broja korisnika koji mogu istovremeno da koriste isti računar, postoje: </a:t>
            </a:r>
          </a:p>
          <a:p>
            <a:pPr lvl="2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višekorisnički (mainframe based) </a:t>
            </a:r>
          </a:p>
          <a:p>
            <a:pPr lvl="2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jednokorisnički (PC based).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 višekorisničkih sistema 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centralni računar opslužuje sve korisnike. Međutim, sa naglim razvojem i masovnim korišćenjem personalnih računara višekorisnički računari su u velikoj mjeri izgubili svoju prethodnu ulogu i njihovo korišćenje je danas veoma ograničeno.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 personalnih (jednokorisničkih) računara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kao što im i ime govori, svaki korisnik ima svoj računar i na njemu vrši obradu svojih podataka.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00512"/>
            <a:ext cx="8715436" cy="45397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Podjela računara po broju 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naredbi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1800"/>
              </a:spcBef>
              <a:spcAft>
                <a:spcPts val="0"/>
              </a:spcAft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stanovišta broja naredbi koje se izvršavaju u trenutku vremena, računari se dijele na: </a:t>
            </a:r>
          </a:p>
          <a:p>
            <a:pPr lvl="1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serijske ili SISD (Single Instruction Single Data), </a:t>
            </a:r>
          </a:p>
          <a:p>
            <a:pPr lvl="1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paralelne ili SIMD (Single Instruction Multiple Data).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Serijski računari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 trenutku vremena mogu da izvrše jednu naredbu nad samo jednim podatkom u memoriji. Najveći broj računara je ovog tipa, a takvi su i svi personalni računari.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Paralelni računari</a:t>
            </a:r>
            <a:r>
              <a:rPr lang="vi-VN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(zovu se još i superračunari) mogu u jednom trenutku vremena da izvrše istu naredbu nad većim brojem podataka u memoriji.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151318"/>
            <a:ext cx="8715436" cy="34317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Imajući u vidu da je računarski sistem samo elektronski uređaj koji radi po određenom programu, može se reći da se svaki računarski sistem sastoji iz dvije komponente: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sam elektronski uređaj -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računarski hardver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programi po kojima računar radi -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računarski softver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18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Pojam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hardver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(hardware) označava fizičke uređaje računarskog sistema, odnosno sve one djelove koji se vide i mogu da se dotaknu.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185739"/>
            <a:ext cx="8715436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Komponente  računarskog  sistema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0TGp_climb_dark">
  <a:themeElements>
    <a:clrScheme name="Office Them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1963</TotalTime>
  <Words>1454</Words>
  <Application>Microsoft Office PowerPoint</Application>
  <PresentationFormat>On-screen Show (16:9)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590TGp_climb_dark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računarstva</dc:title>
  <dc:creator>violeta</dc:creator>
  <cp:lastModifiedBy>Win 7</cp:lastModifiedBy>
  <cp:revision>350</cp:revision>
  <dcterms:created xsi:type="dcterms:W3CDTF">2016-09-17T00:47:55Z</dcterms:created>
  <dcterms:modified xsi:type="dcterms:W3CDTF">2018-12-13T07:28:02Z</dcterms:modified>
</cp:coreProperties>
</file>