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273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D4"/>
    <a:srgbClr val="00A0A8"/>
    <a:srgbClr val="008299"/>
    <a:srgbClr val="F2F2F2"/>
    <a:srgbClr val="52CBBE"/>
    <a:srgbClr val="FEFEFD"/>
    <a:srgbClr val="F7F7F7"/>
    <a:srgbClr val="FEC630"/>
    <a:srgbClr val="FF5969"/>
    <a:srgbClr val="5D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-8798783" y="0"/>
            <a:ext cx="10990654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7820745" y="0"/>
            <a:ext cx="9299921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7985196" y="0"/>
            <a:ext cx="8778572" cy="6858000"/>
          </a:xfrm>
          <a:prstGeom prst="rect">
            <a:avLst/>
          </a:prstGeom>
          <a:solidFill>
            <a:srgbClr val="00A0A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0200" y="5759568"/>
            <a:ext cx="256838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SPASOJE PAPIĆ</a:t>
            </a:r>
          </a:p>
          <a:p>
            <a:endParaRPr lang="en-US" dirty="0"/>
          </a:p>
        </p:txBody>
      </p:sp>
      <p:pic>
        <p:nvPicPr>
          <p:cNvPr id="1028" name="Picture 4" descr="hackathon-toolkit/README.md at master · GoogleCloudPlatform ..."/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61" y="1036206"/>
            <a:ext cx="6084557" cy="25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OMPUTING TRENDS” – MLE's Blo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96" y="3296980"/>
            <a:ext cx="4959709" cy="303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202974-31A3-4642-B671-F0DBBB7B4663}"/>
              </a:ext>
            </a:extLst>
          </p:cNvPr>
          <p:cNvSpPr txBox="1"/>
          <p:nvPr/>
        </p:nvSpPr>
        <p:spPr>
          <a:xfrm>
            <a:off x="4456635" y="2866871"/>
            <a:ext cx="77353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>
                <a:solidFill>
                  <a:srgbClr val="FFC000"/>
                </a:solidFill>
                <a:latin typeface="Impact" panose="020B0806030902050204" pitchFamily="34" charset="0"/>
              </a:rPr>
              <a:t>CLOUD</a:t>
            </a:r>
            <a:r>
              <a:rPr lang="sr-Latn-ME" sz="6500" dirty="0" smtClean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sr-Latn-ME" sz="9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|</a:t>
            </a:r>
            <a:endParaRPr lang="en-US" sz="9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7965" y="2662932"/>
            <a:ext cx="342900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000" dirty="0" smtClean="0">
                <a:solidFill>
                  <a:srgbClr val="0070D4"/>
                </a:solidFill>
                <a:latin typeface="Impact" panose="020B0806030902050204" pitchFamily="34" charset="0"/>
              </a:rPr>
              <a:t>S E C U R I T Y</a:t>
            </a:r>
          </a:p>
          <a:p>
            <a:r>
              <a:rPr lang="sr-Latn-ME" sz="4000" dirty="0" smtClean="0">
                <a:solidFill>
                  <a:srgbClr val="0070D4"/>
                </a:solidFill>
                <a:latin typeface="Impact" panose="020B0806030902050204" pitchFamily="34" charset="0"/>
              </a:rPr>
              <a:t>P L A T F O R M S</a:t>
            </a:r>
          </a:p>
          <a:p>
            <a:r>
              <a:rPr lang="sr-Latn-ME" sz="4000" dirty="0" smtClean="0">
                <a:solidFill>
                  <a:srgbClr val="0070D4"/>
                </a:solidFill>
                <a:latin typeface="Impact" panose="020B0806030902050204" pitchFamily="34" charset="0"/>
              </a:rPr>
              <a:t>O F F I C E  365</a:t>
            </a:r>
          </a:p>
          <a:p>
            <a:endParaRPr lang="en-US" sz="4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866" y="318390"/>
            <a:ext cx="6380920" cy="10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MICROSOFT </a:t>
            </a:r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OFFICE 365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4070" y="1636743"/>
            <a:ext cx="6096000" cy="1200329"/>
          </a:xfrm>
          <a:prstGeom prst="rect">
            <a:avLst/>
          </a:prstGeom>
          <a:ln>
            <a:solidFill>
              <a:srgbClr val="008299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TeleGroteskNext"/>
              </a:rPr>
              <a:t>Office 365 je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novi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način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korišćenja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programa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koje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već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dobro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poznajete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npr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 Word, Excel, PowerPoint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Outlook)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uz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brojne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nove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mogućnosti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dodatne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programe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sklopu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pojedinih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paketa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492" y="2278615"/>
            <a:ext cx="6096000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8299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 err="1">
                <a:solidFill>
                  <a:srgbClr val="002060"/>
                </a:solidFill>
                <a:latin typeface="TeleGroteskNext"/>
              </a:rPr>
              <a:t>Mogućnost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rada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više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osoba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istom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ubrzava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vaše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poslovanje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jer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više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ne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morate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trošiti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vrijeme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slanje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dokumenata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mail-om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ili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preko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USB-a.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Sada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možete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staviti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jedno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mjesto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(SharePoint),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što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će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omogućiti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ga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više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osoba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uređuje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istovremeno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Takođe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sve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promjene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biće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uvijek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vidljive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pa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ćete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potrebi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lako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moći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obrađivati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glavnu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verziju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3134" y="2966767"/>
            <a:ext cx="6096000" cy="2585323"/>
          </a:xfrm>
          <a:prstGeom prst="rect">
            <a:avLst/>
          </a:prstGeom>
          <a:solidFill>
            <a:schemeClr val="bg1"/>
          </a:solidFill>
          <a:ln>
            <a:solidFill>
              <a:srgbClr val="008299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 err="1">
                <a:solidFill>
                  <a:srgbClr val="002060"/>
                </a:solidFill>
                <a:latin typeface="TeleGroteskNext"/>
              </a:rPr>
              <a:t>Videokonferencije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nikada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nijesu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bile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lakše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jer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okviru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pojedinih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paketa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Office-a 365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dobijate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Skype for Business,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još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jedan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poznati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program. Skype for Business,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osim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dobro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poznatih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osnovnih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funkcionalnosti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omogućava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vam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vaš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ekran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podijelite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učesnicima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videokonferencije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tako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sigurni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svi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pratite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npr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istu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prezentaciju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Ako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drugi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učesnik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videokonferencije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želi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podijeliti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neki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svoj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sadržaj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omogućeno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je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jednostavno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prebacivanje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drugog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učesnika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9693" y="3907706"/>
            <a:ext cx="6096000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8299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eleGroteskNext"/>
              </a:rPr>
              <a:t>OFFICE CLOUD</a:t>
            </a:r>
            <a:endParaRPr lang="sr-Latn-ME" b="1" dirty="0" smtClean="0">
              <a:solidFill>
                <a:srgbClr val="002060"/>
              </a:solidFill>
              <a:latin typeface="TeleGroteskNext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eleGroteskNext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eleGroteskNext"/>
              </a:rPr>
              <a:t>To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konkretno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znači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npr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koji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ste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izradili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 Excel-u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ili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prezentaciju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 PowerPoint-u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možete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upload-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ovati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na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SharePoint (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internetska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aplikacija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),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što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će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vam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omogućiti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da tom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dokumentu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pristupate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s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bilo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kojeg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mjesta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bilo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eleGroteskNext"/>
              </a:rPr>
              <a:t>kada</a:t>
            </a:r>
            <a:r>
              <a:rPr lang="en-US" dirty="0">
                <a:solidFill>
                  <a:srgbClr val="002060"/>
                </a:solidFill>
                <a:latin typeface="TeleGroteskNext"/>
              </a:rPr>
              <a:t>.</a:t>
            </a:r>
            <a:endParaRPr lang="en-US" b="0" i="0" dirty="0">
              <a:solidFill>
                <a:srgbClr val="002060"/>
              </a:solidFill>
              <a:effectLst/>
              <a:latin typeface="TeleGroteskNext"/>
            </a:endParaRPr>
          </a:p>
        </p:txBody>
      </p:sp>
      <p:pic>
        <p:nvPicPr>
          <p:cNvPr id="15362" name="Picture 2" descr="Cloud computing, Office 365, Azure and Hybrid Clou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36" y="290074"/>
            <a:ext cx="2390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6469" y="1734206"/>
            <a:ext cx="569387" cy="374230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sr-Latn-ME" sz="2500" dirty="0" smtClean="0">
                <a:solidFill>
                  <a:schemeClr val="bg1"/>
                </a:solidFill>
                <a:latin typeface="Impact" panose="020B0806030902050204" pitchFamily="34" charset="0"/>
              </a:rPr>
              <a:t>WINDOWS AZURE PLATFORMA</a:t>
            </a:r>
            <a:endParaRPr lang="en-US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9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Impact" panose="020B0806030902050204" pitchFamily="34" charset="0"/>
              </a:rPr>
              <a:t>WINDOWS AZURE PLATFORMA</a:t>
            </a:r>
            <a:endParaRPr lang="en-US" sz="30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2534" y="1776558"/>
            <a:ext cx="961797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Windows Azure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platforma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je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usluga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koja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omogu</a:t>
            </a:r>
            <a:r>
              <a:rPr lang="en-US" sz="19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ava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korisnicima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da</a:t>
            </a:r>
            <a:r>
              <a:rPr lang="sr-Latn-ME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pokre</a:t>
            </a:r>
            <a:r>
              <a:rPr lang="pl-PL" sz="1900" dirty="0" smtClean="0">
                <a:solidFill>
                  <a:srgbClr val="002060"/>
                </a:solidFill>
                <a:latin typeface="SegoeUI"/>
              </a:rPr>
              <a:t>ć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u 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</a:rPr>
              <a:t>i </a:t>
            </a:r>
            <a:r>
              <a:rPr lang="pl-PL" sz="1900" dirty="0">
                <a:solidFill>
                  <a:srgbClr val="002060"/>
                </a:solidFill>
                <a:latin typeface="SegoeUI"/>
              </a:rPr>
              <a:t>č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</a:rPr>
              <a:t>uvaju svoje aplikacije na serverima (platformi) koja je 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u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vlasništvu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održavanju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Microsoft-a.</a:t>
            </a:r>
          </a:p>
          <a:p>
            <a:pPr algn="just"/>
            <a:endParaRPr lang="pl-PL" sz="1900" dirty="0">
              <a:solidFill>
                <a:srgbClr val="002060"/>
              </a:solidFill>
              <a:latin typeface="AdobePiStd"/>
            </a:endParaRPr>
          </a:p>
          <a:p>
            <a:pPr algn="just"/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Dizajnirana 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</a:rPr>
              <a:t>je da ponudi jednostavnu, pouzdanu i mo</a:t>
            </a:r>
            <a:r>
              <a:rPr lang="pl-PL" sz="1900" dirty="0">
                <a:solidFill>
                  <a:srgbClr val="002060"/>
                </a:solidFill>
                <a:latin typeface="SegoeUI"/>
              </a:rPr>
              <a:t>ć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</a:rPr>
              <a:t>nu platformu 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za kreiranje web baziranih 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</a:rPr>
              <a:t>aplikacija i usluga, kako za poslovne, tako i 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za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ku</a:t>
            </a:r>
            <a:r>
              <a:rPr lang="en-US" sz="1900" dirty="0" err="1" smtClean="0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korisnike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sr-Latn-ME" sz="1900" dirty="0">
              <a:solidFill>
                <a:srgbClr val="002060"/>
              </a:solidFill>
              <a:latin typeface="AdobePiStd"/>
            </a:endParaRPr>
          </a:p>
          <a:p>
            <a:pPr algn="just"/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Windows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Azure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platforma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koristi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Hostovanje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upravljanje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uvanje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podataka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kroz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servis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u</a:t>
            </a:r>
            <a:r>
              <a:rPr lang="sr-Latn-ME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Microsoft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Data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centrima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Dodavanje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web service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funkcionalnosti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postoje</a:t>
            </a:r>
            <a:r>
              <a:rPr lang="en-US" sz="19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Kreiranje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mijenjanje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distribuciju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Web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sa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minimalnim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Latn-ME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resursima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Izvršenje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prostorno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procesorski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zahtjevnih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procesa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off-premise.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Kreiranje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testiranje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debug-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ovanje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distribuciju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web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servisa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jeftino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brzo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sr-Latn-ME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efikasno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Smanjenje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troškova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potrebnih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izgradnju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proširenje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on-promise</a:t>
            </a:r>
            <a:r>
              <a:rPr lang="sr-Latn-ME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resursa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Smanjenje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ukupnih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troškova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napora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u IT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menadžmentu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1900" dirty="0">
              <a:solidFill>
                <a:srgbClr val="002060"/>
              </a:solidFill>
            </a:endParaRPr>
          </a:p>
        </p:txBody>
      </p:sp>
      <p:pic>
        <p:nvPicPr>
          <p:cNvPr id="16386" name="Picture 2" descr="Azure-image – Citrixblog.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81" y="-2"/>
            <a:ext cx="2547284" cy="160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8405" y="1783754"/>
            <a:ext cx="9712106" cy="4640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Windows Azure je </a:t>
            </a:r>
            <a:r>
              <a:rPr lang="en-US" sz="2000" dirty="0" err="1">
                <a:solidFill>
                  <a:srgbClr val="002060"/>
                </a:solidFill>
              </a:rPr>
              <a:t>platforma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korisnicima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putem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Interneta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pruža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određeni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broj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pri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čemu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sve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postiže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korišćenjem</a:t>
            </a:r>
            <a:r>
              <a:rPr lang="en-US" sz="2000" dirty="0">
                <a:solidFill>
                  <a:srgbClr val="002060"/>
                </a:solidFill>
              </a:rPr>
              <a:t> Microsoft Data </a:t>
            </a:r>
            <a:r>
              <a:rPr lang="en-US" sz="2000" dirty="0" err="1">
                <a:solidFill>
                  <a:srgbClr val="002060"/>
                </a:solidFill>
              </a:rPr>
              <a:t>centara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</a:rPr>
              <a:t>Prvi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put je </a:t>
            </a:r>
            <a:r>
              <a:rPr lang="en-US" sz="2000" dirty="0" err="1">
                <a:solidFill>
                  <a:srgbClr val="002060"/>
                </a:solidFill>
              </a:rPr>
              <a:t>predstavljena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konferenciji</a:t>
            </a:r>
            <a:r>
              <a:rPr lang="en-US" sz="2000" dirty="0">
                <a:solidFill>
                  <a:srgbClr val="002060"/>
                </a:solidFill>
              </a:rPr>
              <a:t> PDC (</a:t>
            </a:r>
            <a:r>
              <a:rPr lang="en-US" sz="2000" dirty="0" err="1">
                <a:solidFill>
                  <a:srgbClr val="002060"/>
                </a:solidFill>
              </a:rPr>
              <a:t>engl.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Professional </a:t>
            </a:r>
            <a:r>
              <a:rPr lang="en-US" sz="2000" i="1" dirty="0" smtClean="0">
                <a:solidFill>
                  <a:srgbClr val="002060"/>
                </a:solidFill>
              </a:rPr>
              <a:t>Developers</a:t>
            </a:r>
            <a:r>
              <a:rPr lang="sr-Latn-ME" sz="2000" i="1" dirty="0" smtClean="0">
                <a:solidFill>
                  <a:srgbClr val="002060"/>
                </a:solidFill>
              </a:rPr>
              <a:t> </a:t>
            </a:r>
            <a:r>
              <a:rPr lang="pl-PL" sz="2000" i="1" dirty="0" smtClean="0">
                <a:solidFill>
                  <a:srgbClr val="002060"/>
                </a:solidFill>
              </a:rPr>
              <a:t>Conference</a:t>
            </a:r>
            <a:r>
              <a:rPr lang="pl-PL" sz="2000" dirty="0">
                <a:solidFill>
                  <a:srgbClr val="002060"/>
                </a:solidFill>
              </a:rPr>
              <a:t>) 2008. godine, a na istoj konferenciji </a:t>
            </a:r>
            <a:r>
              <a:rPr lang="pl-PL" sz="2000" dirty="0" smtClean="0">
                <a:solidFill>
                  <a:srgbClr val="002060"/>
                </a:solidFill>
              </a:rPr>
              <a:t>sljedeće </a:t>
            </a:r>
            <a:r>
              <a:rPr lang="pl-PL" sz="2000" dirty="0">
                <a:solidFill>
                  <a:srgbClr val="002060"/>
                </a:solidFill>
              </a:rPr>
              <a:t>godine postala </a:t>
            </a:r>
            <a:r>
              <a:rPr lang="pl-PL" sz="2000" dirty="0" smtClean="0">
                <a:solidFill>
                  <a:srgbClr val="002060"/>
                </a:solidFill>
              </a:rPr>
              <a:t>je </a:t>
            </a:r>
            <a:r>
              <a:rPr lang="en-US" sz="2000" dirty="0" err="1" smtClean="0">
                <a:solidFill>
                  <a:srgbClr val="002060"/>
                </a:solidFill>
              </a:rPr>
              <a:t>dostupna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verzija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Razvoj</a:t>
            </a:r>
            <a:r>
              <a:rPr lang="en-US" sz="2000" dirty="0">
                <a:solidFill>
                  <a:srgbClr val="002060"/>
                </a:solidFill>
              </a:rPr>
              <a:t> Windows </a:t>
            </a:r>
            <a:r>
              <a:rPr lang="en-US" sz="2000" dirty="0" smtClean="0">
                <a:solidFill>
                  <a:srgbClr val="002060"/>
                </a:solidFill>
              </a:rPr>
              <a:t>Azure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platforme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dalje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nastavlja</a:t>
            </a:r>
            <a:r>
              <a:rPr lang="en-US" sz="2000" dirty="0" smtClean="0">
                <a:solidFill>
                  <a:srgbClr val="002060"/>
                </a:solidFill>
              </a:rPr>
              <a:t>,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tako </a:t>
            </a:r>
            <a:r>
              <a:rPr lang="pl-PL" sz="2000" dirty="0">
                <a:solidFill>
                  <a:srgbClr val="002060"/>
                </a:solidFill>
              </a:rPr>
              <a:t>da sada postoje i alati za razvoj u Visual Studio okruženju i </a:t>
            </a:r>
            <a:r>
              <a:rPr lang="pl-PL" sz="2000" dirty="0" smtClean="0">
                <a:solidFill>
                  <a:srgbClr val="002060"/>
                </a:solidFill>
              </a:rPr>
              <a:t>mnogi drugi</a:t>
            </a:r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alati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koji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pomažu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programerima</a:t>
            </a:r>
            <a:r>
              <a:rPr lang="en-US" sz="2000" dirty="0">
                <a:solidFill>
                  <a:srgbClr val="002060"/>
                </a:solidFill>
              </a:rPr>
              <a:t> u </a:t>
            </a:r>
            <a:r>
              <a:rPr lang="en-US" sz="2000" dirty="0" err="1">
                <a:solidFill>
                  <a:srgbClr val="002060"/>
                </a:solidFill>
              </a:rPr>
              <a:t>razvoju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aplikacija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Windows </a:t>
            </a:r>
            <a:r>
              <a:rPr lang="en-US" sz="2000" dirty="0">
                <a:solidFill>
                  <a:srgbClr val="002060"/>
                </a:solidFill>
              </a:rPr>
              <a:t>Azure </a:t>
            </a:r>
            <a:r>
              <a:rPr lang="en-US" sz="2000" dirty="0" err="1">
                <a:solidFill>
                  <a:srgbClr val="002060"/>
                </a:solidFill>
              </a:rPr>
              <a:t>pruža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infrastrukturu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platformu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distribuiranje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aplikacija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sr-Latn-ME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002060"/>
                </a:solidFill>
              </a:rPr>
              <a:t>Infrastruktura </a:t>
            </a:r>
            <a:r>
              <a:rPr lang="pt-BR" sz="2000" b="1" dirty="0">
                <a:solidFill>
                  <a:srgbClr val="002060"/>
                </a:solidFill>
              </a:rPr>
              <a:t>kao servis </a:t>
            </a:r>
            <a:r>
              <a:rPr lang="pt-BR" sz="2000" i="1" dirty="0">
                <a:solidFill>
                  <a:srgbClr val="002060"/>
                </a:solidFill>
              </a:rPr>
              <a:t>(</a:t>
            </a:r>
            <a:r>
              <a:rPr lang="pt-BR" sz="2000" dirty="0">
                <a:solidFill>
                  <a:srgbClr val="002060"/>
                </a:solidFill>
              </a:rPr>
              <a:t>engl. </a:t>
            </a:r>
            <a:r>
              <a:rPr lang="pt-BR" sz="2000" i="1" dirty="0">
                <a:solidFill>
                  <a:srgbClr val="002060"/>
                </a:solidFill>
              </a:rPr>
              <a:t>Infrastructure as a Service, IaaS</a:t>
            </a:r>
            <a:r>
              <a:rPr lang="pt-BR" sz="2000" dirty="0">
                <a:solidFill>
                  <a:srgbClr val="002060"/>
                </a:solidFill>
              </a:rPr>
              <a:t>) </a:t>
            </a:r>
            <a:r>
              <a:rPr lang="pt-BR" sz="2000" dirty="0" smtClean="0">
                <a:solidFill>
                  <a:srgbClr val="002060"/>
                </a:solidFill>
              </a:rPr>
              <a:t>označava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osnovni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hardver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odnosno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virtuelne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mašine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servere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svičeve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dr. Na </a:t>
            </a:r>
            <a:r>
              <a:rPr lang="en-US" sz="2000" dirty="0" err="1">
                <a:solidFill>
                  <a:srgbClr val="002060"/>
                </a:solidFill>
              </a:rPr>
              <a:t>ovaj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način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je </a:t>
            </a:r>
            <a:r>
              <a:rPr lang="en-US" sz="2000" dirty="0" err="1">
                <a:solidFill>
                  <a:srgbClr val="002060"/>
                </a:solidFill>
              </a:rPr>
              <a:t>praktično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sav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potreban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hardver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dostupan</a:t>
            </a:r>
            <a:r>
              <a:rPr lang="en-US" sz="2000" dirty="0">
                <a:solidFill>
                  <a:srgbClr val="002060"/>
                </a:solidFill>
              </a:rPr>
              <a:t>, a ne </a:t>
            </a:r>
            <a:r>
              <a:rPr lang="en-US" sz="2000" dirty="0" err="1">
                <a:solidFill>
                  <a:srgbClr val="002060"/>
                </a:solidFill>
              </a:rPr>
              <a:t>stoji</a:t>
            </a:r>
            <a:r>
              <a:rPr lang="en-US" sz="2000" dirty="0">
                <a:solidFill>
                  <a:srgbClr val="002060"/>
                </a:solidFill>
              </a:rPr>
              <a:t> u </a:t>
            </a:r>
            <a:r>
              <a:rPr lang="en-US" sz="2000" dirty="0" err="1">
                <a:solidFill>
                  <a:srgbClr val="002060"/>
                </a:solidFill>
              </a:rPr>
              <a:t>kancelariji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pl-PL" sz="2000" dirty="0" smtClean="0">
                <a:solidFill>
                  <a:srgbClr val="002060"/>
                </a:solidFill>
              </a:rPr>
              <a:t>Ali</a:t>
            </a:r>
            <a:r>
              <a:rPr lang="pl-PL" sz="2000" dirty="0">
                <a:solidFill>
                  <a:srgbClr val="002060"/>
                </a:solidFill>
              </a:rPr>
              <a:t>, Azure je i više od same infrastrukture.</a:t>
            </a:r>
          </a:p>
          <a:p>
            <a:pPr algn="just"/>
            <a:r>
              <a:rPr lang="pt-BR" sz="2000" dirty="0" smtClean="0">
                <a:solidFill>
                  <a:srgbClr val="002060"/>
                </a:solidFill>
              </a:rPr>
              <a:t>Platforma </a:t>
            </a:r>
            <a:r>
              <a:rPr lang="pt-BR" sz="2000" dirty="0">
                <a:solidFill>
                  <a:srgbClr val="002060"/>
                </a:solidFill>
              </a:rPr>
              <a:t>kao servis (engl. </a:t>
            </a:r>
            <a:r>
              <a:rPr lang="pt-BR" sz="2000" i="1" dirty="0">
                <a:solidFill>
                  <a:srgbClr val="002060"/>
                </a:solidFill>
              </a:rPr>
              <a:t>Platform as a Service, PaaS</a:t>
            </a:r>
            <a:r>
              <a:rPr lang="pt-BR" sz="2000" dirty="0">
                <a:solidFill>
                  <a:srgbClr val="002060"/>
                </a:solidFill>
              </a:rPr>
              <a:t>) pored </a:t>
            </a:r>
            <a:r>
              <a:rPr lang="pt-BR" sz="2000" dirty="0" smtClean="0">
                <a:solidFill>
                  <a:srgbClr val="002060"/>
                </a:solidFill>
              </a:rPr>
              <a:t>procesorske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snage</a:t>
            </a:r>
            <a:r>
              <a:rPr lang="pl-PL" sz="2000" dirty="0">
                <a:solidFill>
                  <a:srgbClr val="002060"/>
                </a:solidFill>
              </a:rPr>
              <a:t>, </a:t>
            </a:r>
            <a:r>
              <a:rPr lang="pl-PL" sz="2000" dirty="0" smtClean="0">
                <a:solidFill>
                  <a:srgbClr val="002060"/>
                </a:solidFill>
              </a:rPr>
              <a:t>odnosno infrastrukture</a:t>
            </a:r>
            <a:r>
              <a:rPr lang="pl-PL" sz="2000" dirty="0">
                <a:solidFill>
                  <a:srgbClr val="002060"/>
                </a:solidFill>
              </a:rPr>
              <a:t>, </a:t>
            </a:r>
            <a:r>
              <a:rPr lang="pl-PL" sz="2000" dirty="0" smtClean="0">
                <a:solidFill>
                  <a:srgbClr val="002060"/>
                </a:solidFill>
              </a:rPr>
              <a:t>obezbjeđuje </a:t>
            </a:r>
            <a:r>
              <a:rPr lang="pl-PL" sz="2000" dirty="0">
                <a:solidFill>
                  <a:srgbClr val="002060"/>
                </a:solidFill>
              </a:rPr>
              <a:t>i druge prednosti, na prvom </a:t>
            </a:r>
            <a:r>
              <a:rPr lang="pl-PL" sz="2000" dirty="0" smtClean="0">
                <a:solidFill>
                  <a:srgbClr val="002060"/>
                </a:solidFill>
              </a:rPr>
              <a:t>mjestu </a:t>
            </a:r>
            <a:r>
              <a:rPr lang="en-US" sz="2000" dirty="0" err="1" smtClean="0">
                <a:solidFill>
                  <a:srgbClr val="002060"/>
                </a:solidFill>
              </a:rPr>
              <a:t>okruženje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izvršavanje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koda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aplikacije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9987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  <a:solidFill>
            <a:srgbClr val="FFC000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  <a:solidFill>
            <a:srgbClr val="5D7373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321108FC-08B5-45CC-AB47-1104119B25FD}"/>
              </a:ext>
            </a:extLst>
          </p:cNvPr>
          <p:cNvSpPr/>
          <p:nvPr/>
        </p:nvSpPr>
        <p:spPr>
          <a:xfrm>
            <a:off x="1049062" y="0"/>
            <a:ext cx="9574094" cy="6858000"/>
          </a:xfrm>
          <a:prstGeom prst="rect">
            <a:avLst/>
          </a:prstGeom>
          <a:solidFill>
            <a:srgbClr val="00A0A8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79A714-CB74-4EFD-9BC1-A7F2F993842A}"/>
              </a:ext>
            </a:extLst>
          </p:cNvPr>
          <p:cNvSpPr/>
          <p:nvPr/>
        </p:nvSpPr>
        <p:spPr>
          <a:xfrm>
            <a:off x="-1787487" y="0"/>
            <a:ext cx="1183239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10091" y="2763051"/>
            <a:ext cx="76746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ME" sz="6600" b="1" dirty="0">
                <a:solidFill>
                  <a:srgbClr val="00A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</a:t>
            </a:r>
            <a:endParaRPr lang="en-US" sz="6600" b="1" dirty="0">
              <a:solidFill>
                <a:srgbClr val="00A0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3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52365" y="2379744"/>
            <a:ext cx="97255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</a:rPr>
              <a:t>Ogromna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brzina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protoka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informacija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kroz</a:t>
            </a:r>
            <a:r>
              <a:rPr lang="en-US" sz="2000" dirty="0">
                <a:solidFill>
                  <a:srgbClr val="002060"/>
                </a:solidFill>
              </a:rPr>
              <a:t> Internet je </a:t>
            </a:r>
            <a:r>
              <a:rPr lang="en-US" sz="2000" dirty="0" err="1">
                <a:solidFill>
                  <a:srgbClr val="002060"/>
                </a:solidFill>
              </a:rPr>
              <a:t>omogućila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brz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jednostavan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pristup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udaljenim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podacima</a:t>
            </a:r>
            <a:r>
              <a:rPr lang="en-US" sz="2000" dirty="0">
                <a:solidFill>
                  <a:srgbClr val="002060"/>
                </a:solidFill>
              </a:rPr>
              <a:t>, a </a:t>
            </a:r>
            <a:r>
              <a:rPr lang="en-US" sz="2000" dirty="0" err="1">
                <a:solidFill>
                  <a:srgbClr val="002060"/>
                </a:solidFill>
              </a:rPr>
              <a:t>potom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razvoj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</a:rPr>
              <a:t>oblaku</a:t>
            </a:r>
            <a:r>
              <a:rPr lang="sr-Latn-ME" sz="2000" dirty="0" smtClean="0">
                <a:solidFill>
                  <a:srgbClr val="002060"/>
                </a:solidFill>
              </a:rPr>
              <a:t>“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cloud services</a:t>
            </a:r>
            <a:r>
              <a:rPr lang="en-US" sz="2000" dirty="0">
                <a:solidFill>
                  <a:srgbClr val="002060"/>
                </a:solidFill>
              </a:rPr>
              <a:t>). 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</a:rPr>
              <a:t>Servis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</a:rPr>
              <a:t>oblaku</a:t>
            </a:r>
            <a:r>
              <a:rPr lang="sr-Latn-ME" sz="2000" dirty="0" smtClean="0">
                <a:solidFill>
                  <a:srgbClr val="002060"/>
                </a:solidFill>
              </a:rPr>
              <a:t>“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je program </a:t>
            </a:r>
            <a:r>
              <a:rPr lang="en-US" sz="2000" dirty="0" err="1">
                <a:solidFill>
                  <a:srgbClr val="002060"/>
                </a:solidFill>
              </a:rPr>
              <a:t>koji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izvršava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udaljenom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računaru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koga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koristimo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Interneta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Tipičan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prim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er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</a:rPr>
              <a:t>oblaku</a:t>
            </a:r>
            <a:r>
              <a:rPr lang="sr-Latn-ME" sz="2000" dirty="0" smtClean="0">
                <a:solidFill>
                  <a:srgbClr val="002060"/>
                </a:solidFill>
              </a:rPr>
              <a:t>“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koga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koristimo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skoro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svaki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dan</a:t>
            </a:r>
            <a:r>
              <a:rPr lang="en-US" sz="2000" dirty="0">
                <a:solidFill>
                  <a:srgbClr val="002060"/>
                </a:solidFill>
              </a:rPr>
              <a:t> je </a:t>
            </a:r>
            <a:r>
              <a:rPr lang="en-US" sz="2000" dirty="0" err="1">
                <a:solidFill>
                  <a:srgbClr val="002060"/>
                </a:solidFill>
              </a:rPr>
              <a:t>veb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mejl</a:t>
            </a:r>
            <a:r>
              <a:rPr lang="en-US" sz="2000" dirty="0">
                <a:solidFill>
                  <a:srgbClr val="002060"/>
                </a:solidFill>
              </a:rPr>
              <a:t> (web mail), </a:t>
            </a:r>
            <a:r>
              <a:rPr lang="en-US" sz="2000" dirty="0" err="1">
                <a:solidFill>
                  <a:srgbClr val="002060"/>
                </a:solidFill>
              </a:rPr>
              <a:t>što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predstavlja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sistem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slanje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primanje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elektronske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pošte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gd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smtClean="0">
                <a:solidFill>
                  <a:srgbClr val="002060"/>
                </a:solidFill>
              </a:rPr>
              <a:t>e </a:t>
            </a:r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program </a:t>
            </a:r>
            <a:r>
              <a:rPr lang="en-US" sz="2000" dirty="0" err="1">
                <a:solidFill>
                  <a:srgbClr val="002060"/>
                </a:solidFill>
              </a:rPr>
              <a:t>preko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koga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šaljemo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primamo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elektronsku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poštu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podaci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dirty="0" err="1">
                <a:solidFill>
                  <a:srgbClr val="002060"/>
                </a:solidFill>
              </a:rPr>
              <a:t>elektronska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pisma</a:t>
            </a:r>
            <a:r>
              <a:rPr lang="en-US" sz="2000" dirty="0">
                <a:solidFill>
                  <a:srgbClr val="002060"/>
                </a:solidFill>
              </a:rPr>
              <a:t>) </a:t>
            </a:r>
            <a:r>
              <a:rPr lang="en-US" sz="2000" dirty="0" err="1">
                <a:solidFill>
                  <a:srgbClr val="002060"/>
                </a:solidFill>
              </a:rPr>
              <a:t>nalaze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udaljenom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računaru</a:t>
            </a:r>
            <a:r>
              <a:rPr lang="sr-Latn-ME" sz="2000" dirty="0" smtClean="0">
                <a:solidFill>
                  <a:srgbClr val="002060"/>
                </a:solidFill>
              </a:rPr>
              <a:t>,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čiji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zadatak</a:t>
            </a:r>
            <a:r>
              <a:rPr lang="en-US" sz="2000" dirty="0">
                <a:solidFill>
                  <a:srgbClr val="002060"/>
                </a:solidFill>
              </a:rPr>
              <a:t> je da </a:t>
            </a:r>
            <a:r>
              <a:rPr lang="en-US" sz="2000" dirty="0" err="1">
                <a:solidFill>
                  <a:srgbClr val="002060"/>
                </a:solidFill>
              </a:rPr>
              <a:t>opslužuje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korisnike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veb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Zato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takvi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udaljeni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računari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nazivaju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serveri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Danas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raspolaganju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imamo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hiljade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raznih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</a:rPr>
              <a:t>oblaku</a:t>
            </a:r>
            <a:r>
              <a:rPr lang="sr-Latn-ME" sz="2000" dirty="0" smtClean="0">
                <a:solidFill>
                  <a:srgbClr val="002060"/>
                </a:solidFill>
              </a:rPr>
              <a:t>“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koji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kreću</a:t>
            </a:r>
            <a:r>
              <a:rPr lang="en-US" sz="2000" dirty="0">
                <a:solidFill>
                  <a:srgbClr val="002060"/>
                </a:solidFill>
              </a:rPr>
              <a:t> od </a:t>
            </a:r>
            <a:r>
              <a:rPr lang="en-US" sz="2000" dirty="0" err="1">
                <a:solidFill>
                  <a:srgbClr val="002060"/>
                </a:solidFill>
              </a:rPr>
              <a:t>običnog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čuvanja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dokumenata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preko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mogućnosti</a:t>
            </a:r>
            <a:r>
              <a:rPr lang="en-US" sz="2000" dirty="0">
                <a:solidFill>
                  <a:srgbClr val="002060"/>
                </a:solidFill>
              </a:rPr>
              <a:t> da </a:t>
            </a:r>
            <a:r>
              <a:rPr lang="en-US" sz="2000" dirty="0" err="1">
                <a:solidFill>
                  <a:srgbClr val="002060"/>
                </a:solidFill>
              </a:rPr>
              <a:t>grupe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korisnika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sarađuju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obradi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dokumenata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„</a:t>
            </a:r>
            <a:r>
              <a:rPr lang="en-US" sz="2000" dirty="0" smtClean="0">
                <a:solidFill>
                  <a:srgbClr val="002060"/>
                </a:solidFill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</a:rPr>
              <a:t>oblaku</a:t>
            </a:r>
            <a:r>
              <a:rPr lang="sr-Latn-ME" sz="2000" dirty="0" smtClean="0">
                <a:solidFill>
                  <a:srgbClr val="002060"/>
                </a:solidFill>
              </a:rPr>
              <a:t>“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pa </a:t>
            </a:r>
            <a:r>
              <a:rPr lang="en-US" sz="2000" dirty="0" err="1">
                <a:solidFill>
                  <a:srgbClr val="002060"/>
                </a:solidFill>
              </a:rPr>
              <a:t>čak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</a:rPr>
              <a:t>i </a:t>
            </a:r>
            <a:r>
              <a:rPr lang="en-US" sz="2000" dirty="0" smtClean="0">
                <a:solidFill>
                  <a:srgbClr val="002060"/>
                </a:solidFill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</a:rPr>
              <a:t>iznajmljivanj</a:t>
            </a:r>
            <a:r>
              <a:rPr lang="sr-Latn-ME" sz="2000" dirty="0" smtClean="0">
                <a:solidFill>
                  <a:srgbClr val="002060"/>
                </a:solidFill>
              </a:rPr>
              <a:t>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procesorskog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vremena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052" name="Picture 4" descr="Top Cloud Hosting, Cloud Server, Service Provider in USA &amp; Ca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27" y="227929"/>
            <a:ext cx="2706250" cy="20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25269" y="300263"/>
            <a:ext cx="646331" cy="601062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Prim</a:t>
            </a:r>
            <a:r>
              <a:rPr lang="sr-Latn-ME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j</a:t>
            </a:r>
            <a:r>
              <a:rPr lang="en-US" sz="30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eri</a:t>
            </a:r>
            <a:r>
              <a:rPr lang="en-US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za</a:t>
            </a:r>
            <a:r>
              <a:rPr lang="en-US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usluge</a:t>
            </a:r>
            <a:r>
              <a:rPr lang="en-US" sz="3000" dirty="0">
                <a:solidFill>
                  <a:schemeClr val="bg1"/>
                </a:solidFill>
                <a:latin typeface="Impact" panose="020B0806030902050204" pitchFamily="34" charset="0"/>
              </a:rPr>
              <a:t> Cloud Computing-a</a:t>
            </a:r>
          </a:p>
        </p:txBody>
      </p:sp>
      <p:pic>
        <p:nvPicPr>
          <p:cNvPr id="2054" name="Picture 6" descr="Cloud Computing – coastal gatew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68" y="114037"/>
            <a:ext cx="2985367" cy="22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0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4564" y="407005"/>
            <a:ext cx="6102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0066"/>
                </a:solidFill>
                <a:latin typeface="Impact" panose="020B0806030902050204" pitchFamily="34" charset="0"/>
              </a:rPr>
              <a:t>Prim</a:t>
            </a:r>
            <a:r>
              <a:rPr lang="sr-Latn-ME" sz="3000" dirty="0" smtClean="0">
                <a:solidFill>
                  <a:srgbClr val="000066"/>
                </a:solidFill>
                <a:latin typeface="Impact" panose="020B0806030902050204" pitchFamily="34" charset="0"/>
              </a:rPr>
              <a:t>j</a:t>
            </a:r>
            <a:r>
              <a:rPr lang="en-US" sz="3000" dirty="0" err="1" smtClean="0">
                <a:solidFill>
                  <a:srgbClr val="000066"/>
                </a:solidFill>
                <a:latin typeface="Impact" panose="020B0806030902050204" pitchFamily="34" charset="0"/>
              </a:rPr>
              <a:t>eri</a:t>
            </a:r>
            <a:r>
              <a:rPr lang="en-US" sz="3000" dirty="0" smtClean="0">
                <a:solidFill>
                  <a:srgbClr val="000066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latin typeface="Impact" panose="020B0806030902050204" pitchFamily="34" charset="0"/>
              </a:rPr>
              <a:t>za</a:t>
            </a:r>
            <a:r>
              <a:rPr lang="en-US" sz="3000" dirty="0">
                <a:solidFill>
                  <a:srgbClr val="000066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latin typeface="Impact" panose="020B0806030902050204" pitchFamily="34" charset="0"/>
              </a:rPr>
              <a:t>usluge</a:t>
            </a:r>
            <a:r>
              <a:rPr lang="en-US" sz="3000" dirty="0">
                <a:solidFill>
                  <a:srgbClr val="000066"/>
                </a:solidFill>
                <a:latin typeface="Impact" panose="020B0806030902050204" pitchFamily="34" charset="0"/>
              </a:rPr>
              <a:t> Cloud Computing-a</a:t>
            </a:r>
            <a:endParaRPr lang="en-US" sz="3000" dirty="0"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4563" y="1268699"/>
            <a:ext cx="9851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</a:rPr>
              <a:t>Infrastruktura u vidu servisa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</a:rPr>
              <a:t>može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</a:rPr>
              <a:t>obezb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</a:rPr>
              <a:t>editi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</a:rPr>
              <a:t>pristup serveru,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</a:rPr>
              <a:t>d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</a:rPr>
              <a:t>elu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</a:rPr>
              <a:t>servera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skladišnom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prostoru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što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je,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prim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sistem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Rackspace Cloud </a:t>
            </a:r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Servers</a:t>
            </a:r>
            <a:r>
              <a:rPr lang="sr-Latn-ME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Amazon Web Services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(AWS)</a:t>
            </a:r>
          </a:p>
          <a:p>
            <a:pPr algn="just"/>
            <a:endParaRPr lang="sr-Latn-ME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147" y="2367413"/>
            <a:ext cx="6538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Amazon-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ov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Elastic Compute Cloud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(EC2)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predstavlja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prim</a:t>
            </a:r>
            <a:r>
              <a:rPr lang="sr-Latn-ME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er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platforme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u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vidu</a:t>
            </a:r>
            <a:r>
              <a:rPr lang="sr-Latn-ME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servisa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. Amazon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omogu</a:t>
            </a:r>
            <a:r>
              <a:rPr lang="en-US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ava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dizajnerima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da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koriste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njegove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virtuelizovane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sr-Latn-ME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udaljene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servere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razvoj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njihovo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hostovanje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uz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upotrebu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modela</a:t>
            </a:r>
            <a:r>
              <a:rPr lang="sr-Latn-ME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pla</a:t>
            </a:r>
            <a:r>
              <a:rPr lang="en-US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anja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bazi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ostvarene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potrošnje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endParaRPr lang="sr-Latn-ME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ME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ME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ME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ME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endParaRPr lang="sr-Latn-ME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8196" name="Picture 4" descr="Amazon Web Services: Important AWS Services — Part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6" y="3770949"/>
            <a:ext cx="3091516" cy="17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41140" y="3041007"/>
            <a:ext cx="6293223" cy="3240011"/>
          </a:xfrm>
          <a:prstGeom prst="rect">
            <a:avLst/>
          </a:prstGeom>
          <a:solidFill>
            <a:schemeClr val="bg1"/>
          </a:solidFill>
          <a:ln>
            <a:solidFill>
              <a:srgbClr val="008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Google-</a:t>
            </a:r>
            <a:r>
              <a:rPr lang="en-US" b="1" dirty="0" err="1">
                <a:solidFill>
                  <a:srgbClr val="FF0000"/>
                </a:solidFill>
              </a:rPr>
              <a:t>ov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App Engine </a:t>
            </a:r>
            <a:r>
              <a:rPr lang="en-US" dirty="0" err="1">
                <a:solidFill>
                  <a:srgbClr val="002060"/>
                </a:solidFill>
              </a:rPr>
              <a:t>predstavlja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još</a:t>
            </a:r>
            <a:r>
              <a:rPr lang="sr-Latn-ME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jedan</a:t>
            </a:r>
            <a:r>
              <a:rPr lang="en-US" dirty="0" smtClean="0">
                <a:solidFill>
                  <a:srgbClr val="002060"/>
                </a:solidFill>
              </a:rPr>
              <a:t> prim</a:t>
            </a:r>
            <a:r>
              <a:rPr lang="sr-Latn-ME" dirty="0" smtClean="0">
                <a:solidFill>
                  <a:srgbClr val="002060"/>
                </a:solidFill>
              </a:rPr>
              <a:t>j</a:t>
            </a:r>
            <a:r>
              <a:rPr lang="en-US" dirty="0" err="1" smtClean="0">
                <a:solidFill>
                  <a:srgbClr val="002060"/>
                </a:solidFill>
              </a:rPr>
              <a:t>er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platforme</a:t>
            </a:r>
            <a:r>
              <a:rPr lang="en-US" dirty="0">
                <a:solidFill>
                  <a:srgbClr val="002060"/>
                </a:solidFill>
              </a:rPr>
              <a:t> u </a:t>
            </a:r>
            <a:r>
              <a:rPr lang="en-US" dirty="0" err="1">
                <a:solidFill>
                  <a:srgbClr val="002060"/>
                </a:solidFill>
              </a:rPr>
              <a:t>vidu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servisa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sr-Latn-ME" dirty="0" smtClean="0">
              <a:solidFill>
                <a:srgbClr val="002060"/>
              </a:solidFill>
            </a:endParaRPr>
          </a:p>
          <a:p>
            <a:pPr algn="just"/>
            <a:endParaRPr lang="sr-Latn-ME" dirty="0">
              <a:solidFill>
                <a:srgbClr val="002060"/>
              </a:solidFill>
            </a:endParaRPr>
          </a:p>
          <a:p>
            <a:pPr algn="just"/>
            <a:endParaRPr lang="sr-Latn-ME" dirty="0" smtClean="0">
              <a:solidFill>
                <a:srgbClr val="002060"/>
              </a:solidFill>
            </a:endParaRPr>
          </a:p>
          <a:p>
            <a:pPr algn="just"/>
            <a:endParaRPr lang="sr-Latn-ME" dirty="0" smtClean="0">
              <a:solidFill>
                <a:srgbClr val="002060"/>
              </a:solidFill>
            </a:endParaRPr>
          </a:p>
          <a:p>
            <a:pPr algn="just"/>
            <a:endParaRPr lang="sr-Latn-ME" dirty="0">
              <a:solidFill>
                <a:srgbClr val="002060"/>
              </a:solidFill>
            </a:endParaRPr>
          </a:p>
          <a:p>
            <a:pPr algn="just"/>
            <a:r>
              <a:rPr lang="en-US" dirty="0" smtClean="0">
                <a:solidFill>
                  <a:srgbClr val="002060"/>
                </a:solidFill>
              </a:rPr>
              <a:t>Microsoft </a:t>
            </a:r>
            <a:r>
              <a:rPr lang="en-US" dirty="0" err="1">
                <a:solidFill>
                  <a:srgbClr val="002060"/>
                </a:solidFill>
              </a:rPr>
              <a:t>takođe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ima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svoju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platformu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u</a:t>
            </a:r>
            <a:r>
              <a:rPr lang="sr-Latn-ME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vidu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servisa</a:t>
            </a:r>
            <a:r>
              <a:rPr lang="en-US" dirty="0">
                <a:solidFill>
                  <a:srgbClr val="002060"/>
                </a:solidFill>
              </a:rPr>
              <a:t>, a to je </a:t>
            </a:r>
            <a:r>
              <a:rPr lang="en-US" b="1" i="1" dirty="0">
                <a:solidFill>
                  <a:srgbClr val="FF0000"/>
                </a:solidFill>
              </a:rPr>
              <a:t>Windows Azure </a:t>
            </a:r>
            <a:r>
              <a:rPr lang="en-US" dirty="0" err="1" smtClean="0">
                <a:solidFill>
                  <a:srgbClr val="002060"/>
                </a:solidFill>
              </a:rPr>
              <a:t>platforma</a:t>
            </a:r>
            <a:r>
              <a:rPr lang="sr-Latn-ME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200" name="Picture 8" descr="Update Google App Too Rolling Out Updates 4K Roblox Logo - LowGif"/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59" y="3334682"/>
            <a:ext cx="2259386" cy="127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Windows Azure Platfor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40" y="5025906"/>
            <a:ext cx="1718988" cy="10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72340" y="3540117"/>
            <a:ext cx="6359285" cy="3143071"/>
          </a:xfrm>
          <a:prstGeom prst="rect">
            <a:avLst/>
          </a:prstGeom>
          <a:solidFill>
            <a:schemeClr val="bg1"/>
          </a:solidFill>
          <a:ln>
            <a:solidFill>
              <a:srgbClr val="008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b="1" i="1" dirty="0">
                <a:solidFill>
                  <a:srgbClr val="FF0000"/>
                </a:solidFill>
              </a:rPr>
              <a:t>Salesforce.com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je </a:t>
            </a:r>
            <a:r>
              <a:rPr lang="en-US" dirty="0" smtClean="0">
                <a:solidFill>
                  <a:srgbClr val="002060"/>
                </a:solidFill>
              </a:rPr>
              <a:t>prim</a:t>
            </a:r>
            <a:r>
              <a:rPr lang="sr-Latn-ME" dirty="0" smtClean="0">
                <a:solidFill>
                  <a:srgbClr val="002060"/>
                </a:solidFill>
              </a:rPr>
              <a:t>j</a:t>
            </a:r>
            <a:r>
              <a:rPr lang="en-US" dirty="0" err="1" smtClean="0">
                <a:solidFill>
                  <a:srgbClr val="002060"/>
                </a:solidFill>
              </a:rPr>
              <a:t>er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softvera</a:t>
            </a:r>
            <a:r>
              <a:rPr lang="en-US" dirty="0">
                <a:solidFill>
                  <a:srgbClr val="002060"/>
                </a:solidFill>
              </a:rPr>
              <a:t> u </a:t>
            </a:r>
            <a:r>
              <a:rPr lang="en-US" dirty="0" err="1">
                <a:solidFill>
                  <a:srgbClr val="002060"/>
                </a:solidFill>
              </a:rPr>
              <a:t>vidu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servisa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i="1" dirty="0">
                <a:solidFill>
                  <a:srgbClr val="002060"/>
                </a:solidFill>
              </a:rPr>
              <a:t>Salesforce.com </a:t>
            </a:r>
            <a:r>
              <a:rPr lang="en-US" dirty="0" err="1">
                <a:solidFill>
                  <a:srgbClr val="002060"/>
                </a:solidFill>
              </a:rPr>
              <a:t>već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skoro</a:t>
            </a:r>
            <a:r>
              <a:rPr lang="sr-Latn-ME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deset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godina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implementira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</a:t>
            </a:r>
            <a:r>
              <a:rPr lang="sr-Latn-ME" dirty="0" smtClean="0">
                <a:solidFill>
                  <a:srgbClr val="002060"/>
                </a:solidFill>
              </a:rPr>
              <a:t>j</a:t>
            </a:r>
            <a:r>
              <a:rPr lang="en-US" dirty="0" err="1" smtClean="0">
                <a:solidFill>
                  <a:srgbClr val="002060"/>
                </a:solidFill>
              </a:rPr>
              <a:t>ešenja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za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menadžment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odnosa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klijentima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 smtClean="0">
                <a:solidFill>
                  <a:srgbClr val="002060"/>
                </a:solidFill>
              </a:rPr>
              <a:t>engl.</a:t>
            </a:r>
            <a:r>
              <a:rPr lang="sr-Latn-ME" dirty="0">
                <a:solidFill>
                  <a:srgbClr val="002060"/>
                </a:solidFill>
              </a:rPr>
              <a:t> </a:t>
            </a:r>
            <a:r>
              <a:rPr lang="en-US" i="1" dirty="0" smtClean="0">
                <a:solidFill>
                  <a:srgbClr val="002060"/>
                </a:solidFill>
              </a:rPr>
              <a:t>Customer </a:t>
            </a:r>
            <a:r>
              <a:rPr lang="en-US" i="1" dirty="0">
                <a:solidFill>
                  <a:srgbClr val="002060"/>
                </a:solidFill>
              </a:rPr>
              <a:t>Relationship Management</a:t>
            </a:r>
            <a:r>
              <a:rPr lang="en-US" dirty="0">
                <a:solidFill>
                  <a:srgbClr val="002060"/>
                </a:solidFill>
              </a:rPr>
              <a:t>, CRM) </a:t>
            </a:r>
            <a:r>
              <a:rPr lang="en-US" dirty="0" err="1">
                <a:solidFill>
                  <a:srgbClr val="002060"/>
                </a:solidFill>
              </a:rPr>
              <a:t>uz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upotrebu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modela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softvera</a:t>
            </a:r>
            <a:r>
              <a:rPr lang="en-US" dirty="0">
                <a:solidFill>
                  <a:srgbClr val="002060"/>
                </a:solidFill>
              </a:rPr>
              <a:t> u </a:t>
            </a:r>
            <a:r>
              <a:rPr lang="en-US" dirty="0" err="1" smtClean="0">
                <a:solidFill>
                  <a:srgbClr val="002060"/>
                </a:solidFill>
              </a:rPr>
              <a:t>vidu</a:t>
            </a:r>
            <a:r>
              <a:rPr lang="sr-Latn-ME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servisa</a:t>
            </a:r>
            <a:r>
              <a:rPr lang="it-IT" dirty="0">
                <a:solidFill>
                  <a:srgbClr val="002060"/>
                </a:solidFill>
              </a:rPr>
              <a:t>, i smatra se da predstavlja jednog od pionira upotrebe modela </a:t>
            </a:r>
            <a:r>
              <a:rPr lang="it-IT" dirty="0" smtClean="0">
                <a:solidFill>
                  <a:srgbClr val="002060"/>
                </a:solidFill>
              </a:rPr>
              <a:t>isporuke</a:t>
            </a:r>
            <a:r>
              <a:rPr lang="sr-Latn-ME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u </a:t>
            </a:r>
            <a:r>
              <a:rPr lang="en-US" dirty="0" err="1">
                <a:solidFill>
                  <a:srgbClr val="002060"/>
                </a:solidFill>
              </a:rPr>
              <a:t>vidu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servisa</a:t>
            </a:r>
            <a:r>
              <a:rPr lang="en-US" dirty="0">
                <a:solidFill>
                  <a:srgbClr val="002060"/>
                </a:solidFill>
              </a:rPr>
              <a:t> u </a:t>
            </a:r>
            <a:r>
              <a:rPr lang="en-US" dirty="0" err="1">
                <a:solidFill>
                  <a:srgbClr val="002060"/>
                </a:solidFill>
              </a:rPr>
              <a:t>oblasti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računarske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tehnologije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204" name="Picture 12" descr="Next-generation Cloud-based Products, Built on Salesforce; PLM ...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517" y="4836944"/>
            <a:ext cx="2051679" cy="20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oogle Cloud Platform | Google Premier Partner | HKMC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9" y="185567"/>
            <a:ext cx="1586753" cy="11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2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06412" y="-1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54070" y="1478791"/>
            <a:ext cx="94835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6968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Primjeri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za</a:t>
            </a:r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usluge</a:t>
            </a:r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 Cloud Computing-a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4070" y="1694234"/>
            <a:ext cx="94835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Uprkos senzacionalizmu i za razliku od mnogih tehnologija koje su </a:t>
            </a: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joj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prethodile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što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video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telefonija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kancelarija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bez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papira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mobilna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televizija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Cloud Computing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sasvim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sigurno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ostati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prisutan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evoluirati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tokom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godina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sl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Potpuno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izm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eniti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rada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ljudi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poslovanje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kompanija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omogu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avaju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koriste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usluge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ekonomi</a:t>
            </a:r>
            <a:r>
              <a:rPr lang="en-US" sz="2000" dirty="0" err="1" smtClean="0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niji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 err="1" smtClean="0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endParaRPr lang="sr-Latn-ME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Usluge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Cloud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Computing-a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naro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ito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privla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male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etni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kompanije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koje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ne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mogu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priuštiti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velike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inicijalne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investicije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informati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opremu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Ipak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nije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v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erovatno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da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organizacije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potpuno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napustiti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model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informati</a:t>
            </a:r>
            <a:r>
              <a:rPr lang="en-US" sz="2000" dirty="0" err="1" smtClean="0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kih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aktivnosti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„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licu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esta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“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informati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kapacitete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imaju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centralnu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ulogu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njihovoj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tržišnoj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konkurentnosti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eniti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uslugama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Cloud Computing-a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8729" y="2690092"/>
            <a:ext cx="8928847" cy="3496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Mnoge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kompanije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dalje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UI-Bold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zaht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evati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nivo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bezb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ednosti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performansi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ili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specijalizacije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ne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može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biti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dostignut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koriš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enjem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javnih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usluga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Cloud Computing-a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One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možda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formirati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sopstvenu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privatnu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arhitekturu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Cloud Computing-a,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skrivenu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iza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korporativnih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firewall-ova,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kako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bi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iskoristile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njihovu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efikasnost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bezb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ednost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kontrolu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sr-Latn-ME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Ukratko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Cloud Computing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ne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predstavljaju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prolaznu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modu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ni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revoluciju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u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elektronskom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poslovanju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Um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esto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toga,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kompanija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v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erovatno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koristiti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kombinovano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informati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okruženje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infrastruktura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pojedinim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slu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ajevima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svi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poslovni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procesi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biti</a:t>
            </a:r>
            <a:r>
              <a:rPr lang="sr-Latn-ME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</a:rPr>
              <a:t>realizovani putem javnih i privatnih cloud computinga.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721" y="147235"/>
            <a:ext cx="523220" cy="656352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SIGURNOST PODATAKA U CLOUD</a:t>
            </a:r>
            <a:r>
              <a:rPr lang="sr-Latn-ME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RAČUNARSKOM OKRUŽENJU</a:t>
            </a:r>
          </a:p>
        </p:txBody>
      </p:sp>
    </p:spTree>
    <p:extLst>
      <p:ext uri="{BB962C8B-B14F-4D97-AF65-F5344CB8AC3E}">
        <p14:creationId xmlns:p14="http://schemas.microsoft.com/office/powerpoint/2010/main" val="228390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54070" y="1478791"/>
            <a:ext cx="94835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Kao </a:t>
            </a:r>
            <a:r>
              <a:rPr lang="en-US" sz="2000" dirty="0" err="1">
                <a:solidFill>
                  <a:srgbClr val="002060"/>
                </a:solidFill>
              </a:rPr>
              <a:t>osnovnu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tehniku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enkripcije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podataka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i="1" dirty="0">
                <a:solidFill>
                  <a:srgbClr val="002060"/>
                </a:solidFill>
              </a:rPr>
              <a:t>Cloud Computing </a:t>
            </a:r>
            <a:r>
              <a:rPr lang="en-US" sz="2000" dirty="0" err="1" smtClean="0">
                <a:solidFill>
                  <a:srgbClr val="002060"/>
                </a:solidFill>
              </a:rPr>
              <a:t>koristi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RSA </a:t>
            </a:r>
            <a:r>
              <a:rPr lang="en-US" sz="2000" b="1" dirty="0" err="1">
                <a:solidFill>
                  <a:srgbClr val="FF0000"/>
                </a:solidFill>
              </a:rPr>
              <a:t>algoritam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asimetričnu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kriptografiju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prvenstveno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nam</a:t>
            </a:r>
            <a:r>
              <a:rPr lang="sr-Latn-ME" sz="2000" dirty="0" smtClean="0">
                <a:solidFill>
                  <a:srgbClr val="002060"/>
                </a:solidFill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</a:rPr>
              <a:t>enjen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šifrovanju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podataka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ali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danas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u </a:t>
            </a:r>
            <a:r>
              <a:rPr lang="en-US" sz="2000" dirty="0" err="1" smtClean="0">
                <a:solidFill>
                  <a:srgbClr val="002060"/>
                </a:solidFill>
              </a:rPr>
              <a:t>sistemima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elektronskog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potpisa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sr-Latn-ME" sz="2000" dirty="0">
              <a:solidFill>
                <a:srgbClr val="00206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RSA </a:t>
            </a:r>
            <a:r>
              <a:rPr lang="en-US" sz="2000" b="1" dirty="0" err="1">
                <a:solidFill>
                  <a:srgbClr val="FF0000"/>
                </a:solidFill>
              </a:rPr>
              <a:t>algoritam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danas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predstavlja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industrijski</a:t>
            </a:r>
            <a:r>
              <a:rPr lang="en-US" sz="2000" dirty="0">
                <a:solidFill>
                  <a:srgbClr val="002060"/>
                </a:solidFill>
              </a:rPr>
              <a:t> standard u </a:t>
            </a:r>
            <a:r>
              <a:rPr lang="en-US" sz="2000" dirty="0" err="1" smtClean="0">
                <a:solidFill>
                  <a:srgbClr val="002060"/>
                </a:solidFill>
              </a:rPr>
              <a:t>oblasti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asimetične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kriptografije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zaštite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podataka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tako</a:t>
            </a:r>
            <a:r>
              <a:rPr lang="en-US" sz="2000" dirty="0">
                <a:solidFill>
                  <a:srgbClr val="002060"/>
                </a:solidFill>
              </a:rPr>
              <a:t> da je </a:t>
            </a:r>
            <a:r>
              <a:rPr lang="en-US" sz="2000" dirty="0" err="1">
                <a:solidFill>
                  <a:srgbClr val="002060"/>
                </a:solidFill>
              </a:rPr>
              <a:t>široko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prim</a:t>
            </a:r>
            <a:r>
              <a:rPr lang="sr-Latn-ME" sz="2000" dirty="0" smtClean="0">
                <a:solidFill>
                  <a:srgbClr val="002060"/>
                </a:solidFill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</a:rPr>
              <a:t>enjen</a:t>
            </a:r>
            <a:r>
              <a:rPr lang="en-US" sz="2000" dirty="0" smtClean="0">
                <a:solidFill>
                  <a:srgbClr val="002060"/>
                </a:solidFill>
              </a:rPr>
              <a:t> u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mnogim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sigurnosnim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protokolima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sistemima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elektronskog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poslovanja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</a:rPr>
              <a:t>Tvorci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ovog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algoritma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su</a:t>
            </a:r>
            <a:r>
              <a:rPr lang="en-US" sz="2000" dirty="0">
                <a:solidFill>
                  <a:srgbClr val="002060"/>
                </a:solidFill>
              </a:rPr>
              <a:t> Ronald </a:t>
            </a:r>
            <a:r>
              <a:rPr lang="en-US" sz="2000" dirty="0" err="1">
                <a:solidFill>
                  <a:srgbClr val="002060"/>
                </a:solidFill>
              </a:rPr>
              <a:t>Rivest</a:t>
            </a:r>
            <a:r>
              <a:rPr lang="en-US" sz="2000" dirty="0">
                <a:solidFill>
                  <a:srgbClr val="002060"/>
                </a:solidFill>
              </a:rPr>
              <a:t>, Leonard </a:t>
            </a:r>
            <a:r>
              <a:rPr lang="en-US" sz="2000" dirty="0" err="1">
                <a:solidFill>
                  <a:srgbClr val="002060"/>
                </a:solidFill>
              </a:rPr>
              <a:t>Ejdlman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Adi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Šamir</a:t>
            </a:r>
            <a:r>
              <a:rPr lang="en-US" sz="2000" dirty="0" smtClean="0">
                <a:solidFill>
                  <a:srgbClr val="002060"/>
                </a:solidFill>
              </a:rPr>
              <a:t>,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gde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RSA </a:t>
            </a:r>
            <a:r>
              <a:rPr lang="en-US" sz="2000" dirty="0" err="1">
                <a:solidFill>
                  <a:srgbClr val="002060"/>
                </a:solidFill>
              </a:rPr>
              <a:t>predstavlja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akronim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njihovih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prezimena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pl-PL" sz="2000" dirty="0" smtClean="0">
                <a:solidFill>
                  <a:srgbClr val="002060"/>
                </a:solidFill>
              </a:rPr>
              <a:t>Algoritam </a:t>
            </a:r>
            <a:r>
              <a:rPr lang="pl-PL" sz="2000" dirty="0">
                <a:solidFill>
                  <a:srgbClr val="002060"/>
                </a:solidFill>
              </a:rPr>
              <a:t>je patentiran od strane MIT-a 1983. godine u SAD, </a:t>
            </a:r>
            <a:r>
              <a:rPr lang="pl-PL" sz="2000" dirty="0" smtClean="0">
                <a:solidFill>
                  <a:srgbClr val="002060"/>
                </a:solidFill>
              </a:rPr>
              <a:t>pod </a:t>
            </a:r>
            <a:r>
              <a:rPr lang="en-US" sz="2000" dirty="0" err="1" smtClean="0">
                <a:solidFill>
                  <a:srgbClr val="002060"/>
                </a:solidFill>
              </a:rPr>
              <a:t>šifrom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U.S. Patent 4,405,829.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4070" y="535970"/>
            <a:ext cx="92549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SIGURNOST PODATAKA U </a:t>
            </a:r>
            <a:r>
              <a:rPr lang="en-US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CLOUD</a:t>
            </a:r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RAČUNARSKOM 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OKRUŽENJU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3105" y="2166577"/>
            <a:ext cx="9063318" cy="4508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900" dirty="0">
                <a:solidFill>
                  <a:srgbClr val="002060"/>
                </a:solidFill>
              </a:rPr>
              <a:t>U RSA </a:t>
            </a:r>
            <a:r>
              <a:rPr lang="en-US" sz="1900" dirty="0" err="1">
                <a:solidFill>
                  <a:srgbClr val="002060"/>
                </a:solidFill>
              </a:rPr>
              <a:t>algoritmu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ključnu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ulogu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imaju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veliki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prosti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brojevi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en-US" sz="1900" dirty="0" err="1" smtClean="0">
                <a:solidFill>
                  <a:srgbClr val="002060"/>
                </a:solidFill>
              </a:rPr>
              <a:t>Sigurnost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RSA </a:t>
            </a:r>
            <a:r>
              <a:rPr lang="en-US" sz="1900" dirty="0" err="1">
                <a:solidFill>
                  <a:srgbClr val="002060"/>
                </a:solidFill>
              </a:rPr>
              <a:t>zasniva</a:t>
            </a:r>
            <a:r>
              <a:rPr lang="en-US" sz="1900" dirty="0">
                <a:solidFill>
                  <a:srgbClr val="002060"/>
                </a:solidFill>
              </a:rPr>
              <a:t> se </a:t>
            </a:r>
            <a:r>
              <a:rPr lang="en-US" sz="1900" dirty="0" err="1">
                <a:solidFill>
                  <a:srgbClr val="002060"/>
                </a:solidFill>
              </a:rPr>
              <a:t>na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složenosti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faktorizacije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velikih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brojeva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en-US" sz="1900" dirty="0" err="1">
                <a:solidFill>
                  <a:srgbClr val="002060"/>
                </a:solidFill>
              </a:rPr>
              <a:t>Smatra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se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da </a:t>
            </a:r>
            <a:r>
              <a:rPr lang="en-US" sz="1900" dirty="0">
                <a:solidFill>
                  <a:srgbClr val="002060"/>
                </a:solidFill>
              </a:rPr>
              <a:t>je </a:t>
            </a:r>
            <a:r>
              <a:rPr lang="en-US" sz="1900" dirty="0" err="1">
                <a:solidFill>
                  <a:srgbClr val="002060"/>
                </a:solidFill>
              </a:rPr>
              <a:t>određivanje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originalne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poruke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na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osnovu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šifrata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ključa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za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šifrovanje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ekvivalentno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faktorizaciji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proizvoda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dva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velika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prosta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broja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1900" dirty="0" err="1">
                <a:solidFill>
                  <a:srgbClr val="002060"/>
                </a:solidFill>
              </a:rPr>
              <a:t>Prosti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brojevi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koji</a:t>
            </a:r>
            <a:r>
              <a:rPr lang="en-US" sz="1900" dirty="0">
                <a:solidFill>
                  <a:srgbClr val="002060"/>
                </a:solidFill>
              </a:rPr>
              <a:t> se </a:t>
            </a:r>
            <a:r>
              <a:rPr lang="en-US" sz="1900" dirty="0" err="1">
                <a:solidFill>
                  <a:srgbClr val="002060"/>
                </a:solidFill>
              </a:rPr>
              <a:t>koriste</a:t>
            </a:r>
            <a:r>
              <a:rPr lang="en-US" sz="1900" dirty="0">
                <a:solidFill>
                  <a:srgbClr val="002060"/>
                </a:solidFill>
              </a:rPr>
              <a:t> u </a:t>
            </a:r>
            <a:r>
              <a:rPr lang="en-US" sz="1900" dirty="0" err="1">
                <a:solidFill>
                  <a:srgbClr val="002060"/>
                </a:solidFill>
              </a:rPr>
              <a:t>ovom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algoritmu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uglavnom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sadrže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sv-SE" sz="1900" dirty="0" smtClean="0">
                <a:solidFill>
                  <a:srgbClr val="002060"/>
                </a:solidFill>
              </a:rPr>
              <a:t>nekoliko </a:t>
            </a:r>
            <a:r>
              <a:rPr lang="sv-SE" sz="1900" dirty="0">
                <a:solidFill>
                  <a:srgbClr val="002060"/>
                </a:solidFill>
              </a:rPr>
              <a:t>stotina cifara i zbog toga se </a:t>
            </a:r>
            <a:r>
              <a:rPr lang="sv-SE" sz="1900" dirty="0" smtClean="0">
                <a:solidFill>
                  <a:srgbClr val="002060"/>
                </a:solidFill>
              </a:rPr>
              <a:t>ovd</a:t>
            </a:r>
            <a:r>
              <a:rPr lang="sr-Latn-ME" sz="1900" dirty="0" smtClean="0">
                <a:solidFill>
                  <a:srgbClr val="002060"/>
                </a:solidFill>
              </a:rPr>
              <a:t>j</a:t>
            </a:r>
            <a:r>
              <a:rPr lang="sv-SE" sz="1900" dirty="0" smtClean="0">
                <a:solidFill>
                  <a:srgbClr val="002060"/>
                </a:solidFill>
              </a:rPr>
              <a:t>e javlja </a:t>
            </a:r>
            <a:r>
              <a:rPr lang="sv-SE" sz="1900" dirty="0">
                <a:solidFill>
                  <a:srgbClr val="002060"/>
                </a:solidFill>
              </a:rPr>
              <a:t>više </a:t>
            </a:r>
            <a:r>
              <a:rPr lang="sv-SE" sz="1900" dirty="0" smtClean="0">
                <a:solidFill>
                  <a:srgbClr val="002060"/>
                </a:solidFill>
              </a:rPr>
              <a:t>problema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praktične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prirode</a:t>
            </a:r>
            <a:r>
              <a:rPr lang="en-US" sz="1900" dirty="0">
                <a:solidFill>
                  <a:srgbClr val="002060"/>
                </a:solidFill>
              </a:rPr>
              <a:t>. Da bi se </a:t>
            </a:r>
            <a:r>
              <a:rPr lang="en-US" sz="1900" dirty="0" err="1">
                <a:solidFill>
                  <a:srgbClr val="002060"/>
                </a:solidFill>
              </a:rPr>
              <a:t>pomnožili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toliko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veliki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brojevi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>
                <a:solidFill>
                  <a:srgbClr val="002060"/>
                </a:solidFill>
              </a:rPr>
              <a:t>moraju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se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koristiti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posebni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algoritmi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množenje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en-US" sz="1900" dirty="0" err="1">
                <a:solidFill>
                  <a:srgbClr val="002060"/>
                </a:solidFill>
              </a:rPr>
              <a:t>Sem</a:t>
            </a:r>
            <a:r>
              <a:rPr lang="en-US" sz="1900" dirty="0">
                <a:solidFill>
                  <a:srgbClr val="002060"/>
                </a:solidFill>
              </a:rPr>
              <a:t> toga, </a:t>
            </a:r>
            <a:r>
              <a:rPr lang="en-US" sz="1900" dirty="0" err="1">
                <a:solidFill>
                  <a:srgbClr val="002060"/>
                </a:solidFill>
              </a:rPr>
              <a:t>lako</a:t>
            </a:r>
            <a:r>
              <a:rPr lang="en-US" sz="1900" dirty="0">
                <a:solidFill>
                  <a:srgbClr val="002060"/>
                </a:solidFill>
              </a:rPr>
              <a:t> se da </a:t>
            </a:r>
            <a:r>
              <a:rPr lang="en-US" sz="1900" dirty="0" smtClean="0">
                <a:solidFill>
                  <a:srgbClr val="002060"/>
                </a:solidFill>
              </a:rPr>
              <a:t>prim</a:t>
            </a:r>
            <a:r>
              <a:rPr lang="sr-Latn-ME" sz="1900" dirty="0" smtClean="0">
                <a:solidFill>
                  <a:srgbClr val="002060"/>
                </a:solidFill>
              </a:rPr>
              <a:t>ij</a:t>
            </a:r>
            <a:r>
              <a:rPr lang="en-US" sz="1900" dirty="0" err="1" smtClean="0">
                <a:solidFill>
                  <a:srgbClr val="002060"/>
                </a:solidFill>
              </a:rPr>
              <a:t>etiti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pl-PL" sz="1900" dirty="0" smtClean="0">
                <a:solidFill>
                  <a:srgbClr val="002060"/>
                </a:solidFill>
              </a:rPr>
              <a:t>da </a:t>
            </a:r>
            <a:r>
              <a:rPr lang="pl-PL" sz="1900" dirty="0">
                <a:solidFill>
                  <a:srgbClr val="002060"/>
                </a:solidFill>
              </a:rPr>
              <a:t>je za takve operacije potrebno više vremena, pa su tako </a:t>
            </a:r>
            <a:r>
              <a:rPr lang="pl-PL" sz="1900" dirty="0" smtClean="0">
                <a:solidFill>
                  <a:srgbClr val="002060"/>
                </a:solidFill>
              </a:rPr>
              <a:t>ovi </a:t>
            </a:r>
            <a:r>
              <a:rPr lang="en-US" sz="1900" dirty="0" err="1" smtClean="0">
                <a:solidFill>
                  <a:srgbClr val="002060"/>
                </a:solidFill>
              </a:rPr>
              <a:t>algoritmi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šifrovanja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mnogo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sporiji</a:t>
            </a:r>
            <a:r>
              <a:rPr lang="en-US" sz="1900" dirty="0">
                <a:solidFill>
                  <a:srgbClr val="002060"/>
                </a:solidFill>
              </a:rPr>
              <a:t> u </a:t>
            </a:r>
            <a:r>
              <a:rPr lang="en-US" sz="1900" dirty="0" err="1">
                <a:solidFill>
                  <a:srgbClr val="002060"/>
                </a:solidFill>
              </a:rPr>
              <a:t>odnosu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na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simetrične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algoritme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pl-PL" sz="1900" b="1" dirty="0" smtClean="0">
                <a:solidFill>
                  <a:srgbClr val="FF0000"/>
                </a:solidFill>
              </a:rPr>
              <a:t>DES </a:t>
            </a:r>
            <a:r>
              <a:rPr lang="pl-PL" sz="1900" b="1" dirty="0">
                <a:solidFill>
                  <a:srgbClr val="FF0000"/>
                </a:solidFill>
              </a:rPr>
              <a:t>algoritam </a:t>
            </a:r>
            <a:r>
              <a:rPr lang="pl-PL" sz="1900" dirty="0">
                <a:solidFill>
                  <a:srgbClr val="002060"/>
                </a:solidFill>
              </a:rPr>
              <a:t>šifrovanja je oko 100 do 1000 puta brži u odnosu </a:t>
            </a:r>
            <a:r>
              <a:rPr lang="pl-PL" sz="1900" dirty="0" smtClean="0">
                <a:solidFill>
                  <a:srgbClr val="002060"/>
                </a:solidFill>
              </a:rPr>
              <a:t>na </a:t>
            </a:r>
            <a:r>
              <a:rPr lang="en-US" sz="1900" dirty="0" smtClean="0">
                <a:solidFill>
                  <a:srgbClr val="002060"/>
                </a:solidFill>
              </a:rPr>
              <a:t>RSA </a:t>
            </a:r>
            <a:r>
              <a:rPr lang="en-US" sz="1900" dirty="0" err="1">
                <a:solidFill>
                  <a:srgbClr val="002060"/>
                </a:solidFill>
              </a:rPr>
              <a:t>algoritam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sr-Latn-ME" sz="1900" dirty="0" smtClean="0">
                <a:solidFill>
                  <a:srgbClr val="002060"/>
                </a:solidFill>
              </a:rPr>
              <a:t>Osim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ovoga</a:t>
            </a:r>
            <a:r>
              <a:rPr lang="sr-Latn-ME" sz="1900" dirty="0" smtClean="0">
                <a:solidFill>
                  <a:srgbClr val="002060"/>
                </a:solidFill>
              </a:rPr>
              <a:t>,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algoritmi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faktorizaciju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brojeva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postaju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svakim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danom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sve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bolji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>
                <a:solidFill>
                  <a:srgbClr val="002060"/>
                </a:solidFill>
              </a:rPr>
              <a:t>kao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neumoljiv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razvoj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kompjutera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učinili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su</a:t>
            </a:r>
            <a:r>
              <a:rPr lang="en-US" sz="1900" dirty="0">
                <a:solidFill>
                  <a:srgbClr val="002060"/>
                </a:solidFill>
              </a:rPr>
              <a:t> da </a:t>
            </a:r>
            <a:r>
              <a:rPr lang="en-US" sz="1900" dirty="0" err="1">
                <a:solidFill>
                  <a:srgbClr val="002060"/>
                </a:solidFill>
              </a:rPr>
              <a:t>danas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512-bitni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RSA </a:t>
            </a:r>
            <a:r>
              <a:rPr lang="en-US" sz="1900" dirty="0" err="1">
                <a:solidFill>
                  <a:srgbClr val="002060"/>
                </a:solidFill>
              </a:rPr>
              <a:t>algoritam</a:t>
            </a:r>
            <a:r>
              <a:rPr lang="en-US" sz="1900" dirty="0">
                <a:solidFill>
                  <a:srgbClr val="002060"/>
                </a:solidFill>
              </a:rPr>
              <a:t> ne </a:t>
            </a:r>
            <a:r>
              <a:rPr lang="en-US" sz="1900" dirty="0" err="1">
                <a:solidFill>
                  <a:srgbClr val="002060"/>
                </a:solidFill>
              </a:rPr>
              <a:t>bude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dovoljan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bezb</a:t>
            </a:r>
            <a:r>
              <a:rPr lang="sr-Latn-ME" sz="1900" dirty="0" smtClean="0">
                <a:solidFill>
                  <a:srgbClr val="002060"/>
                </a:solidFill>
              </a:rPr>
              <a:t>j</a:t>
            </a:r>
            <a:r>
              <a:rPr lang="en-US" sz="1900" dirty="0" err="1" smtClean="0">
                <a:solidFill>
                  <a:srgbClr val="002060"/>
                </a:solidFill>
              </a:rPr>
              <a:t>edno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šifrovanje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poruka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 smtClean="0">
                <a:solidFill>
                  <a:srgbClr val="002060"/>
                </a:solidFill>
              </a:rPr>
              <a:t>za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1024-bitne </a:t>
            </a:r>
            <a:r>
              <a:rPr lang="en-US" sz="1900" dirty="0" err="1">
                <a:solidFill>
                  <a:srgbClr val="002060"/>
                </a:solidFill>
              </a:rPr>
              <a:t>algoritme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pretpostavlja</a:t>
            </a:r>
            <a:r>
              <a:rPr lang="en-US" sz="1900" dirty="0">
                <a:solidFill>
                  <a:srgbClr val="002060"/>
                </a:solidFill>
              </a:rPr>
              <a:t> se da </a:t>
            </a:r>
            <a:r>
              <a:rPr lang="en-US" sz="1900" dirty="0" err="1">
                <a:solidFill>
                  <a:srgbClr val="002060"/>
                </a:solidFill>
              </a:rPr>
              <a:t>će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biti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bezb</a:t>
            </a:r>
            <a:r>
              <a:rPr lang="sr-Latn-ME" sz="1900" dirty="0" smtClean="0">
                <a:solidFill>
                  <a:srgbClr val="002060"/>
                </a:solidFill>
              </a:rPr>
              <a:t>j</a:t>
            </a:r>
            <a:r>
              <a:rPr lang="en-US" sz="1900" dirty="0" err="1" smtClean="0">
                <a:solidFill>
                  <a:srgbClr val="002060"/>
                </a:solidFill>
              </a:rPr>
              <a:t>edni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barem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još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15</a:t>
            </a:r>
            <a:r>
              <a:rPr lang="sr-Latn-ME" sz="1900" dirty="0" smtClean="0">
                <a:solidFill>
                  <a:srgbClr val="002060"/>
                </a:solidFill>
              </a:rPr>
              <a:t>-</a:t>
            </a:r>
            <a:r>
              <a:rPr lang="en-US" sz="1900" dirty="0" err="1" smtClean="0">
                <a:solidFill>
                  <a:srgbClr val="002060"/>
                </a:solidFill>
              </a:rPr>
              <a:t>ak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godina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sr-Latn-ME" sz="1900" dirty="0" err="1">
                <a:solidFill>
                  <a:srgbClr val="002060"/>
                </a:solidFill>
              </a:rPr>
              <a:t>N</a:t>
            </a:r>
            <a:r>
              <a:rPr lang="en-US" sz="1900" dirty="0" smtClean="0">
                <a:solidFill>
                  <a:srgbClr val="002060"/>
                </a:solidFill>
              </a:rPr>
              <a:t>a </a:t>
            </a:r>
            <a:r>
              <a:rPr lang="en-US" sz="1900" dirty="0" err="1" smtClean="0">
                <a:solidFill>
                  <a:srgbClr val="002060"/>
                </a:solidFill>
              </a:rPr>
              <a:t>sl</a:t>
            </a:r>
            <a:r>
              <a:rPr lang="sr-Latn-ME" sz="1900" dirty="0" smtClean="0">
                <a:solidFill>
                  <a:srgbClr val="002060"/>
                </a:solidFill>
              </a:rPr>
              <a:t>j</a:t>
            </a:r>
            <a:r>
              <a:rPr lang="en-US" sz="1900" dirty="0" err="1" smtClean="0">
                <a:solidFill>
                  <a:srgbClr val="002060"/>
                </a:solidFill>
              </a:rPr>
              <a:t>edećoj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slici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prikazan</a:t>
            </a:r>
            <a:r>
              <a:rPr lang="en-US" sz="1900" dirty="0" smtClean="0">
                <a:solidFill>
                  <a:srgbClr val="002060"/>
                </a:solidFill>
              </a:rPr>
              <a:t> je </a:t>
            </a:r>
            <a:r>
              <a:rPr lang="en-US" sz="1900" dirty="0" err="1" smtClean="0">
                <a:solidFill>
                  <a:srgbClr val="002060"/>
                </a:solidFill>
              </a:rPr>
              <a:t>princip</a:t>
            </a:r>
            <a:r>
              <a:rPr lang="en-US" sz="1900" dirty="0" smtClean="0">
                <a:solidFill>
                  <a:srgbClr val="002060"/>
                </a:solidFill>
              </a:rPr>
              <a:t> RSA </a:t>
            </a:r>
            <a:r>
              <a:rPr lang="en-US" sz="1900" dirty="0" err="1" smtClean="0">
                <a:solidFill>
                  <a:srgbClr val="002060"/>
                </a:solidFill>
              </a:rPr>
              <a:t>algoritma</a:t>
            </a:r>
            <a:r>
              <a:rPr lang="sr-Latn-ME" sz="1900" dirty="0" smtClean="0">
                <a:solidFill>
                  <a:srgbClr val="002060"/>
                </a:solidFill>
              </a:rPr>
              <a:t>.</a:t>
            </a:r>
            <a:endParaRPr lang="en-US" sz="1900" dirty="0">
              <a:solidFill>
                <a:srgbClr val="002060"/>
              </a:solidFill>
            </a:endParaRPr>
          </a:p>
        </p:txBody>
      </p:sp>
      <p:pic>
        <p:nvPicPr>
          <p:cNvPr id="11266" name="Picture 2" descr="iBoss Security — Bangkok System &amp; Software Co.,Ltd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001" y="135981"/>
            <a:ext cx="1353975" cy="13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6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SIGURNOST PODATAKA U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CLOUD</a:t>
            </a:r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RAČUNARSKOM </a:t>
            </a:r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OKRUŽENJU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38" t="35663" r="34325" b="14153"/>
          <a:stretch/>
        </p:blipFill>
        <p:spPr>
          <a:xfrm>
            <a:off x="2649068" y="1250576"/>
            <a:ext cx="8114341" cy="51636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997" y="-3"/>
            <a:ext cx="892552" cy="681103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NAJPOZNATIJE PLATFORME ZA CLOUD</a:t>
            </a:r>
            <a:r>
              <a:rPr lang="sr-Latn-M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COMPUTING USLUGE</a:t>
            </a:r>
          </a:p>
          <a:p>
            <a:endParaRPr lang="en-US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2273" y="443753"/>
            <a:ext cx="569387" cy="591123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500" dirty="0">
                <a:solidFill>
                  <a:srgbClr val="FFC000"/>
                </a:solidFill>
                <a:latin typeface="Impact" panose="020B0806030902050204" pitchFamily="34" charset="0"/>
              </a:rPr>
              <a:t>Amazon Elastic Compute Cloud (Amazon EC2)</a:t>
            </a:r>
          </a:p>
        </p:txBody>
      </p:sp>
    </p:spTree>
    <p:extLst>
      <p:ext uri="{BB962C8B-B14F-4D97-AF65-F5344CB8AC3E}">
        <p14:creationId xmlns:p14="http://schemas.microsoft.com/office/powerpoint/2010/main" val="52944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NAJPOZNATIJE PLATFORME ZA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CLOUD</a:t>
            </a:r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COMPUTING </a:t>
            </a:r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USLUGE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070" y="1282859"/>
            <a:ext cx="60035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Impact" panose="020B0806030902050204" pitchFamily="34" charset="0"/>
              </a:rPr>
              <a:t>Amazon Elastic Compute Cloud (Amazon EC2)</a:t>
            </a:r>
            <a:endParaRPr lang="en-US" sz="2500" dirty="0"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4070" y="2045021"/>
            <a:ext cx="9429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Amazon je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temeljno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posve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Cloud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asocijaciji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su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dizajnirani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ovi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sistemi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proizvodi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novih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inovativnih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alata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Amazon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je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napravio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veliki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alata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softisiciranim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sigurnosnim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opcijama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upravljanje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kolekciji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unara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u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Cloud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-u,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svi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izvršavaju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iz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komandne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linije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Amazon Releases its Own BaaS: Blockchain Templates — DevTribe: New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70" y="336846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4070" y="2045021"/>
            <a:ext cx="9523848" cy="4436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EC2 </a:t>
            </a:r>
            <a:r>
              <a:rPr lang="en-US" sz="2000" dirty="0" err="1">
                <a:solidFill>
                  <a:srgbClr val="002060"/>
                </a:solidFill>
              </a:rPr>
              <a:t>nudi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virtuelne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servere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kojima</a:t>
            </a:r>
            <a:r>
              <a:rPr lang="en-US" sz="2000" dirty="0">
                <a:solidFill>
                  <a:srgbClr val="002060"/>
                </a:solidFill>
              </a:rPr>
              <a:t> vas </a:t>
            </a:r>
            <a:r>
              <a:rPr lang="en-US" sz="2000" dirty="0" err="1">
                <a:solidFill>
                  <a:srgbClr val="002060"/>
                </a:solidFill>
              </a:rPr>
              <a:t>može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snadb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servisima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samo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nekoliko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minuta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Amazonovi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serveri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rade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serverom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virtuelizaciju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koje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omogu</a:t>
            </a:r>
            <a:r>
              <a:rPr lang="sr-Latn-ME" sz="2000" dirty="0" smtClean="0">
                <a:solidFill>
                  <a:srgbClr val="002060"/>
                </a:solidFill>
              </a:rPr>
              <a:t>ćava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svakom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serveru</a:t>
            </a:r>
            <a:r>
              <a:rPr lang="en-US" sz="2000" dirty="0">
                <a:solidFill>
                  <a:srgbClr val="002060"/>
                </a:solidFill>
              </a:rPr>
              <a:t> da u </a:t>
            </a:r>
            <a:r>
              <a:rPr lang="en-US" sz="2000" dirty="0" err="1">
                <a:solidFill>
                  <a:srgbClr val="002060"/>
                </a:solidFill>
              </a:rPr>
              <a:t>sebi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izvršava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jedan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ili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više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virtuelnih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računara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pt-BR" sz="2000" dirty="0" smtClean="0">
                <a:solidFill>
                  <a:srgbClr val="002060"/>
                </a:solidFill>
              </a:rPr>
              <a:t>Za </a:t>
            </a:r>
            <a:r>
              <a:rPr lang="pt-BR" sz="2000" dirty="0">
                <a:solidFill>
                  <a:srgbClr val="002060"/>
                </a:solidFill>
              </a:rPr>
              <a:t>operativni sistem na virtuelnom računaru, izgleda kao da se izvršava </a:t>
            </a:r>
            <a:r>
              <a:rPr lang="pt-BR" sz="2000" dirty="0" smtClean="0">
                <a:solidFill>
                  <a:srgbClr val="002060"/>
                </a:solidFill>
              </a:rPr>
              <a:t>na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računaru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procesorom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1,7GHz, </a:t>
            </a:r>
            <a:r>
              <a:rPr lang="sr-Latn-ME" sz="2000" dirty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GB </a:t>
            </a:r>
            <a:r>
              <a:rPr lang="en-US" sz="2000" dirty="0" err="1">
                <a:solidFill>
                  <a:srgbClr val="002060"/>
                </a:solidFill>
              </a:rPr>
              <a:t>radne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memorije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160GB </a:t>
            </a:r>
            <a:r>
              <a:rPr lang="en-US" sz="2000" dirty="0" smtClean="0">
                <a:solidFill>
                  <a:srgbClr val="002060"/>
                </a:solidFill>
              </a:rPr>
              <a:t>hard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diska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sr-Latn-ME" sz="2000" dirty="0" smtClean="0">
              <a:solidFill>
                <a:srgbClr val="002060"/>
              </a:solidFill>
            </a:endParaRP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Amazon </a:t>
            </a:r>
            <a:r>
              <a:rPr lang="en-US" sz="2000" dirty="0">
                <a:solidFill>
                  <a:srgbClr val="002060"/>
                </a:solidFill>
              </a:rPr>
              <a:t>EC2 </a:t>
            </a:r>
            <a:r>
              <a:rPr lang="en-US" sz="2000" dirty="0" err="1" smtClean="0">
                <a:solidFill>
                  <a:srgbClr val="002060"/>
                </a:solidFill>
              </a:rPr>
              <a:t>omoguć</a:t>
            </a:r>
            <a:r>
              <a:rPr lang="sr-Latn-ME" sz="2000" dirty="0" smtClean="0">
                <a:solidFill>
                  <a:srgbClr val="002060"/>
                </a:solidFill>
              </a:rPr>
              <a:t>ava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da </a:t>
            </a:r>
            <a:r>
              <a:rPr lang="en-US" sz="2000" dirty="0" err="1">
                <a:solidFill>
                  <a:srgbClr val="002060"/>
                </a:solidFill>
              </a:rPr>
              <a:t>svakog</a:t>
            </a:r>
            <a:r>
              <a:rPr lang="en-US" sz="2000" dirty="0">
                <a:solidFill>
                  <a:srgbClr val="002060"/>
                </a:solidFill>
              </a:rPr>
              <a:t> dana </a:t>
            </a:r>
            <a:r>
              <a:rPr lang="en-US" sz="2000" dirty="0" err="1">
                <a:solidFill>
                  <a:srgbClr val="002060"/>
                </a:solidFill>
              </a:rPr>
              <a:t>može</a:t>
            </a:r>
            <a:r>
              <a:rPr lang="en-US" sz="2000" dirty="0">
                <a:solidFill>
                  <a:srgbClr val="002060"/>
                </a:solidFill>
              </a:rPr>
              <a:t> da se </a:t>
            </a:r>
            <a:r>
              <a:rPr lang="en-US" sz="2000" dirty="0" err="1">
                <a:solidFill>
                  <a:srgbClr val="002060"/>
                </a:solidFill>
              </a:rPr>
              <a:t>zakupi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onoliko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servera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koliko </a:t>
            </a:r>
            <a:r>
              <a:rPr lang="pl-PL" sz="2000" dirty="0">
                <a:solidFill>
                  <a:srgbClr val="002060"/>
                </a:solidFill>
              </a:rPr>
              <a:t>je potrebno. EC2 iznajmljuje </a:t>
            </a:r>
            <a:r>
              <a:rPr lang="pl-PL" sz="2000" dirty="0" smtClean="0">
                <a:solidFill>
                  <a:srgbClr val="002060"/>
                </a:solidFill>
              </a:rPr>
              <a:t>vrijeme </a:t>
            </a:r>
            <a:r>
              <a:rPr lang="pl-PL" sz="2000" dirty="0">
                <a:solidFill>
                  <a:srgbClr val="002060"/>
                </a:solidFill>
              </a:rPr>
              <a:t>po satu, tako da je moguće </a:t>
            </a:r>
            <a:r>
              <a:rPr lang="pl-PL" sz="2000" dirty="0" smtClean="0">
                <a:solidFill>
                  <a:srgbClr val="002060"/>
                </a:solidFill>
              </a:rPr>
              <a:t>imati </a:t>
            </a:r>
            <a:r>
              <a:rPr lang="en-US" sz="2000" dirty="0" err="1" smtClean="0">
                <a:solidFill>
                  <a:srgbClr val="002060"/>
                </a:solidFill>
              </a:rPr>
              <a:t>jedan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server </a:t>
            </a:r>
            <a:r>
              <a:rPr lang="en-US" sz="2000" dirty="0" err="1">
                <a:solidFill>
                  <a:srgbClr val="002060"/>
                </a:solidFill>
              </a:rPr>
              <a:t>preko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noći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dodati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još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jedan</a:t>
            </a:r>
            <a:r>
              <a:rPr lang="en-US" sz="2000" dirty="0">
                <a:solidFill>
                  <a:srgbClr val="002060"/>
                </a:solidFill>
              </a:rPr>
              <a:t> server </a:t>
            </a:r>
            <a:r>
              <a:rPr lang="en-US" sz="2000" dirty="0" err="1">
                <a:solidFill>
                  <a:srgbClr val="002060"/>
                </a:solidFill>
              </a:rPr>
              <a:t>idućeg</a:t>
            </a:r>
            <a:r>
              <a:rPr lang="en-US" sz="2000" dirty="0">
                <a:solidFill>
                  <a:srgbClr val="002060"/>
                </a:solidFill>
              </a:rPr>
              <a:t> dana. </a:t>
            </a:r>
            <a:r>
              <a:rPr lang="en-US" sz="2000" dirty="0" err="1">
                <a:solidFill>
                  <a:srgbClr val="002060"/>
                </a:solidFill>
              </a:rPr>
              <a:t>Sve</a:t>
            </a:r>
            <a:r>
              <a:rPr lang="en-US" sz="2000" dirty="0">
                <a:solidFill>
                  <a:srgbClr val="002060"/>
                </a:solidFill>
              </a:rPr>
              <a:t> je </a:t>
            </a:r>
            <a:r>
              <a:rPr lang="en-US" sz="2000" dirty="0" err="1" smtClean="0">
                <a:solidFill>
                  <a:srgbClr val="002060"/>
                </a:solidFill>
              </a:rPr>
              <a:t>ovo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dostupno </a:t>
            </a:r>
            <a:r>
              <a:rPr lang="pl-PL" sz="2000" dirty="0">
                <a:solidFill>
                  <a:srgbClr val="002060"/>
                </a:solidFill>
              </a:rPr>
              <a:t>kao servis koji se aktivira za samo nekoliko minuta - potrebno je </a:t>
            </a:r>
            <a:r>
              <a:rPr lang="pl-PL" sz="2000" dirty="0" smtClean="0">
                <a:solidFill>
                  <a:srgbClr val="002060"/>
                </a:solidFill>
              </a:rPr>
              <a:t>10 </a:t>
            </a:r>
            <a:r>
              <a:rPr lang="pt-BR" sz="2000" dirty="0" smtClean="0">
                <a:solidFill>
                  <a:srgbClr val="002060"/>
                </a:solidFill>
              </a:rPr>
              <a:t>minuta </a:t>
            </a:r>
            <a:r>
              <a:rPr lang="pt-BR" sz="2000" dirty="0">
                <a:solidFill>
                  <a:srgbClr val="002060"/>
                </a:solidFill>
              </a:rPr>
              <a:t>od </a:t>
            </a:r>
            <a:r>
              <a:rPr lang="pt-BR" sz="2000" dirty="0" smtClean="0">
                <a:solidFill>
                  <a:srgbClr val="002060"/>
                </a:solidFill>
              </a:rPr>
              <a:t>zaht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pt-BR" sz="2000" dirty="0" smtClean="0">
                <a:solidFill>
                  <a:srgbClr val="002060"/>
                </a:solidFill>
              </a:rPr>
              <a:t>eva </a:t>
            </a:r>
            <a:r>
              <a:rPr lang="pt-BR" sz="2000" dirty="0">
                <a:solidFill>
                  <a:srgbClr val="002060"/>
                </a:solidFill>
              </a:rPr>
              <a:t>do </a:t>
            </a:r>
            <a:r>
              <a:rPr lang="pt-BR" sz="2000" dirty="0" smtClean="0">
                <a:solidFill>
                  <a:srgbClr val="002060"/>
                </a:solidFill>
              </a:rPr>
              <a:t>aktiviranj</a:t>
            </a:r>
            <a:r>
              <a:rPr lang="sr-Latn-ME" sz="2000" dirty="0" smtClean="0">
                <a:solidFill>
                  <a:srgbClr val="002060"/>
                </a:solidFill>
              </a:rPr>
              <a:t>a</a:t>
            </a:r>
            <a:r>
              <a:rPr lang="pt-BR" sz="2000" dirty="0" smtClean="0">
                <a:solidFill>
                  <a:srgbClr val="002060"/>
                </a:solidFill>
              </a:rPr>
              <a:t> </a:t>
            </a:r>
            <a:r>
              <a:rPr lang="pt-BR" sz="2000" dirty="0">
                <a:solidFill>
                  <a:srgbClr val="002060"/>
                </a:solidFill>
              </a:rPr>
              <a:t>servera.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470" y="2292344"/>
            <a:ext cx="569387" cy="251126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Impact" panose="020B0806030902050204" pitchFamily="34" charset="0"/>
              </a:rPr>
              <a:t>Google App Engine</a:t>
            </a:r>
          </a:p>
        </p:txBody>
      </p:sp>
    </p:spTree>
    <p:extLst>
      <p:ext uri="{BB962C8B-B14F-4D97-AF65-F5344CB8AC3E}">
        <p14:creationId xmlns:p14="http://schemas.microsoft.com/office/powerpoint/2010/main" val="3087157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NAJPOZNATIJE PLATFORME ZA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CLOUD</a:t>
            </a:r>
            <a:r>
              <a:rPr lang="sr-Latn-ME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Impact" panose="020B0806030902050204" pitchFamily="34" charset="0"/>
              </a:rPr>
              <a:t>COMPUTING </a:t>
            </a:r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USLUGE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4070" y="1879190"/>
            <a:ext cx="26035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Impact" panose="020B0806030902050204" pitchFamily="34" charset="0"/>
              </a:rPr>
              <a:t>Google App Engine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4070" y="2621460"/>
            <a:ext cx="94700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Google App Engine je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suprotnost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Amazonovim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ponudama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Dok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kod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Amazona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dobijaju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Root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privilegije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App Engine se ne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može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ni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zapisati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fajl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sopstvenom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direktorijumu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Google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je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uklonio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mogu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nost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pisanja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fajla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Pythona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brz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izbjegavanje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sigurnosnih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rupa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Za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skladištenje podataka, mora se koristiti Google baza podataka.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Rezultat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ovih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ograni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enja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nije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nužno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loša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stvar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Google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je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izdvojio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od Web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osnovni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mogu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nosti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izgradio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prili</a:t>
            </a:r>
            <a:r>
              <a:rPr lang="en-US" sz="2000" dirty="0" err="1" smtClean="0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no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dobar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okvir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za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pravljenje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aplikacija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Google </a:t>
            </a: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</a:rPr>
              <a:t>insistira na povezivanju App Engine naloga i sa </a:t>
            </a: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mobilnim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telefonom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Gmail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nalogom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korisnika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3314" name="Picture 2" descr="Motionographer Animate your way to Goog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38" y="354997"/>
            <a:ext cx="4792943" cy="304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4070" y="2487290"/>
            <a:ext cx="9456612" cy="3455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rgbClr val="002060"/>
                </a:solidFill>
              </a:rPr>
              <a:t>Jedna ključna prednost je skoro neograničena veličina aplikacije </a:t>
            </a:r>
            <a:r>
              <a:rPr lang="pl-PL" sz="1900" dirty="0" smtClean="0">
                <a:solidFill>
                  <a:srgbClr val="002060"/>
                </a:solidFill>
              </a:rPr>
              <a:t>za </a:t>
            </a:r>
            <a:r>
              <a:rPr lang="en-US" sz="1900" dirty="0" err="1" smtClean="0">
                <a:solidFill>
                  <a:srgbClr val="002060"/>
                </a:solidFill>
              </a:rPr>
              <a:t>postavljanje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</a:rPr>
              <a:t>Moguće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rgbClr val="002060"/>
                </a:solidFill>
              </a:rPr>
              <a:t>je </a:t>
            </a:r>
            <a:r>
              <a:rPr lang="en-US" sz="1900" dirty="0" err="1">
                <a:solidFill>
                  <a:srgbClr val="002060"/>
                </a:solidFill>
              </a:rPr>
              <a:t>preuzeti</a:t>
            </a:r>
            <a:r>
              <a:rPr lang="en-US" sz="1900" dirty="0">
                <a:solidFill>
                  <a:srgbClr val="002060"/>
                </a:solidFill>
              </a:rPr>
              <a:t> Google-</a:t>
            </a:r>
            <a:r>
              <a:rPr lang="en-US" sz="1900" dirty="0" err="1">
                <a:solidFill>
                  <a:srgbClr val="002060"/>
                </a:solidFill>
              </a:rPr>
              <a:t>ov</a:t>
            </a:r>
            <a:r>
              <a:rPr lang="en-US" sz="1900" dirty="0">
                <a:solidFill>
                  <a:srgbClr val="002060"/>
                </a:solidFill>
              </a:rPr>
              <a:t> SDK, </a:t>
            </a:r>
            <a:r>
              <a:rPr lang="en-US" sz="1900" dirty="0" err="1">
                <a:solidFill>
                  <a:srgbClr val="002060"/>
                </a:solidFill>
              </a:rPr>
              <a:t>napraviti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aplikaciju</a:t>
            </a:r>
            <a:r>
              <a:rPr lang="en-US" sz="1900" dirty="0">
                <a:solidFill>
                  <a:srgbClr val="002060"/>
                </a:solidFill>
              </a:rPr>
              <a:t> u </a:t>
            </a:r>
            <a:r>
              <a:rPr lang="en-US" sz="1900" dirty="0" err="1">
                <a:solidFill>
                  <a:srgbClr val="002060"/>
                </a:solidFill>
              </a:rPr>
              <a:t>lokalu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zatim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je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jednom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komandom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postaviti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na</a:t>
            </a:r>
            <a:r>
              <a:rPr lang="en-US" sz="1900" dirty="0">
                <a:solidFill>
                  <a:srgbClr val="002060"/>
                </a:solidFill>
              </a:rPr>
              <a:t> Google </a:t>
            </a:r>
            <a:r>
              <a:rPr lang="en-US" sz="1900" dirty="0" err="1">
                <a:solidFill>
                  <a:srgbClr val="002060"/>
                </a:solidFill>
              </a:rPr>
              <a:t>infrastrukturu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en-US" sz="1900" dirty="0" err="1">
                <a:solidFill>
                  <a:srgbClr val="002060"/>
                </a:solidFill>
              </a:rPr>
              <a:t>Vrlo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lako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1900" dirty="0" smtClean="0">
                <a:solidFill>
                  <a:srgbClr val="002060"/>
                </a:solidFill>
              </a:rPr>
              <a:t>Razlika </a:t>
            </a:r>
            <a:r>
              <a:rPr lang="pl-PL" sz="1900" dirty="0">
                <a:solidFill>
                  <a:srgbClr val="002060"/>
                </a:solidFill>
              </a:rPr>
              <a:t>u odnosu na razne Amazonove hosting ponude je da se kod </a:t>
            </a:r>
            <a:r>
              <a:rPr lang="pl-PL" sz="1900" dirty="0" smtClean="0">
                <a:solidFill>
                  <a:srgbClr val="002060"/>
                </a:solidFill>
              </a:rPr>
              <a:t>Amazona </a:t>
            </a:r>
            <a:r>
              <a:rPr lang="en-US" sz="1900" dirty="0" err="1" smtClean="0">
                <a:solidFill>
                  <a:srgbClr val="002060"/>
                </a:solidFill>
              </a:rPr>
              <a:t>radi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virtuelnim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računarom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>
                <a:solidFill>
                  <a:srgbClr val="002060"/>
                </a:solidFill>
              </a:rPr>
              <a:t>sve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virtuelne</a:t>
            </a:r>
            <a:r>
              <a:rPr lang="en-US" sz="1900" dirty="0">
                <a:solidFill>
                  <a:srgbClr val="002060"/>
                </a:solidFill>
              </a:rPr>
              <a:t> server </a:t>
            </a:r>
            <a:r>
              <a:rPr lang="en-US" sz="1900" dirty="0" err="1">
                <a:solidFill>
                  <a:srgbClr val="002060"/>
                </a:solidFill>
              </a:rPr>
              <a:t>sisteme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morate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sami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da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izgradite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konfigurišete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err="1" smtClean="0">
                <a:solidFill>
                  <a:srgbClr val="002060"/>
                </a:solidFill>
              </a:rPr>
              <a:t>Kod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>
                <a:solidFill>
                  <a:srgbClr val="002060"/>
                </a:solidFill>
              </a:rPr>
              <a:t>Google-a, </a:t>
            </a:r>
            <a:r>
              <a:rPr lang="en-US" sz="1900" dirty="0" err="1">
                <a:solidFill>
                  <a:srgbClr val="002060"/>
                </a:solidFill>
              </a:rPr>
              <a:t>postoji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kompletno</a:t>
            </a:r>
            <a:r>
              <a:rPr lang="en-US" sz="1900" dirty="0">
                <a:solidFill>
                  <a:srgbClr val="002060"/>
                </a:solidFill>
              </a:rPr>
              <a:t> hosting </a:t>
            </a:r>
            <a:r>
              <a:rPr lang="en-US" sz="1900" dirty="0" err="1">
                <a:solidFill>
                  <a:srgbClr val="002060"/>
                </a:solidFill>
              </a:rPr>
              <a:t>okruženje</a:t>
            </a:r>
            <a:r>
              <a:rPr lang="en-US" sz="1900" dirty="0">
                <a:solidFill>
                  <a:srgbClr val="002060"/>
                </a:solidFill>
              </a:rPr>
              <a:t> u </a:t>
            </a:r>
            <a:r>
              <a:rPr lang="en-US" sz="1900" dirty="0" err="1">
                <a:solidFill>
                  <a:srgbClr val="002060"/>
                </a:solidFill>
              </a:rPr>
              <a:t>koje</a:t>
            </a:r>
            <a:r>
              <a:rPr lang="en-US" sz="1900" dirty="0">
                <a:solidFill>
                  <a:srgbClr val="002060"/>
                </a:solidFill>
              </a:rPr>
              <a:t> se </a:t>
            </a:r>
            <a:r>
              <a:rPr lang="en-US" sz="1900" dirty="0" err="1" smtClean="0">
                <a:solidFill>
                  <a:srgbClr val="002060"/>
                </a:solidFill>
              </a:rPr>
              <a:t>postavlja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pl-PL" sz="1900" dirty="0" smtClean="0">
                <a:solidFill>
                  <a:srgbClr val="002060"/>
                </a:solidFill>
              </a:rPr>
              <a:t>aplikacija</a:t>
            </a:r>
            <a:r>
              <a:rPr lang="pl-PL" sz="1900" dirty="0">
                <a:solidFill>
                  <a:srgbClr val="002060"/>
                </a:solidFill>
              </a:rPr>
              <a:t>. Za većinu ljudi, ovo je mnogo jednostavnije. Pogodnost je </a:t>
            </a:r>
            <a:r>
              <a:rPr lang="pl-PL" sz="1900" dirty="0" smtClean="0">
                <a:solidFill>
                  <a:srgbClr val="002060"/>
                </a:solidFill>
              </a:rPr>
              <a:t>kreiranje </a:t>
            </a:r>
            <a:r>
              <a:rPr lang="en-US" sz="1900" dirty="0" err="1" smtClean="0">
                <a:solidFill>
                  <a:srgbClr val="002060"/>
                </a:solidFill>
              </a:rPr>
              <a:t>aplikacija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lokalno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korišćenjem</a:t>
            </a:r>
            <a:r>
              <a:rPr lang="en-US" sz="1900" dirty="0">
                <a:solidFill>
                  <a:srgbClr val="002060"/>
                </a:solidFill>
              </a:rPr>
              <a:t> Google-</a:t>
            </a:r>
            <a:r>
              <a:rPr lang="en-US" sz="1900" dirty="0" err="1">
                <a:solidFill>
                  <a:srgbClr val="002060"/>
                </a:solidFill>
              </a:rPr>
              <a:t>ovog</a:t>
            </a:r>
            <a:r>
              <a:rPr lang="en-US" sz="1900" dirty="0">
                <a:solidFill>
                  <a:srgbClr val="002060"/>
                </a:solidFill>
              </a:rPr>
              <a:t> SDK, a </a:t>
            </a:r>
            <a:r>
              <a:rPr lang="en-US" sz="1900" dirty="0" err="1">
                <a:solidFill>
                  <a:srgbClr val="002060"/>
                </a:solidFill>
              </a:rPr>
              <a:t>zatim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prosto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postavljanje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aplikacije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korišćenjem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jedne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komande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</a:rPr>
              <a:t>Google </a:t>
            </a:r>
            <a:r>
              <a:rPr lang="en-US" sz="1900" dirty="0">
                <a:solidFill>
                  <a:srgbClr val="002060"/>
                </a:solidFill>
              </a:rPr>
              <a:t>App Engine je </a:t>
            </a:r>
            <a:r>
              <a:rPr lang="en-US" sz="1900" dirty="0" err="1">
                <a:solidFill>
                  <a:srgbClr val="002060"/>
                </a:solidFill>
              </a:rPr>
              <a:t>odličan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za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brz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jeftin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razvoj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aplikacija</a:t>
            </a:r>
            <a:r>
              <a:rPr lang="en-US" sz="1900" dirty="0">
                <a:solidFill>
                  <a:srgbClr val="002060"/>
                </a:solidFill>
              </a:rPr>
              <a:t>. </a:t>
            </a:r>
            <a:r>
              <a:rPr lang="en-US" sz="1900" dirty="0" err="1">
                <a:solidFill>
                  <a:srgbClr val="002060"/>
                </a:solidFill>
              </a:rPr>
              <a:t>Ukoliko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smtClean="0">
                <a:solidFill>
                  <a:srgbClr val="002060"/>
                </a:solidFill>
              </a:rPr>
              <a:t>je</a:t>
            </a:r>
            <a:r>
              <a:rPr lang="sr-Latn-ME" sz="1900" dirty="0" smtClean="0">
                <a:solidFill>
                  <a:srgbClr val="002060"/>
                </a:solidFill>
              </a:rPr>
              <a:t> </a:t>
            </a:r>
            <a:r>
              <a:rPr lang="pl-PL" sz="1900" dirty="0" smtClean="0">
                <a:solidFill>
                  <a:srgbClr val="002060"/>
                </a:solidFill>
              </a:rPr>
              <a:t>aplikacija </a:t>
            </a:r>
            <a:r>
              <a:rPr lang="pl-PL" sz="1900" dirty="0">
                <a:solidFill>
                  <a:srgbClr val="002060"/>
                </a:solidFill>
              </a:rPr>
              <a:t>komercijalna to je </a:t>
            </a:r>
            <a:r>
              <a:rPr lang="pl-PL" sz="1900" dirty="0" smtClean="0">
                <a:solidFill>
                  <a:srgbClr val="002060"/>
                </a:solidFill>
              </a:rPr>
              <a:t>takođe </a:t>
            </a:r>
            <a:r>
              <a:rPr lang="pl-PL" sz="1900" dirty="0">
                <a:solidFill>
                  <a:srgbClr val="002060"/>
                </a:solidFill>
              </a:rPr>
              <a:t>dobro. Ukoliko se koristi ova tehnologija, </a:t>
            </a:r>
            <a:r>
              <a:rPr lang="pl-PL" sz="1900" dirty="0" smtClean="0">
                <a:solidFill>
                  <a:srgbClr val="002060"/>
                </a:solidFill>
              </a:rPr>
              <a:t>a </a:t>
            </a:r>
            <a:r>
              <a:rPr lang="en-US" sz="1900" dirty="0" err="1" smtClean="0">
                <a:solidFill>
                  <a:srgbClr val="002060"/>
                </a:solidFill>
              </a:rPr>
              <a:t>sajt</a:t>
            </a:r>
            <a:r>
              <a:rPr lang="en-US" sz="1900" dirty="0" smtClean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postane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ogroman</a:t>
            </a:r>
            <a:r>
              <a:rPr lang="en-US" sz="1900" dirty="0">
                <a:solidFill>
                  <a:srgbClr val="002060"/>
                </a:solidFill>
              </a:rPr>
              <a:t>, </a:t>
            </a:r>
            <a:r>
              <a:rPr lang="en-US" sz="1900" dirty="0" err="1">
                <a:solidFill>
                  <a:srgbClr val="002060"/>
                </a:solidFill>
              </a:rPr>
              <a:t>onda</a:t>
            </a:r>
            <a:r>
              <a:rPr lang="en-US" sz="1900" dirty="0">
                <a:solidFill>
                  <a:srgbClr val="002060"/>
                </a:solidFill>
              </a:rPr>
              <a:t> Google App Engine ne </a:t>
            </a:r>
            <a:r>
              <a:rPr lang="en-US" sz="1900" dirty="0" err="1">
                <a:solidFill>
                  <a:srgbClr val="002060"/>
                </a:solidFill>
              </a:rPr>
              <a:t>treba</a:t>
            </a:r>
            <a:r>
              <a:rPr lang="en-US" sz="1900" dirty="0">
                <a:solidFill>
                  <a:srgbClr val="002060"/>
                </a:solidFill>
              </a:rPr>
              <a:t> da </a:t>
            </a:r>
            <a:r>
              <a:rPr lang="en-US" sz="1900" dirty="0" err="1">
                <a:solidFill>
                  <a:srgbClr val="002060"/>
                </a:solidFill>
              </a:rPr>
              <a:t>bude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>
                <a:solidFill>
                  <a:srgbClr val="002060"/>
                </a:solidFill>
              </a:rPr>
              <a:t>izbor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na</a:t>
            </a:r>
            <a:r>
              <a:rPr lang="sr-Latn-ME" sz="1900" dirty="0">
                <a:solidFill>
                  <a:srgbClr val="002060"/>
                </a:solidFill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</a:rPr>
              <a:t>prvom</a:t>
            </a:r>
            <a:r>
              <a:rPr lang="en-US" sz="1900" dirty="0" smtClean="0">
                <a:solidFill>
                  <a:srgbClr val="002060"/>
                </a:solidFill>
              </a:rPr>
              <a:t> m</a:t>
            </a:r>
            <a:r>
              <a:rPr lang="sr-Latn-ME" sz="1900" dirty="0" smtClean="0">
                <a:solidFill>
                  <a:srgbClr val="002060"/>
                </a:solidFill>
              </a:rPr>
              <a:t>j</a:t>
            </a:r>
            <a:r>
              <a:rPr lang="en-US" sz="1900" dirty="0" err="1" smtClean="0">
                <a:solidFill>
                  <a:srgbClr val="002060"/>
                </a:solidFill>
              </a:rPr>
              <a:t>estu</a:t>
            </a:r>
            <a:r>
              <a:rPr lang="en-US" sz="19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6469" y="1330250"/>
            <a:ext cx="569387" cy="414626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sr-Latn-ME" sz="2500" dirty="0" smtClean="0">
                <a:solidFill>
                  <a:schemeClr val="bg1"/>
                </a:solidFill>
                <a:latin typeface="Impact" panose="020B0806030902050204" pitchFamily="34" charset="0"/>
              </a:rPr>
              <a:t>MICROSOFT I CLOUD COMPUTING</a:t>
            </a:r>
            <a:endParaRPr lang="en-US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50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7046753" y="-2"/>
            <a:ext cx="8418353" cy="6858000"/>
          </a:xfrm>
          <a:prstGeom prst="rect">
            <a:avLst/>
          </a:prstGeom>
          <a:solidFill>
            <a:srgbClr val="0070D4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070" y="2810435"/>
            <a:ext cx="958071" cy="94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4070" y="443753"/>
            <a:ext cx="9254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Impact" panose="020B0806030902050204" pitchFamily="34" charset="0"/>
              </a:rPr>
              <a:t>MICROSOFT I CLOUD COMPUTING</a:t>
            </a:r>
          </a:p>
        </p:txBody>
      </p:sp>
      <p:pic>
        <p:nvPicPr>
          <p:cNvPr id="14338" name="Picture 2" descr="Pixilart - microsoft by UnicornsRule"/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75" y="0"/>
            <a:ext cx="3490260" cy="19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56811" y="2103543"/>
            <a:ext cx="569387" cy="301781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sr-Latn-ME" sz="2500" dirty="0" smtClean="0">
                <a:solidFill>
                  <a:schemeClr val="bg1"/>
                </a:solidFill>
                <a:latin typeface="Impact" panose="020B0806030902050204" pitchFamily="34" charset="0"/>
              </a:rPr>
              <a:t>MICROSOFT OFFICE 365</a:t>
            </a:r>
            <a:endParaRPr lang="en-US" sz="2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8424" y="1334904"/>
            <a:ext cx="935915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IT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budu</a:t>
            </a:r>
            <a:r>
              <a:rPr lang="pl-PL" sz="2000" dirty="0">
                <a:solidFill>
                  <a:srgbClr val="002060"/>
                </a:solidFill>
                <a:latin typeface="SegoeUI"/>
              </a:rPr>
              <a:t>ć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nost je u </a:t>
            </a:r>
            <a:r>
              <a:rPr lang="pl-PL" sz="2000" i="1" dirty="0">
                <a:solidFill>
                  <a:srgbClr val="002060"/>
                </a:solidFill>
                <a:latin typeface="Arial" panose="020B0604020202020204" pitchFamily="34" charset="0"/>
              </a:rPr>
              <a:t>Cloud </a:t>
            </a:r>
            <a: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</a:rPr>
              <a:t>sistemima.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U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svijetlu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najava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velikih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kompanija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da se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intenzivno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razvoju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Cloud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rješenja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,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kompanija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Microsoft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pravom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može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da se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pozicionira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jedina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kompanija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>
                <a:solidFill>
                  <a:srgbClr val="002060"/>
                </a:solidFill>
                <a:latin typeface="SegoeUI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dugo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bavi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cloud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tehnologijama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koja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može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da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ponudi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cjelokupan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portfolio cloud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Microsoft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krajnjim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korisnicima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nudi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mogu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nost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izbora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okruženja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Taj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koncept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naziva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Software +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upravo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razloga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što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krajnji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korisnici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žele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fleksibilnost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ve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ć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nivo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upravljivosti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ra</a:t>
            </a:r>
            <a:r>
              <a:rPr lang="en-US" sz="2000" dirty="0" err="1">
                <a:solidFill>
                  <a:srgbClr val="002060"/>
                </a:solidFill>
                <a:latin typeface="SegoeUI"/>
              </a:rPr>
              <a:t>č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unarskih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sistema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</a:t>
            </a:r>
            <a:r>
              <a:rPr lang="sr-Latn-ME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zaštite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endParaRPr lang="sr-Latn-ME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Microsoft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nudi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potpunu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paletu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proizvoda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kroz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tri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vrste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cloud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Infrastruktura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endParaRPr lang="sr-Latn-ME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Platforma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endParaRPr lang="sr-Latn-ME" sz="20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Software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kao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servis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4070" y="1334904"/>
            <a:ext cx="9483506" cy="4555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2000" dirty="0" smtClean="0">
                <a:solidFill>
                  <a:srgbClr val="002060"/>
                </a:solidFill>
              </a:rPr>
              <a:t>Prim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pt-BR" sz="2000" dirty="0" smtClean="0">
                <a:solidFill>
                  <a:srgbClr val="002060"/>
                </a:solidFill>
              </a:rPr>
              <a:t>ena </a:t>
            </a:r>
            <a:r>
              <a:rPr lang="pt-BR" sz="2000" dirty="0">
                <a:solidFill>
                  <a:srgbClr val="002060"/>
                </a:solidFill>
              </a:rPr>
              <a:t>ovih tehnologija omogućava Microsoftu da ponudi najbolje </a:t>
            </a:r>
            <a:r>
              <a:rPr lang="pt-BR" sz="2000" dirty="0" smtClean="0">
                <a:solidFill>
                  <a:srgbClr val="002060"/>
                </a:solidFill>
              </a:rPr>
              <a:t>platformske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servise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Upravo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zbog</a:t>
            </a:r>
            <a:r>
              <a:rPr lang="en-US" sz="2000" dirty="0">
                <a:solidFill>
                  <a:srgbClr val="002060"/>
                </a:solidFill>
              </a:rPr>
              <a:t> toga, Microsoft je </a:t>
            </a:r>
            <a:r>
              <a:rPr lang="en-US" sz="2000" dirty="0" err="1">
                <a:solidFill>
                  <a:srgbClr val="002060"/>
                </a:solidFill>
              </a:rPr>
              <a:t>danas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spreman</a:t>
            </a:r>
            <a:r>
              <a:rPr lang="en-US" sz="2000" dirty="0">
                <a:solidFill>
                  <a:srgbClr val="002060"/>
                </a:solidFill>
              </a:rPr>
              <a:t> da </a:t>
            </a:r>
            <a:r>
              <a:rPr lang="en-US" sz="2000" dirty="0" err="1">
                <a:solidFill>
                  <a:srgbClr val="002060"/>
                </a:solidFill>
              </a:rPr>
              <a:t>ponudi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razvojna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okruženja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u </a:t>
            </a:r>
            <a:r>
              <a:rPr lang="en-US" sz="2000" i="1" dirty="0">
                <a:solidFill>
                  <a:srgbClr val="002060"/>
                </a:solidFill>
              </a:rPr>
              <a:t>Cloud </a:t>
            </a:r>
            <a:r>
              <a:rPr lang="en-US" sz="2000" dirty="0">
                <a:solidFill>
                  <a:srgbClr val="002060"/>
                </a:solidFill>
              </a:rPr>
              <a:t>-u, </a:t>
            </a:r>
            <a:r>
              <a:rPr lang="en-US" sz="2000" dirty="0" err="1">
                <a:solidFill>
                  <a:srgbClr val="002060"/>
                </a:solidFill>
              </a:rPr>
              <a:t>baze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podataka</a:t>
            </a:r>
            <a:r>
              <a:rPr lang="en-US" sz="2000" dirty="0">
                <a:solidFill>
                  <a:srgbClr val="002060"/>
                </a:solidFill>
              </a:rPr>
              <a:t>, pa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same </a:t>
            </a:r>
            <a:r>
              <a:rPr lang="en-US" sz="2000" dirty="0" err="1">
                <a:solidFill>
                  <a:srgbClr val="002060"/>
                </a:solidFill>
              </a:rPr>
              <a:t>operativni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sisteme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sr-Latn-ME" sz="2000" dirty="0" smtClean="0">
              <a:solidFill>
                <a:srgbClr val="002060"/>
              </a:solidFill>
            </a:endParaRPr>
          </a:p>
          <a:p>
            <a:pPr algn="just"/>
            <a:endParaRPr lang="sr-Latn-ME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Danas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kompanije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vrlo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jednostavno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mogu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naručiti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platformu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kroz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javni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Cloud </a:t>
            </a:r>
            <a:r>
              <a:rPr lang="en-US" sz="2000" dirty="0" err="1">
                <a:solidFill>
                  <a:srgbClr val="002060"/>
                </a:solidFill>
              </a:rPr>
              <a:t>servis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da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tome </a:t>
            </a:r>
            <a:r>
              <a:rPr lang="en-US" sz="2000" dirty="0" err="1">
                <a:solidFill>
                  <a:srgbClr val="002060"/>
                </a:solidFill>
              </a:rPr>
              <a:t>ostvare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zn</a:t>
            </a:r>
            <a:r>
              <a:rPr lang="sr-Latn-ME" sz="2000" dirty="0" smtClean="0">
                <a:solidFill>
                  <a:srgbClr val="002060"/>
                </a:solidFill>
              </a:rPr>
              <a:t>a</a:t>
            </a:r>
            <a:r>
              <a:rPr lang="en-US" sz="2000" dirty="0" err="1" smtClean="0">
                <a:solidFill>
                  <a:srgbClr val="002060"/>
                </a:solidFill>
              </a:rPr>
              <a:t>čajne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uštede</a:t>
            </a:r>
            <a:r>
              <a:rPr lang="en-US" sz="2000" dirty="0">
                <a:solidFill>
                  <a:srgbClr val="002060"/>
                </a:solidFill>
              </a:rPr>
              <a:t>. Sa </a:t>
            </a:r>
            <a:r>
              <a:rPr lang="en-US" sz="2000" dirty="0" err="1">
                <a:solidFill>
                  <a:srgbClr val="002060"/>
                </a:solidFill>
              </a:rPr>
              <a:t>ekonomske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strane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koncept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Cloud </a:t>
            </a:r>
            <a:r>
              <a:rPr lang="en-US" sz="2000" dirty="0" err="1" smtClean="0">
                <a:solidFill>
                  <a:srgbClr val="002060"/>
                </a:solidFill>
              </a:rPr>
              <a:t>servisa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je </a:t>
            </a:r>
            <a:r>
              <a:rPr lang="en-US" sz="2000" dirty="0" err="1">
                <a:solidFill>
                  <a:srgbClr val="002060"/>
                </a:solidFill>
              </a:rPr>
              <a:t>očigledan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zato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što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kompanija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nema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početnih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troškova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investija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u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nn-NO" sz="2000" dirty="0" smtClean="0">
                <a:solidFill>
                  <a:srgbClr val="002060"/>
                </a:solidFill>
              </a:rPr>
              <a:t>infrastrukturu</a:t>
            </a:r>
            <a:r>
              <a:rPr lang="nn-NO" sz="2000" dirty="0">
                <a:solidFill>
                  <a:srgbClr val="002060"/>
                </a:solidFill>
              </a:rPr>
              <a:t>, održavanje, nadogradnju, jer kroz </a:t>
            </a:r>
            <a:r>
              <a:rPr lang="nn-NO" sz="2000" i="1" dirty="0">
                <a:solidFill>
                  <a:srgbClr val="002060"/>
                </a:solidFill>
              </a:rPr>
              <a:t>Cloud </a:t>
            </a:r>
            <a:r>
              <a:rPr lang="nn-NO" sz="2000" dirty="0">
                <a:solidFill>
                  <a:srgbClr val="002060"/>
                </a:solidFill>
              </a:rPr>
              <a:t>servis je </a:t>
            </a:r>
            <a:r>
              <a:rPr lang="nn-NO" sz="2000" dirty="0" smtClean="0">
                <a:solidFill>
                  <a:srgbClr val="002060"/>
                </a:solidFill>
              </a:rPr>
              <a:t>oslobođena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ovih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troškova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sr-Latn-ME" sz="2000" dirty="0" smtClean="0">
              <a:solidFill>
                <a:srgbClr val="002060"/>
              </a:solidFill>
            </a:endParaRPr>
          </a:p>
          <a:p>
            <a:pPr algn="just"/>
            <a:endParaRPr lang="sr-Latn-ME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 err="1" smtClean="0">
                <a:solidFill>
                  <a:srgbClr val="002060"/>
                </a:solidFill>
              </a:rPr>
              <a:t>Glavna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prednost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i="1" dirty="0">
                <a:solidFill>
                  <a:srgbClr val="002060"/>
                </a:solidFill>
              </a:rPr>
              <a:t>Cloud Computing </a:t>
            </a:r>
            <a:r>
              <a:rPr lang="en-US" sz="2000" dirty="0" err="1">
                <a:solidFill>
                  <a:srgbClr val="002060"/>
                </a:solidFill>
              </a:rPr>
              <a:t>servisa</a:t>
            </a:r>
            <a:r>
              <a:rPr lang="en-US" sz="2000" dirty="0">
                <a:solidFill>
                  <a:srgbClr val="002060"/>
                </a:solidFill>
              </a:rPr>
              <a:t> je ta, </a:t>
            </a:r>
            <a:r>
              <a:rPr lang="en-US" sz="2000" dirty="0" err="1">
                <a:solidFill>
                  <a:srgbClr val="002060"/>
                </a:solidFill>
              </a:rPr>
              <a:t>što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kompanije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imaju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mogućnost</a:t>
            </a:r>
            <a:r>
              <a:rPr lang="en-US" sz="2000" dirty="0">
                <a:solidFill>
                  <a:srgbClr val="002060"/>
                </a:solidFill>
              </a:rPr>
              <a:t> da </a:t>
            </a:r>
            <a:r>
              <a:rPr lang="en-US" sz="2000" dirty="0" err="1">
                <a:solidFill>
                  <a:srgbClr val="002060"/>
                </a:solidFill>
              </a:rPr>
              <a:t>plaćaju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samo</a:t>
            </a:r>
            <a:r>
              <a:rPr lang="en-US" sz="2000" dirty="0">
                <a:solidFill>
                  <a:srgbClr val="002060"/>
                </a:solidFill>
              </a:rPr>
              <a:t> one </a:t>
            </a:r>
            <a:r>
              <a:rPr lang="en-US" sz="2000" dirty="0" err="1">
                <a:solidFill>
                  <a:srgbClr val="002060"/>
                </a:solidFill>
              </a:rPr>
              <a:t>servise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kada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i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koliko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</a:rPr>
              <a:t>Jednosta</a:t>
            </a:r>
            <a:r>
              <a:rPr lang="sr-Latn-ME" sz="2000" dirty="0" smtClean="0">
                <a:solidFill>
                  <a:srgbClr val="002060"/>
                </a:solidFill>
              </a:rPr>
              <a:t>v</a:t>
            </a:r>
            <a:r>
              <a:rPr lang="en-US" sz="2000" dirty="0" smtClean="0">
                <a:solidFill>
                  <a:srgbClr val="002060"/>
                </a:solidFill>
              </a:rPr>
              <a:t>no </a:t>
            </a:r>
            <a:r>
              <a:rPr lang="en-US" sz="2000" dirty="0" err="1">
                <a:solidFill>
                  <a:srgbClr val="002060"/>
                </a:solidFill>
              </a:rPr>
              <a:t>uštede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povraćaj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investicije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odmah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vidljivi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54070" y="1441504"/>
            <a:ext cx="9564189" cy="4531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>
                <a:solidFill>
                  <a:srgbClr val="002060"/>
                </a:solidFill>
              </a:rPr>
              <a:t>Bez </a:t>
            </a:r>
            <a:r>
              <a:rPr lang="en-US" sz="2000" dirty="0" err="1">
                <a:solidFill>
                  <a:srgbClr val="002060"/>
                </a:solidFill>
              </a:rPr>
              <a:t>obzira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vrsta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usluge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odabere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i="1" dirty="0">
                <a:solidFill>
                  <a:srgbClr val="002060"/>
                </a:solidFill>
              </a:rPr>
              <a:t>Cloud Computing </a:t>
            </a:r>
            <a:r>
              <a:rPr lang="en-US" sz="2000" dirty="0" err="1">
                <a:solidFill>
                  <a:srgbClr val="002060"/>
                </a:solidFill>
              </a:rPr>
              <a:t>servisi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danas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ne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mogu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zamisliti</a:t>
            </a:r>
            <a:r>
              <a:rPr lang="en-US" sz="2000" dirty="0">
                <a:solidFill>
                  <a:srgbClr val="002060"/>
                </a:solidFill>
              </a:rPr>
              <a:t> bez </a:t>
            </a:r>
            <a:r>
              <a:rPr lang="en-US" sz="2000" dirty="0" smtClean="0">
                <a:solidFill>
                  <a:srgbClr val="002060"/>
                </a:solidFill>
              </a:rPr>
              <a:t>prim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ene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naprednih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tehnologija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virtuelizacije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Virtuelizacija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je</a:t>
            </a:r>
            <a:r>
              <a:rPr lang="sr-Latn-ME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osnov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svakog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modernog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informaciono-tehnološkog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sistema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sr-Latn-ME" sz="2000" dirty="0" smtClean="0">
              <a:solidFill>
                <a:srgbClr val="002060"/>
              </a:solidFill>
            </a:endParaRPr>
          </a:p>
          <a:p>
            <a:pPr algn="just"/>
            <a:endParaRPr lang="sr-Latn-ME" sz="2000" dirty="0">
              <a:solidFill>
                <a:srgbClr val="002060"/>
              </a:solidFill>
            </a:endParaRPr>
          </a:p>
          <a:p>
            <a:pPr algn="just"/>
            <a:r>
              <a:rPr lang="en-US" sz="2000" dirty="0" smtClean="0">
                <a:solidFill>
                  <a:srgbClr val="002060"/>
                </a:solidFill>
              </a:rPr>
              <a:t>Microsoft </a:t>
            </a:r>
            <a:r>
              <a:rPr lang="en-US" sz="2000" dirty="0" err="1" smtClean="0">
                <a:solidFill>
                  <a:srgbClr val="002060"/>
                </a:solidFill>
              </a:rPr>
              <a:t>vidi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virtuelizaciju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kroz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četiri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osnovna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modela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takav</a:t>
            </a:r>
            <a:r>
              <a:rPr lang="en-US" sz="2000" dirty="0">
                <a:solidFill>
                  <a:srgbClr val="002060"/>
                </a:solidFill>
              </a:rPr>
              <a:t> Microsoft </a:t>
            </a:r>
            <a:r>
              <a:rPr lang="en-US" sz="2000" dirty="0" err="1">
                <a:solidFill>
                  <a:srgbClr val="002060"/>
                </a:solidFill>
              </a:rPr>
              <a:t>postoji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jako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dugo</a:t>
            </a:r>
            <a:r>
              <a:rPr lang="sr-Latn-ME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tržištu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virtuelizacionih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r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ešenja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Server </a:t>
            </a:r>
            <a:r>
              <a:rPr lang="en-US" sz="2000" dirty="0" err="1">
                <a:solidFill>
                  <a:srgbClr val="002060"/>
                </a:solidFill>
              </a:rPr>
              <a:t>virtuelizacija</a:t>
            </a:r>
            <a:r>
              <a:rPr lang="en-US" sz="2000" dirty="0">
                <a:solidFill>
                  <a:srgbClr val="002060"/>
                </a:solidFill>
              </a:rPr>
              <a:t> – </a:t>
            </a:r>
            <a:r>
              <a:rPr lang="en-US" sz="2000" dirty="0" err="1">
                <a:solidFill>
                  <a:srgbClr val="002060"/>
                </a:solidFill>
              </a:rPr>
              <a:t>konsolidacija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servera</a:t>
            </a:r>
            <a:r>
              <a:rPr lang="sr-Latn-ME" sz="2000" dirty="0" smtClean="0">
                <a:solidFill>
                  <a:srgbClr val="002060"/>
                </a:solidFill>
              </a:rPr>
              <a:t>;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2060"/>
                </a:solidFill>
              </a:rPr>
              <a:t>Desktop </a:t>
            </a:r>
            <a:r>
              <a:rPr lang="en-US" sz="2000" dirty="0" err="1" smtClean="0">
                <a:solidFill>
                  <a:srgbClr val="002060"/>
                </a:solidFill>
              </a:rPr>
              <a:t>virtuelizacija</a:t>
            </a:r>
            <a:r>
              <a:rPr lang="sr-Latn-ME" sz="2000" dirty="0" smtClean="0">
                <a:solidFill>
                  <a:srgbClr val="002060"/>
                </a:solidFill>
              </a:rPr>
              <a:t>;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</a:rPr>
              <a:t>Virtuelizacija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aplikacija</a:t>
            </a:r>
            <a:r>
              <a:rPr lang="sr-Latn-ME" sz="2000" dirty="0" smtClean="0">
                <a:solidFill>
                  <a:srgbClr val="002060"/>
                </a:solidFill>
              </a:rPr>
              <a:t>;</a:t>
            </a:r>
            <a:endParaRPr lang="en-US" sz="2000" dirty="0">
              <a:solidFill>
                <a:srgbClr val="002060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</a:rPr>
              <a:t>Prezentaciona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virtuelizacija</a:t>
            </a:r>
            <a:r>
              <a:rPr lang="sr-Latn-ME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7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8421</TotalTime>
  <Words>2276</Words>
  <Application>Microsoft Office PowerPoint</Application>
  <PresentationFormat>Widescreen</PresentationFormat>
  <Paragraphs>118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AdobePiStd</vt:lpstr>
      <vt:lpstr>Arial</vt:lpstr>
      <vt:lpstr>Calibri</vt:lpstr>
      <vt:lpstr>Calibri Light</vt:lpstr>
      <vt:lpstr>Impact</vt:lpstr>
      <vt:lpstr>SegoeUI</vt:lpstr>
      <vt:lpstr>SegoeUI-Bold</vt:lpstr>
      <vt:lpstr>TeleGroteskNext</vt:lpstr>
      <vt:lpstr>Times New Roman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User</cp:lastModifiedBy>
  <cp:revision>329</cp:revision>
  <dcterms:created xsi:type="dcterms:W3CDTF">2017-01-05T13:17:27Z</dcterms:created>
  <dcterms:modified xsi:type="dcterms:W3CDTF">2021-05-22T21:08:50Z</dcterms:modified>
</cp:coreProperties>
</file>