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 id="258" r:id="rId4"/>
    <p:sldId id="259" r:id="rId5"/>
    <p:sldId id="265"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0" d="100"/>
          <a:sy n="120" d="100"/>
        </p:scale>
        <p:origin x="17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411010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38553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290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3270707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102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3261232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4422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41520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205098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71A10-06EE-451D-BE18-77EFD5CC175C}"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363981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71A10-06EE-451D-BE18-77EFD5CC175C}"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23103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471A10-06EE-451D-BE18-77EFD5CC175C}"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242287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471A10-06EE-451D-BE18-77EFD5CC175C}"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4704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71A10-06EE-451D-BE18-77EFD5CC175C}"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112717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71A10-06EE-451D-BE18-77EFD5CC175C}"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270276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71A10-06EE-451D-BE18-77EFD5CC175C}"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074D1-E35B-4BDF-A062-12212F3806F7}" type="slidenum">
              <a:rPr lang="en-US" smtClean="0"/>
              <a:t>‹#›</a:t>
            </a:fld>
            <a:endParaRPr lang="en-US"/>
          </a:p>
        </p:txBody>
      </p:sp>
    </p:spTree>
    <p:extLst>
      <p:ext uri="{BB962C8B-B14F-4D97-AF65-F5344CB8AC3E}">
        <p14:creationId xmlns:p14="http://schemas.microsoft.com/office/powerpoint/2010/main" val="310619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471A10-06EE-451D-BE18-77EFD5CC175C}" type="datetimeFigureOut">
              <a:rPr lang="en-US" smtClean="0"/>
              <a:t>2/28/2021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9074D1-E35B-4BDF-A062-12212F3806F7}" type="slidenum">
              <a:rPr lang="en-US" smtClean="0"/>
              <a:t>‹#›</a:t>
            </a:fld>
            <a:endParaRPr lang="en-US"/>
          </a:p>
        </p:txBody>
      </p:sp>
    </p:spTree>
    <p:extLst>
      <p:ext uri="{BB962C8B-B14F-4D97-AF65-F5344CB8AC3E}">
        <p14:creationId xmlns:p14="http://schemas.microsoft.com/office/powerpoint/2010/main" val="295464941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189" y="2001796"/>
            <a:ext cx="8575589" cy="2782209"/>
          </a:xfrm>
        </p:spPr>
        <p:txBody>
          <a:bodyPr/>
          <a:lstStyle/>
          <a:p>
            <a:pPr algn="l"/>
            <a:r>
              <a:rPr lang="en-US" dirty="0" err="1" smtClean="0">
                <a:latin typeface="Gabriola" panose="04040605051002020D02" pitchFamily="82" charset="0"/>
              </a:rPr>
              <a:t>Ilijada</a:t>
            </a:r>
            <a:r>
              <a:rPr lang="en-US" dirty="0" smtClean="0">
                <a:latin typeface="Gabriola" panose="04040605051002020D02" pitchFamily="82" charset="0"/>
              </a:rPr>
              <a:t/>
            </a:r>
            <a:br>
              <a:rPr lang="en-US" dirty="0" smtClean="0">
                <a:latin typeface="Gabriola" panose="04040605051002020D02" pitchFamily="82" charset="0"/>
              </a:rPr>
            </a:br>
            <a:r>
              <a:rPr lang="en-US" dirty="0" err="1" smtClean="0">
                <a:latin typeface="Gabriola" panose="04040605051002020D02" pitchFamily="82" charset="0"/>
              </a:rPr>
              <a:t>Osamnaesto</a:t>
            </a:r>
            <a:r>
              <a:rPr lang="en-US" dirty="0" smtClean="0">
                <a:latin typeface="Gabriola" panose="04040605051002020D02" pitchFamily="82" charset="0"/>
              </a:rPr>
              <a:t> </a:t>
            </a:r>
            <a:r>
              <a:rPr lang="en-US" dirty="0" err="1" smtClean="0">
                <a:latin typeface="Gabriola" panose="04040605051002020D02" pitchFamily="82" charset="0"/>
              </a:rPr>
              <a:t>pjevanje</a:t>
            </a:r>
            <a:r>
              <a:rPr lang="en-US" dirty="0" smtClean="0">
                <a:latin typeface="Gabriola" panose="04040605051002020D02" pitchFamily="82" charset="0"/>
              </a:rPr>
              <a:t> (</a:t>
            </a:r>
            <a:r>
              <a:rPr lang="en-US" dirty="0" err="1" smtClean="0">
                <a:latin typeface="Gabriola" panose="04040605051002020D02" pitchFamily="82" charset="0"/>
              </a:rPr>
              <a:t>odlomak</a:t>
            </a:r>
            <a:r>
              <a:rPr lang="en-US" dirty="0" smtClean="0">
                <a:latin typeface="Gabriola" panose="04040605051002020D02" pitchFamily="82" charset="0"/>
              </a:rPr>
              <a:t>)</a:t>
            </a:r>
            <a:br>
              <a:rPr lang="en-US" dirty="0" smtClean="0">
                <a:latin typeface="Gabriola" panose="04040605051002020D02" pitchFamily="82" charset="0"/>
              </a:rPr>
            </a:br>
            <a:r>
              <a:rPr lang="en-US" dirty="0" err="1" smtClean="0">
                <a:latin typeface="Gabriola" panose="04040605051002020D02" pitchFamily="82" charset="0"/>
              </a:rPr>
              <a:t>Ahilejev</a:t>
            </a:r>
            <a:r>
              <a:rPr lang="en-US" dirty="0" smtClean="0">
                <a:latin typeface="Gabriola" panose="04040605051002020D02" pitchFamily="82" charset="0"/>
              </a:rPr>
              <a:t> </a:t>
            </a:r>
            <a:r>
              <a:rPr lang="sr-Latn-ME" dirty="0" smtClean="0">
                <a:latin typeface="Gabriola" panose="04040605051002020D02" pitchFamily="82" charset="0"/>
              </a:rPr>
              <a:t>štit</a:t>
            </a:r>
            <a:endParaRPr lang="en-US" dirty="0">
              <a:latin typeface="Gabriola" panose="04040605051002020D02" pitchFamily="82" charset="0"/>
            </a:endParaRPr>
          </a:p>
        </p:txBody>
      </p:sp>
      <p:sp>
        <p:nvSpPr>
          <p:cNvPr id="3" name="Subtitle 2"/>
          <p:cNvSpPr>
            <a:spLocks noGrp="1"/>
          </p:cNvSpPr>
          <p:nvPr>
            <p:ph type="subTitle" idx="1"/>
          </p:nvPr>
        </p:nvSpPr>
        <p:spPr>
          <a:xfrm>
            <a:off x="1565189" y="4973471"/>
            <a:ext cx="7766936" cy="1096899"/>
          </a:xfrm>
        </p:spPr>
        <p:txBody>
          <a:bodyPr/>
          <a:lstStyle/>
          <a:p>
            <a:r>
              <a:rPr lang="sr-Latn-ME" dirty="0" smtClean="0"/>
              <a:t>Bjelajac Ognjen S1D</a:t>
            </a:r>
            <a:endParaRPr lang="en-US" dirty="0"/>
          </a:p>
        </p:txBody>
      </p:sp>
    </p:spTree>
    <p:extLst>
      <p:ext uri="{BB962C8B-B14F-4D97-AF65-F5344CB8AC3E}">
        <p14:creationId xmlns:p14="http://schemas.microsoft.com/office/powerpoint/2010/main" val="3335619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smtClean="0">
                <a:latin typeface="Gabriola" panose="04040605051002020D02" pitchFamily="82" charset="0"/>
              </a:rPr>
              <a:t>Ahilejeva ratna oprema</a:t>
            </a:r>
            <a:endParaRPr lang="en-US" sz="5400" dirty="0">
              <a:latin typeface="Gabriola" panose="04040605051002020D02" pitchFamily="82" charset="0"/>
            </a:endParaRPr>
          </a:p>
        </p:txBody>
      </p:sp>
      <p:sp>
        <p:nvSpPr>
          <p:cNvPr id="3" name="Content Placeholder 2"/>
          <p:cNvSpPr>
            <a:spLocks noGrp="1"/>
          </p:cNvSpPr>
          <p:nvPr>
            <p:ph idx="1"/>
          </p:nvPr>
        </p:nvSpPr>
        <p:spPr/>
        <p:txBody>
          <a:bodyPr>
            <a:normAutofit/>
          </a:bodyPr>
          <a:lstStyle/>
          <a:p>
            <a:r>
              <a:rPr lang="en-US" sz="1400" dirty="0"/>
              <a:t>Po </a:t>
            </a:r>
            <a:r>
              <a:rPr lang="en-US" sz="1400" dirty="0" err="1"/>
              <a:t>starogrčkoj</a:t>
            </a:r>
            <a:r>
              <a:rPr lang="en-US" sz="1400" dirty="0"/>
              <a:t> </a:t>
            </a:r>
            <a:r>
              <a:rPr lang="en-US" sz="1400" dirty="0" err="1"/>
              <a:t>mitologiji</a:t>
            </a:r>
            <a:r>
              <a:rPr lang="en-US" sz="1400" dirty="0"/>
              <a:t> </a:t>
            </a:r>
            <a:r>
              <a:rPr lang="en-US" sz="1400" dirty="0" err="1" smtClean="0"/>
              <a:t>Ahil</a:t>
            </a:r>
            <a:r>
              <a:rPr lang="sr-Latn-ME" sz="1400" dirty="0" smtClean="0"/>
              <a:t>ej</a:t>
            </a:r>
            <a:r>
              <a:rPr lang="en-US" sz="1400" dirty="0" smtClean="0"/>
              <a:t> </a:t>
            </a:r>
            <a:r>
              <a:rPr lang="en-US" sz="1400" dirty="0"/>
              <a:t>je bio </a:t>
            </a:r>
            <a:r>
              <a:rPr lang="en-US" sz="1400" dirty="0" err="1"/>
              <a:t>veliki</a:t>
            </a:r>
            <a:r>
              <a:rPr lang="en-US" sz="1400" dirty="0"/>
              <a:t> </a:t>
            </a:r>
            <a:r>
              <a:rPr lang="en-US" sz="1400" dirty="0" err="1"/>
              <a:t>ratnik</a:t>
            </a:r>
            <a:r>
              <a:rPr lang="en-US" sz="1400" dirty="0" smtClean="0"/>
              <a:t>,</a:t>
            </a:r>
            <a:r>
              <a:rPr lang="sr-Latn-ME" sz="1400" dirty="0" smtClean="0"/>
              <a:t> </a:t>
            </a:r>
            <a:r>
              <a:rPr lang="en-US" sz="1400" dirty="0" err="1" smtClean="0"/>
              <a:t>kao</a:t>
            </a:r>
            <a:r>
              <a:rPr lang="en-US" sz="1400" dirty="0" smtClean="0"/>
              <a:t> </a:t>
            </a:r>
            <a:r>
              <a:rPr lang="en-US" sz="1400" dirty="0" err="1"/>
              <a:t>i</a:t>
            </a:r>
            <a:r>
              <a:rPr lang="en-US" sz="1400" dirty="0"/>
              <a:t> </a:t>
            </a:r>
            <a:r>
              <a:rPr lang="en-US" sz="1400" dirty="0" err="1"/>
              <a:t>glavni</a:t>
            </a:r>
            <a:r>
              <a:rPr lang="en-US" sz="1400" dirty="0"/>
              <a:t> </a:t>
            </a:r>
            <a:r>
              <a:rPr lang="en-US" sz="1400" dirty="0" err="1"/>
              <a:t>lik</a:t>
            </a:r>
            <a:r>
              <a:rPr lang="en-US" sz="1400" dirty="0"/>
              <a:t> </a:t>
            </a:r>
            <a:r>
              <a:rPr lang="en-US" sz="1400" dirty="0" err="1"/>
              <a:t>i</a:t>
            </a:r>
            <a:r>
              <a:rPr lang="en-US" sz="1400" dirty="0"/>
              <a:t> </a:t>
            </a:r>
            <a:r>
              <a:rPr lang="en-US" sz="1400" dirty="0" err="1"/>
              <a:t>najveći</a:t>
            </a:r>
            <a:r>
              <a:rPr lang="en-US" sz="1400" dirty="0"/>
              <a:t> </a:t>
            </a:r>
            <a:r>
              <a:rPr lang="en-US" sz="1400" dirty="0" err="1"/>
              <a:t>heroj</a:t>
            </a:r>
            <a:r>
              <a:rPr lang="en-US" sz="1400" dirty="0"/>
              <a:t> u </a:t>
            </a:r>
            <a:r>
              <a:rPr lang="en-US" sz="1400" dirty="0" err="1"/>
              <a:t>Homerovoj</a:t>
            </a:r>
            <a:r>
              <a:rPr lang="en-US" sz="1400" dirty="0"/>
              <a:t> </a:t>
            </a:r>
            <a:r>
              <a:rPr lang="en-US" sz="1400" dirty="0" err="1"/>
              <a:t>Ilijadi</a:t>
            </a:r>
            <a:r>
              <a:rPr lang="en-US" sz="1400" dirty="0"/>
              <a:t> </a:t>
            </a:r>
            <a:r>
              <a:rPr lang="en-US" sz="1400" dirty="0" err="1"/>
              <a:t>koja</a:t>
            </a:r>
            <a:r>
              <a:rPr lang="en-US" sz="1400" dirty="0"/>
              <a:t> </a:t>
            </a:r>
            <a:r>
              <a:rPr lang="en-US" sz="1400" dirty="0" err="1"/>
              <a:t>opisuje</a:t>
            </a:r>
            <a:r>
              <a:rPr lang="en-US" sz="1400" dirty="0"/>
              <a:t> </a:t>
            </a:r>
            <a:r>
              <a:rPr lang="en-US" sz="1400" dirty="0" err="1"/>
              <a:t>Trojanski</a:t>
            </a:r>
            <a:r>
              <a:rPr lang="en-US" sz="1400" dirty="0"/>
              <a:t> rat</a:t>
            </a:r>
            <a:r>
              <a:rPr lang="en-US" sz="1400" dirty="0" smtClean="0"/>
              <a:t>.</a:t>
            </a:r>
            <a:endParaRPr lang="sr-Latn-ME" sz="1400" dirty="0" smtClean="0"/>
          </a:p>
          <a:p>
            <a:r>
              <a:rPr lang="en-US" sz="1400" dirty="0" err="1"/>
              <a:t>Glavno</a:t>
            </a:r>
            <a:r>
              <a:rPr lang="en-US" sz="1400" dirty="0"/>
              <a:t> </a:t>
            </a:r>
            <a:r>
              <a:rPr lang="en-US" sz="1400" dirty="0" err="1" smtClean="0"/>
              <a:t>Ahil</a:t>
            </a:r>
            <a:r>
              <a:rPr lang="sr-Latn-ME" sz="1400" dirty="0" smtClean="0"/>
              <a:t>eje</a:t>
            </a:r>
            <a:r>
              <a:rPr lang="en-US" sz="1400" dirty="0" err="1" smtClean="0"/>
              <a:t>vo</a:t>
            </a:r>
            <a:r>
              <a:rPr lang="en-US" sz="1400" dirty="0" smtClean="0"/>
              <a:t> </a:t>
            </a:r>
            <a:r>
              <a:rPr lang="en-US" sz="1400" dirty="0" err="1"/>
              <a:t>oružje</a:t>
            </a:r>
            <a:r>
              <a:rPr lang="en-US" sz="1400" dirty="0"/>
              <a:t> u </a:t>
            </a:r>
            <a:r>
              <a:rPr lang="en-US" sz="1400" dirty="0" err="1"/>
              <a:t>Trojanskom</a:t>
            </a:r>
            <a:r>
              <a:rPr lang="en-US" sz="1400" dirty="0"/>
              <a:t> </a:t>
            </a:r>
            <a:r>
              <a:rPr lang="en-US" sz="1400" dirty="0" err="1"/>
              <a:t>ratu</a:t>
            </a:r>
            <a:r>
              <a:rPr lang="en-US" sz="1400" dirty="0"/>
              <a:t> </a:t>
            </a:r>
            <a:r>
              <a:rPr lang="en-US" sz="1400" dirty="0" err="1"/>
              <a:t>bilo</a:t>
            </a:r>
            <a:r>
              <a:rPr lang="en-US" sz="1400" dirty="0"/>
              <a:t> je </a:t>
            </a:r>
            <a:r>
              <a:rPr lang="en-US" sz="1400" dirty="0" err="1"/>
              <a:t>koplje</a:t>
            </a:r>
            <a:r>
              <a:rPr lang="en-US" sz="1400" dirty="0"/>
              <a:t>. </a:t>
            </a:r>
            <a:r>
              <a:rPr lang="en-US" sz="1400" dirty="0" err="1"/>
              <a:t>Ahil</a:t>
            </a:r>
            <a:r>
              <a:rPr lang="en-US" sz="1400" dirty="0"/>
              <a:t> je </a:t>
            </a:r>
            <a:r>
              <a:rPr lang="en-US" sz="1400" dirty="0" err="1"/>
              <a:t>nosio</a:t>
            </a:r>
            <a:r>
              <a:rPr lang="en-US" sz="1400" dirty="0"/>
              <a:t> </a:t>
            </a:r>
            <a:r>
              <a:rPr lang="en-US" sz="1400" dirty="0" err="1"/>
              <a:t>neuobičajeno</a:t>
            </a:r>
            <a:r>
              <a:rPr lang="en-US" sz="1400" dirty="0"/>
              <a:t> </a:t>
            </a:r>
            <a:r>
              <a:rPr lang="en-US" sz="1400" dirty="0" err="1"/>
              <a:t>veliko</a:t>
            </a:r>
            <a:r>
              <a:rPr lang="en-US" sz="1400" dirty="0"/>
              <a:t> </a:t>
            </a:r>
            <a:r>
              <a:rPr lang="en-US" sz="1400" dirty="0" err="1"/>
              <a:t>koplje</a:t>
            </a:r>
            <a:r>
              <a:rPr lang="en-US" sz="1400" dirty="0"/>
              <a:t> </a:t>
            </a:r>
            <a:r>
              <a:rPr lang="en-US" sz="1400" dirty="0" err="1"/>
              <a:t>za</a:t>
            </a:r>
            <a:r>
              <a:rPr lang="en-US" sz="1400" dirty="0"/>
              <a:t> </a:t>
            </a:r>
            <a:r>
              <a:rPr lang="en-US" sz="1400" dirty="0" err="1"/>
              <a:t>koje</a:t>
            </a:r>
            <a:r>
              <a:rPr lang="en-US" sz="1400" dirty="0"/>
              <a:t> Homer </a:t>
            </a:r>
            <a:r>
              <a:rPr lang="en-US" sz="1400" dirty="0" err="1"/>
              <a:t>kaže</a:t>
            </a:r>
            <a:r>
              <a:rPr lang="en-US" sz="1400" dirty="0"/>
              <a:t> da </a:t>
            </a:r>
            <a:r>
              <a:rPr lang="en-US" sz="1400" dirty="0" err="1"/>
              <a:t>nijedan</a:t>
            </a:r>
            <a:r>
              <a:rPr lang="en-US" sz="1400" dirty="0"/>
              <a:t> </a:t>
            </a:r>
            <a:r>
              <a:rPr lang="en-US" sz="1400" dirty="0" err="1"/>
              <a:t>drugi</a:t>
            </a:r>
            <a:r>
              <a:rPr lang="en-US" sz="1400" dirty="0"/>
              <a:t> </a:t>
            </a:r>
            <a:r>
              <a:rPr lang="en-US" sz="1400" dirty="0" err="1"/>
              <a:t>grčki</a:t>
            </a:r>
            <a:r>
              <a:rPr lang="en-US" sz="1400" dirty="0"/>
              <a:t> </a:t>
            </a:r>
            <a:r>
              <a:rPr lang="en-US" sz="1400" dirty="0" err="1"/>
              <a:t>heroj</a:t>
            </a:r>
            <a:r>
              <a:rPr lang="en-US" sz="1400" dirty="0"/>
              <a:t> </a:t>
            </a:r>
            <a:r>
              <a:rPr lang="en-US" sz="1400" dirty="0" err="1"/>
              <a:t>nije</a:t>
            </a:r>
            <a:r>
              <a:rPr lang="en-US" sz="1400" dirty="0"/>
              <a:t> </a:t>
            </a:r>
            <a:r>
              <a:rPr lang="en-US" sz="1400" dirty="0" err="1"/>
              <a:t>mogao</a:t>
            </a:r>
            <a:r>
              <a:rPr lang="en-US" sz="1400" dirty="0"/>
              <a:t> da </a:t>
            </a:r>
            <a:r>
              <a:rPr lang="en-US" sz="1400" dirty="0" err="1"/>
              <a:t>podigne</a:t>
            </a:r>
            <a:r>
              <a:rPr lang="en-US" sz="1400" dirty="0" smtClean="0"/>
              <a:t>.</a:t>
            </a:r>
            <a:endParaRPr lang="sr-Latn-ME" sz="1400" dirty="0" smtClean="0"/>
          </a:p>
          <a:p>
            <a:r>
              <a:rPr lang="sv-SE" sz="1400" dirty="0"/>
              <a:t>Pored </a:t>
            </a:r>
            <a:r>
              <a:rPr lang="sr-Latn-ME" sz="1400" dirty="0" smtClean="0"/>
              <a:t>koplja</a:t>
            </a:r>
            <a:r>
              <a:rPr lang="sv-SE" sz="1400" dirty="0" smtClean="0"/>
              <a:t> </a:t>
            </a:r>
            <a:r>
              <a:rPr lang="sv-SE" sz="1400" dirty="0"/>
              <a:t>koristio je i </a:t>
            </a:r>
            <a:r>
              <a:rPr lang="sv-SE" sz="1400" dirty="0" smtClean="0"/>
              <a:t>mač</a:t>
            </a:r>
            <a:r>
              <a:rPr lang="sr-Latn-ME" sz="1400" dirty="0" smtClean="0"/>
              <a:t>.</a:t>
            </a:r>
          </a:p>
          <a:p>
            <a:r>
              <a:rPr lang="en-US" sz="1400" dirty="0" err="1" smtClean="0"/>
              <a:t>Ahil</a:t>
            </a:r>
            <a:r>
              <a:rPr lang="sr-Latn-ME" sz="1400" dirty="0" smtClean="0"/>
              <a:t>ej</a:t>
            </a:r>
            <a:r>
              <a:rPr lang="en-US" sz="1400" dirty="0" smtClean="0"/>
              <a:t> </a:t>
            </a:r>
            <a:r>
              <a:rPr lang="en-US" sz="1400" dirty="0"/>
              <a:t>je </a:t>
            </a:r>
            <a:r>
              <a:rPr lang="en-US" sz="1400" dirty="0" err="1"/>
              <a:t>nosio</a:t>
            </a:r>
            <a:r>
              <a:rPr lang="en-US" sz="1400" dirty="0"/>
              <a:t> </a:t>
            </a:r>
            <a:r>
              <a:rPr lang="en-US" sz="1400" dirty="0" err="1"/>
              <a:t>metalni</a:t>
            </a:r>
            <a:r>
              <a:rPr lang="en-US" sz="1400" dirty="0"/>
              <a:t> </a:t>
            </a:r>
            <a:r>
              <a:rPr lang="en-US" sz="1400" dirty="0" err="1"/>
              <a:t>prsnik</a:t>
            </a:r>
            <a:r>
              <a:rPr lang="en-US" sz="1400" dirty="0"/>
              <a:t> </a:t>
            </a:r>
            <a:r>
              <a:rPr lang="en-US" sz="1400" dirty="0" err="1"/>
              <a:t>ili</a:t>
            </a:r>
            <a:r>
              <a:rPr lang="en-US" sz="1400" dirty="0"/>
              <a:t> </a:t>
            </a:r>
            <a:r>
              <a:rPr lang="en-US" sz="1400" dirty="0" err="1"/>
              <a:t>preciznije</a:t>
            </a:r>
            <a:r>
              <a:rPr lang="en-US" sz="1400" dirty="0"/>
              <a:t> </a:t>
            </a:r>
            <a:r>
              <a:rPr lang="en-US" sz="1400" dirty="0" err="1"/>
              <a:t>oklop</a:t>
            </a:r>
            <a:r>
              <a:rPr lang="en-US" sz="1400" dirty="0"/>
              <a:t>, </a:t>
            </a:r>
            <a:r>
              <a:rPr lang="en-US" sz="1400" dirty="0" err="1"/>
              <a:t>štitnike</a:t>
            </a:r>
            <a:r>
              <a:rPr lang="en-US" sz="1400" dirty="0"/>
              <a:t> </a:t>
            </a:r>
            <a:r>
              <a:rPr lang="en-US" sz="1400" dirty="0" err="1"/>
              <a:t>za</a:t>
            </a:r>
            <a:r>
              <a:rPr lang="en-US" sz="1400" dirty="0"/>
              <a:t> </a:t>
            </a:r>
            <a:r>
              <a:rPr lang="en-US" sz="1400" dirty="0" err="1" smtClean="0"/>
              <a:t>potkol</a:t>
            </a:r>
            <a:r>
              <a:rPr lang="sr-Latn-ME" sz="1400" dirty="0" smtClean="0"/>
              <a:t>j</a:t>
            </a:r>
            <a:r>
              <a:rPr lang="en-US" sz="1400" dirty="0" err="1" smtClean="0"/>
              <a:t>enice</a:t>
            </a:r>
            <a:r>
              <a:rPr lang="en-US" sz="1400" dirty="0"/>
              <a:t>, </a:t>
            </a:r>
            <a:r>
              <a:rPr lang="en-US" sz="1400" dirty="0" err="1"/>
              <a:t>bronzani</a:t>
            </a:r>
            <a:r>
              <a:rPr lang="en-US" sz="1400" dirty="0"/>
              <a:t> </a:t>
            </a:r>
            <a:r>
              <a:rPr lang="en-US" sz="1400" dirty="0" err="1"/>
              <a:t>šlem</a:t>
            </a:r>
            <a:r>
              <a:rPr lang="en-US" sz="1400" dirty="0"/>
              <a:t> </a:t>
            </a:r>
            <a:r>
              <a:rPr lang="en-US" sz="1400" dirty="0" err="1"/>
              <a:t>i</a:t>
            </a:r>
            <a:r>
              <a:rPr lang="en-US" sz="1400" dirty="0"/>
              <a:t> </a:t>
            </a:r>
            <a:r>
              <a:rPr lang="en-US" sz="1400" dirty="0" err="1"/>
              <a:t>štit</a:t>
            </a:r>
            <a:r>
              <a:rPr lang="en-US" sz="14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365" y="3937687"/>
            <a:ext cx="1788606" cy="2490478"/>
          </a:xfrm>
          <a:prstGeom prst="rect">
            <a:avLst/>
          </a:prstGeom>
          <a:ln>
            <a:noFill/>
          </a:ln>
          <a:effectLst>
            <a:softEdge rad="112500"/>
          </a:effectLst>
        </p:spPr>
      </p:pic>
      <p:sp>
        <p:nvSpPr>
          <p:cNvPr id="5" name="TextBox 4"/>
          <p:cNvSpPr txBox="1"/>
          <p:nvPr/>
        </p:nvSpPr>
        <p:spPr>
          <a:xfrm>
            <a:off x="3158504" y="6428164"/>
            <a:ext cx="3634328" cy="246221"/>
          </a:xfrm>
          <a:prstGeom prst="rect">
            <a:avLst/>
          </a:prstGeom>
          <a:noFill/>
        </p:spPr>
        <p:txBody>
          <a:bodyPr wrap="none" rtlCol="0">
            <a:spAutoFit/>
          </a:bodyPr>
          <a:lstStyle/>
          <a:p>
            <a:r>
              <a:rPr lang="en-US" sz="1000" dirty="0" err="1" smtClean="0"/>
              <a:t>Prikaz</a:t>
            </a:r>
            <a:r>
              <a:rPr lang="en-US" sz="1000" dirty="0" smtClean="0"/>
              <a:t> </a:t>
            </a:r>
            <a:r>
              <a:rPr lang="en-US" sz="1000" dirty="0" err="1" smtClean="0"/>
              <a:t>Ahileja</a:t>
            </a:r>
            <a:r>
              <a:rPr lang="en-US" sz="1000" dirty="0" smtClean="0"/>
              <a:t> </a:t>
            </a:r>
            <a:r>
              <a:rPr lang="en-US" sz="1000" dirty="0" err="1" smtClean="0"/>
              <a:t>na</a:t>
            </a:r>
            <a:r>
              <a:rPr lang="en-US" sz="1000" dirty="0" smtClean="0"/>
              <a:t> </a:t>
            </a:r>
            <a:r>
              <a:rPr lang="en-US" sz="1000" dirty="0" err="1" smtClean="0"/>
              <a:t>starogr</a:t>
            </a:r>
            <a:r>
              <a:rPr lang="sr-Latn-ME" sz="1000" dirty="0" smtClean="0"/>
              <a:t>č</a:t>
            </a:r>
            <a:r>
              <a:rPr lang="en-US" sz="1000" dirty="0" err="1" smtClean="0"/>
              <a:t>koj</a:t>
            </a:r>
            <a:r>
              <a:rPr lang="sr-Latn-ME" sz="1000" dirty="0" smtClean="0"/>
              <a:t> polikromatskoj grnčarskoj slici</a:t>
            </a:r>
            <a:endParaRPr lang="en-US" sz="1000" dirty="0"/>
          </a:p>
        </p:txBody>
      </p:sp>
    </p:spTree>
    <p:extLst>
      <p:ext uri="{BB962C8B-B14F-4D97-AF65-F5344CB8AC3E}">
        <p14:creationId xmlns:p14="http://schemas.microsoft.com/office/powerpoint/2010/main" val="173223777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smtClean="0">
                <a:latin typeface="Gabriola" panose="04040605051002020D02" pitchFamily="82" charset="0"/>
              </a:rPr>
              <a:t>Ahilejev štit</a:t>
            </a:r>
            <a:endParaRPr lang="en-US" sz="5400" dirty="0">
              <a:latin typeface="Gabriola" panose="04040605051002020D02" pitchFamily="82" charset="0"/>
            </a:endParaRPr>
          </a:p>
        </p:txBody>
      </p:sp>
      <p:sp>
        <p:nvSpPr>
          <p:cNvPr id="3" name="Content Placeholder 2"/>
          <p:cNvSpPr>
            <a:spLocks noGrp="1"/>
          </p:cNvSpPr>
          <p:nvPr>
            <p:ph idx="1"/>
          </p:nvPr>
        </p:nvSpPr>
        <p:spPr/>
        <p:txBody>
          <a:bodyPr/>
          <a:lstStyle/>
          <a:p>
            <a:pPr marL="0" indent="0">
              <a:buNone/>
            </a:pPr>
            <a:r>
              <a:rPr lang="en-US" sz="1600" dirty="0"/>
              <a:t>Homer </a:t>
            </a:r>
            <a:r>
              <a:rPr lang="en-US" sz="1600" dirty="0" err="1"/>
              <a:t>daje</a:t>
            </a:r>
            <a:r>
              <a:rPr lang="en-US" sz="1600" dirty="0"/>
              <a:t> </a:t>
            </a:r>
            <a:r>
              <a:rPr lang="en-US" sz="1600" dirty="0" err="1" smtClean="0"/>
              <a:t>detalj</a:t>
            </a:r>
            <a:r>
              <a:rPr lang="sr-Latn-ME" sz="1600" dirty="0" smtClean="0"/>
              <a:t>a</a:t>
            </a:r>
            <a:r>
              <a:rPr lang="en-US" sz="1600" dirty="0" smtClean="0"/>
              <a:t>n </a:t>
            </a:r>
            <a:r>
              <a:rPr lang="en-US" sz="1600" dirty="0" err="1"/>
              <a:t>opis</a:t>
            </a:r>
            <a:r>
              <a:rPr lang="en-US" sz="1600" dirty="0"/>
              <a:t> </a:t>
            </a:r>
            <a:r>
              <a:rPr lang="en-US" sz="1600" dirty="0" err="1"/>
              <a:t>šara</a:t>
            </a:r>
            <a:r>
              <a:rPr lang="en-US" sz="1600" dirty="0"/>
              <a:t> </a:t>
            </a:r>
            <a:r>
              <a:rPr lang="en-US" sz="1600" dirty="0" err="1"/>
              <a:t>koje</a:t>
            </a:r>
            <a:r>
              <a:rPr lang="en-US" sz="1600" dirty="0"/>
              <a:t> </a:t>
            </a:r>
            <a:r>
              <a:rPr lang="en-US" sz="1600" dirty="0" err="1"/>
              <a:t>krase</a:t>
            </a:r>
            <a:r>
              <a:rPr lang="en-US" sz="1600" dirty="0"/>
              <a:t> </a:t>
            </a:r>
            <a:r>
              <a:rPr lang="en-US" sz="1600" dirty="0" err="1" smtClean="0"/>
              <a:t>Ahil</a:t>
            </a:r>
            <a:r>
              <a:rPr lang="sr-Latn-ME" sz="1600" dirty="0" smtClean="0"/>
              <a:t>eje</a:t>
            </a:r>
            <a:r>
              <a:rPr lang="en-US" sz="1600" dirty="0" smtClean="0"/>
              <a:t>v </a:t>
            </a:r>
            <a:r>
              <a:rPr lang="en-US" sz="1600" dirty="0" err="1"/>
              <a:t>božanski</a:t>
            </a:r>
            <a:r>
              <a:rPr lang="en-US" sz="1600" dirty="0"/>
              <a:t> </a:t>
            </a:r>
            <a:r>
              <a:rPr lang="en-US" sz="1600" dirty="0" err="1"/>
              <a:t>štit</a:t>
            </a:r>
            <a:r>
              <a:rPr lang="en-US" sz="1600" dirty="0"/>
              <a:t>. </a:t>
            </a:r>
            <a:r>
              <a:rPr lang="en-US" sz="1600" dirty="0" err="1"/>
              <a:t>Počevši</a:t>
            </a:r>
            <a:r>
              <a:rPr lang="en-US" sz="1600" dirty="0"/>
              <a:t> od </a:t>
            </a:r>
            <a:r>
              <a:rPr lang="en-US" sz="1600" dirty="0" err="1"/>
              <a:t>središta</a:t>
            </a:r>
            <a:r>
              <a:rPr lang="en-US" sz="1600" dirty="0"/>
              <a:t> </a:t>
            </a:r>
            <a:r>
              <a:rPr lang="en-US" sz="1600" dirty="0" err="1"/>
              <a:t>štita</a:t>
            </a:r>
            <a:r>
              <a:rPr lang="en-US" sz="1600" dirty="0"/>
              <a:t> </a:t>
            </a:r>
            <a:r>
              <a:rPr lang="en-US" sz="1600" dirty="0" err="1"/>
              <a:t>i</a:t>
            </a:r>
            <a:r>
              <a:rPr lang="en-US" sz="1600" dirty="0"/>
              <a:t> </a:t>
            </a:r>
            <a:r>
              <a:rPr lang="en-US" sz="1600" dirty="0" err="1"/>
              <a:t>idući</a:t>
            </a:r>
            <a:r>
              <a:rPr lang="en-US" sz="1600" dirty="0"/>
              <a:t> </a:t>
            </a:r>
            <a:r>
              <a:rPr lang="en-US" sz="1600" dirty="0" err="1"/>
              <a:t>ka</a:t>
            </a:r>
            <a:r>
              <a:rPr lang="en-US" sz="1600" dirty="0"/>
              <a:t> </a:t>
            </a:r>
            <a:r>
              <a:rPr lang="en-US" sz="1600" dirty="0" err="1"/>
              <a:t>spolja</a:t>
            </a:r>
            <a:r>
              <a:rPr lang="en-US" sz="1600" dirty="0"/>
              <a:t>, </a:t>
            </a:r>
            <a:r>
              <a:rPr lang="en-US" sz="1600" dirty="0" err="1"/>
              <a:t>sloj</a:t>
            </a:r>
            <a:r>
              <a:rPr lang="en-US" sz="1600" dirty="0"/>
              <a:t> </a:t>
            </a:r>
            <a:r>
              <a:rPr lang="en-US" sz="1600" dirty="0" err="1"/>
              <a:t>po</a:t>
            </a:r>
            <a:r>
              <a:rPr lang="en-US" sz="1600" dirty="0"/>
              <a:t> </a:t>
            </a:r>
            <a:r>
              <a:rPr lang="en-US" sz="1600" dirty="0" err="1" smtClean="0"/>
              <a:t>slo</a:t>
            </a:r>
            <a:r>
              <a:rPr lang="sr-Latn-ME" sz="1600" dirty="0" smtClean="0"/>
              <a:t>j.</a:t>
            </a:r>
          </a:p>
          <a:p>
            <a:r>
              <a:rPr lang="sr-Latn-ME" sz="1600" dirty="0" smtClean="0"/>
              <a:t>Bio </a:t>
            </a:r>
            <a:r>
              <a:rPr lang="sr-Latn-ME" sz="1600" dirty="0"/>
              <a:t>je to velik i težak štit, okićen blistavim obodom</a:t>
            </a:r>
            <a:r>
              <a:rPr lang="sr-Latn-ME" sz="1600" dirty="0" smtClean="0"/>
              <a:t>.</a:t>
            </a:r>
          </a:p>
          <a:p>
            <a:r>
              <a:rPr lang="sr-Latn-ME" sz="1600" dirty="0" smtClean="0"/>
              <a:t>Karakterističan je po tome što je bio sačinjen od 5 ploča koje su prikazivale razne motive.</a:t>
            </a:r>
          </a:p>
          <a:p>
            <a:pPr marL="0" indent="0">
              <a:buNone/>
            </a:pPr>
            <a:r>
              <a:rPr lang="sr-Latn-ME" sz="2400" dirty="0" smtClean="0"/>
              <a:t>               </a:t>
            </a:r>
            <a:endParaRPr lang="sr-Latn-ME" sz="2400" dirty="0"/>
          </a:p>
          <a:p>
            <a:pPr marL="0" indent="0">
              <a:buNone/>
            </a:pPr>
            <a:r>
              <a:rPr lang="sr-Latn-ME" dirty="0" smtClean="0"/>
              <a:t>            </a:t>
            </a:r>
            <a:endParaRPr lang="en-US" dirty="0"/>
          </a:p>
        </p:txBody>
      </p:sp>
      <p:sp>
        <p:nvSpPr>
          <p:cNvPr id="4" name="TextBox 3"/>
          <p:cNvSpPr txBox="1"/>
          <p:nvPr/>
        </p:nvSpPr>
        <p:spPr>
          <a:xfrm>
            <a:off x="1370709" y="3850789"/>
            <a:ext cx="5782962" cy="2031325"/>
          </a:xfrm>
          <a:prstGeom prst="rect">
            <a:avLst/>
          </a:prstGeom>
          <a:noFill/>
        </p:spPr>
        <p:txBody>
          <a:bodyPr wrap="square" rtlCol="0">
            <a:spAutoFit/>
          </a:bodyPr>
          <a:lstStyle/>
          <a:p>
            <a:r>
              <a:rPr lang="en-US" dirty="0" smtClean="0"/>
              <a:t>“</a:t>
            </a:r>
            <a:r>
              <a:rPr lang="en-US" dirty="0" err="1" smtClean="0"/>
              <a:t>Najpre</a:t>
            </a:r>
            <a:r>
              <a:rPr lang="en-US" dirty="0" smtClean="0"/>
              <a:t> </a:t>
            </a:r>
            <a:r>
              <a:rPr lang="sr-Latn-ME" dirty="0" smtClean="0"/>
              <a:t>š</a:t>
            </a:r>
            <a:r>
              <a:rPr lang="en-US" dirty="0" smtClean="0"/>
              <a:t>tit on </a:t>
            </a:r>
            <a:r>
              <a:rPr lang="en-US" dirty="0" err="1" smtClean="0"/>
              <a:t>velik</a:t>
            </a:r>
            <a:r>
              <a:rPr lang="en-US" dirty="0" smtClean="0"/>
              <a:t> </a:t>
            </a:r>
            <a:r>
              <a:rPr lang="sr-Latn-ME" dirty="0" smtClean="0"/>
              <a:t>i</a:t>
            </a:r>
            <a:r>
              <a:rPr lang="en-US" dirty="0" smtClean="0"/>
              <a:t> </a:t>
            </a:r>
            <a:r>
              <a:rPr lang="en-US" dirty="0" err="1" smtClean="0"/>
              <a:t>te</a:t>
            </a:r>
            <a:r>
              <a:rPr lang="sr-Latn-ME" dirty="0" smtClean="0"/>
              <a:t>ž</a:t>
            </a:r>
            <a:r>
              <a:rPr lang="en-US" dirty="0" err="1" smtClean="0"/>
              <a:t>ak</a:t>
            </a:r>
            <a:r>
              <a:rPr lang="en-US" dirty="0" smtClean="0"/>
              <a:t> </a:t>
            </a:r>
            <a:r>
              <a:rPr lang="en-US" dirty="0" err="1" smtClean="0"/>
              <a:t>na</a:t>
            </a:r>
            <a:r>
              <a:rPr lang="sr-Latn-ME" dirty="0" smtClean="0"/>
              <a:t>č</a:t>
            </a:r>
            <a:r>
              <a:rPr lang="en-US" dirty="0" err="1" smtClean="0"/>
              <a:t>ini</a:t>
            </a:r>
            <a:r>
              <a:rPr lang="en-US" dirty="0" smtClean="0"/>
              <a:t> </a:t>
            </a:r>
            <a:r>
              <a:rPr lang="en-US" dirty="0" err="1" smtClean="0"/>
              <a:t>svugde</a:t>
            </a:r>
            <a:endParaRPr lang="en-US" dirty="0" smtClean="0"/>
          </a:p>
          <a:p>
            <a:r>
              <a:rPr lang="sr-Latn-ME" dirty="0" smtClean="0"/>
              <a:t>  </a:t>
            </a:r>
            <a:r>
              <a:rPr lang="en-US" dirty="0" smtClean="0"/>
              <a:t>kite</a:t>
            </a:r>
            <a:r>
              <a:rPr lang="sr-Latn-ME" dirty="0" smtClean="0"/>
              <a:t>ć</a:t>
            </a:r>
            <a:r>
              <a:rPr lang="en-US" dirty="0" smtClean="0"/>
              <a:t>’, a </a:t>
            </a:r>
            <a:r>
              <a:rPr lang="en-US" dirty="0" err="1" smtClean="0"/>
              <a:t>okolo</a:t>
            </a:r>
            <a:r>
              <a:rPr lang="en-US" dirty="0" smtClean="0"/>
              <a:t> </a:t>
            </a:r>
            <a:r>
              <a:rPr lang="en-US" dirty="0" err="1" smtClean="0"/>
              <a:t>njega</a:t>
            </a:r>
            <a:r>
              <a:rPr lang="en-US" dirty="0" smtClean="0"/>
              <a:t> </a:t>
            </a:r>
            <a:r>
              <a:rPr lang="sr-Latn-ME" dirty="0" smtClean="0"/>
              <a:t>povuče blistavi obod</a:t>
            </a:r>
          </a:p>
          <a:p>
            <a:r>
              <a:rPr lang="sr-Latn-ME" dirty="0"/>
              <a:t> </a:t>
            </a:r>
            <a:r>
              <a:rPr lang="sr-Latn-ME" dirty="0" smtClean="0"/>
              <a:t> sjajan i trostruk, a potom i remen srebrni doda.</a:t>
            </a:r>
          </a:p>
          <a:p>
            <a:r>
              <a:rPr lang="sr-Latn-ME" dirty="0"/>
              <a:t> </a:t>
            </a:r>
            <a:r>
              <a:rPr lang="sr-Latn-ME" dirty="0" smtClean="0"/>
              <a:t> Pet je ploča bilo na štitu, a Hefest odzgo</a:t>
            </a:r>
          </a:p>
          <a:p>
            <a:r>
              <a:rPr lang="sr-Latn-ME" dirty="0"/>
              <a:t> </a:t>
            </a:r>
            <a:r>
              <a:rPr lang="sr-Latn-ME" dirty="0" smtClean="0"/>
              <a:t> mnoge činjaše slike veštinom svojom i umljem.</a:t>
            </a:r>
            <a:r>
              <a:rPr lang="en-US" dirty="0" smtClean="0"/>
              <a:t>”</a:t>
            </a:r>
            <a:endParaRPr lang="sr-Latn-ME" dirty="0" smtClean="0"/>
          </a:p>
          <a:p>
            <a:endParaRPr lang="en-US" dirty="0" smtClean="0"/>
          </a:p>
          <a:p>
            <a:endParaRPr lang="en-US"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205" b="99096" l="0" r="98788"/>
                    </a14:imgEffect>
                  </a14:imgLayer>
                </a14:imgProps>
              </a:ext>
              <a:ext uri="{28A0092B-C50C-407E-A947-70E740481C1C}">
                <a14:useLocalDpi xmlns:a14="http://schemas.microsoft.com/office/drawing/2010/main" val="0"/>
              </a:ext>
            </a:extLst>
          </a:blip>
          <a:stretch>
            <a:fillRect/>
          </a:stretch>
        </p:blipFill>
        <p:spPr>
          <a:xfrm>
            <a:off x="6935429" y="3530549"/>
            <a:ext cx="2338573" cy="2351565"/>
          </a:xfrm>
          <a:prstGeom prst="rect">
            <a:avLst/>
          </a:prstGeom>
          <a:effectLst>
            <a:glow rad="152400">
              <a:schemeClr val="accent4">
                <a:satMod val="175000"/>
                <a:alpha val="22000"/>
              </a:schemeClr>
            </a:glow>
          </a:effectLst>
        </p:spPr>
      </p:pic>
    </p:spTree>
    <p:extLst>
      <p:ext uri="{BB962C8B-B14F-4D97-AF65-F5344CB8AC3E}">
        <p14:creationId xmlns:p14="http://schemas.microsoft.com/office/powerpoint/2010/main" val="40931014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smtClean="0">
                <a:latin typeface="Gabriola" panose="04040605051002020D02" pitchFamily="82" charset="0"/>
              </a:rPr>
              <a:t>Motivi na štitu</a:t>
            </a:r>
            <a:endParaRPr lang="en-US" sz="5400" dirty="0">
              <a:latin typeface="Gabriola" panose="04040605051002020D02" pitchFamily="82" charset="0"/>
            </a:endParaRPr>
          </a:p>
        </p:txBody>
      </p:sp>
      <p:sp>
        <p:nvSpPr>
          <p:cNvPr id="3" name="Content Placeholder 2"/>
          <p:cNvSpPr>
            <a:spLocks noGrp="1"/>
          </p:cNvSpPr>
          <p:nvPr>
            <p:ph idx="1"/>
          </p:nvPr>
        </p:nvSpPr>
        <p:spPr/>
        <p:txBody>
          <a:bodyPr/>
          <a:lstStyle/>
          <a:p>
            <a:pPr marL="0" indent="0">
              <a:buNone/>
            </a:pPr>
            <a:r>
              <a:rPr lang="sr-Latn-ME" sz="2000" dirty="0" smtClean="0"/>
              <a:t>S obzirom da Ahilej nije bio prosječan ahejski ratnik već polubog, njegova ratna oprema zahtijevala je viši nivo jer ličnosti poput njega ne dolikuje da se koristi standardnom opremom. Tako njegov štit dobija poseban </a:t>
            </a:r>
            <a:r>
              <a:rPr lang="en-US" sz="2000" dirty="0" smtClean="0"/>
              <a:t>“</a:t>
            </a:r>
            <a:r>
              <a:rPr lang="en-US" sz="2000" dirty="0" err="1" smtClean="0"/>
              <a:t>tretman</a:t>
            </a:r>
            <a:r>
              <a:rPr lang="en-US" sz="2000" dirty="0" smtClean="0"/>
              <a:t>” </a:t>
            </a:r>
            <a:r>
              <a:rPr lang="sr-Latn-ME" sz="2000" dirty="0" smtClean="0"/>
              <a:t>izrade i </a:t>
            </a:r>
            <a:r>
              <a:rPr lang="en-US" sz="2000" dirty="0" err="1" smtClean="0"/>
              <a:t>ukra</a:t>
            </a:r>
            <a:r>
              <a:rPr lang="sr-Latn-ME" sz="2000" dirty="0" smtClean="0"/>
              <a:t>šavanja. </a:t>
            </a:r>
            <a:r>
              <a:rPr lang="sr-Latn-ME" sz="2000" dirty="0" err="1"/>
              <a:t>Š</a:t>
            </a:r>
            <a:r>
              <a:rPr lang="en-US" sz="2000" dirty="0" smtClean="0"/>
              <a:t>tit </a:t>
            </a:r>
            <a:r>
              <a:rPr lang="en-US" sz="2000" dirty="0"/>
              <a:t>je </a:t>
            </a:r>
            <a:r>
              <a:rPr lang="en-US" sz="2000" dirty="0" err="1" smtClean="0"/>
              <a:t>dekorisan</a:t>
            </a:r>
            <a:r>
              <a:rPr lang="sr-Latn-ME" sz="2000" dirty="0" smtClean="0"/>
              <a:t> slikama</a:t>
            </a:r>
            <a:r>
              <a:rPr lang="en-US" sz="2000" dirty="0" smtClean="0"/>
              <a:t> </a:t>
            </a:r>
            <a:r>
              <a:rPr lang="en-US" sz="2000" dirty="0" err="1"/>
              <a:t>na</a:t>
            </a:r>
            <a:r>
              <a:rPr lang="en-US" sz="2000" dirty="0"/>
              <a:t> </a:t>
            </a:r>
            <a:r>
              <a:rPr lang="en-US" sz="2000" dirty="0" err="1"/>
              <a:t>sledeći</a:t>
            </a:r>
            <a:r>
              <a:rPr lang="en-US" sz="2000" dirty="0"/>
              <a:t> </a:t>
            </a:r>
            <a:r>
              <a:rPr lang="en-US" sz="2000" dirty="0" err="1"/>
              <a:t>način</a:t>
            </a:r>
            <a:r>
              <a:rPr lang="en-US" sz="2000" dirty="0" smtClean="0"/>
              <a:t>:</a:t>
            </a:r>
            <a:endParaRPr lang="sr-Latn-ME" sz="2000" dirty="0" smtClean="0"/>
          </a:p>
          <a:p>
            <a:pPr>
              <a:buFont typeface="+mj-lt"/>
              <a:buAutoNum type="arabicParenR"/>
            </a:pPr>
            <a:r>
              <a:rPr lang="sr-Latn-ME" sz="2000" dirty="0" smtClean="0"/>
              <a:t>Nebeski svod</a:t>
            </a:r>
          </a:p>
          <a:p>
            <a:pPr>
              <a:buFont typeface="+mj-lt"/>
              <a:buAutoNum type="arabicParenR"/>
            </a:pPr>
            <a:r>
              <a:rPr lang="sr-Latn-ME" sz="2000" dirty="0" smtClean="0"/>
              <a:t>Život u dva grada</a:t>
            </a:r>
          </a:p>
          <a:p>
            <a:pPr>
              <a:buFont typeface="+mj-lt"/>
              <a:buAutoNum type="arabicParenR"/>
            </a:pPr>
            <a:r>
              <a:rPr lang="sr-Latn-ME" sz="2000" dirty="0" smtClean="0"/>
              <a:t>Život na selu</a:t>
            </a:r>
          </a:p>
          <a:p>
            <a:pPr>
              <a:buFont typeface="+mj-lt"/>
              <a:buAutoNum type="arabicParenR"/>
            </a:pPr>
            <a:r>
              <a:rPr lang="sr-Latn-ME" sz="2000" dirty="0" smtClean="0"/>
              <a:t>Pastirski život</a:t>
            </a:r>
          </a:p>
          <a:p>
            <a:pPr>
              <a:buFont typeface="+mj-lt"/>
              <a:buAutoNum type="arabicParenR"/>
            </a:pPr>
            <a:endParaRPr lang="sr-Latn-ME" dirty="0" smtClean="0"/>
          </a:p>
          <a:p>
            <a:pPr marL="0" indent="0">
              <a:buNone/>
            </a:pP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74" b="100000" l="842" r="97474"/>
                    </a14:imgEffect>
                  </a14:imgLayer>
                </a14:imgProps>
              </a:ext>
              <a:ext uri="{28A0092B-C50C-407E-A947-70E740481C1C}">
                <a14:useLocalDpi xmlns:a14="http://schemas.microsoft.com/office/drawing/2010/main" val="0"/>
              </a:ext>
            </a:extLst>
          </a:blip>
          <a:srcRect r="3089"/>
          <a:stretch/>
        </p:blipFill>
        <p:spPr>
          <a:xfrm>
            <a:off x="5758263" y="3575222"/>
            <a:ext cx="2907943" cy="2887362"/>
          </a:xfrm>
          <a:prstGeom prst="rect">
            <a:avLst/>
          </a:prstGeom>
          <a:effectLst>
            <a:softEdge rad="31750"/>
          </a:effectLst>
        </p:spPr>
      </p:pic>
    </p:spTree>
    <p:extLst>
      <p:ext uri="{BB962C8B-B14F-4D97-AF65-F5344CB8AC3E}">
        <p14:creationId xmlns:p14="http://schemas.microsoft.com/office/powerpoint/2010/main" val="4058043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smtClean="0">
                <a:latin typeface="Gabriola" panose="04040605051002020D02" pitchFamily="82" charset="0"/>
              </a:rPr>
              <a:t>Motivi na štitu</a:t>
            </a:r>
            <a:endParaRPr lang="en-US" sz="5400" dirty="0">
              <a:latin typeface="Gabriola" panose="04040605051002020D02" pitchFamily="82" charset="0"/>
            </a:endParaRPr>
          </a:p>
        </p:txBody>
      </p:sp>
      <p:sp>
        <p:nvSpPr>
          <p:cNvPr id="3" name="Content Placeholder 2"/>
          <p:cNvSpPr>
            <a:spLocks noGrp="1"/>
          </p:cNvSpPr>
          <p:nvPr>
            <p:ph idx="1"/>
          </p:nvPr>
        </p:nvSpPr>
        <p:spPr/>
        <p:txBody>
          <a:bodyPr/>
          <a:lstStyle/>
          <a:p>
            <a:r>
              <a:rPr lang="en-US" dirty="0" err="1"/>
              <a:t>Ahil</a:t>
            </a:r>
            <a:r>
              <a:rPr lang="sr-Latn-ME" dirty="0"/>
              <a:t>ejev</a:t>
            </a:r>
            <a:r>
              <a:rPr lang="en-US" dirty="0"/>
              <a:t> </a:t>
            </a:r>
            <a:r>
              <a:rPr lang="en-US" dirty="0" err="1"/>
              <a:t>štit</a:t>
            </a:r>
            <a:r>
              <a:rPr lang="en-US" dirty="0"/>
              <a:t> </a:t>
            </a:r>
            <a:r>
              <a:rPr lang="en-US" dirty="0" err="1"/>
              <a:t>može</a:t>
            </a:r>
            <a:r>
              <a:rPr lang="en-US" dirty="0"/>
              <a:t> se </a:t>
            </a:r>
            <a:r>
              <a:rPr lang="en-US" dirty="0" err="1"/>
              <a:t>tumačiti</a:t>
            </a:r>
            <a:r>
              <a:rPr lang="en-US" dirty="0"/>
              <a:t> </a:t>
            </a:r>
            <a:r>
              <a:rPr lang="en-US" dirty="0" err="1"/>
              <a:t>na</a:t>
            </a:r>
            <a:r>
              <a:rPr lang="en-US" dirty="0"/>
              <a:t> </a:t>
            </a:r>
            <a:r>
              <a:rPr lang="en-US" dirty="0" err="1"/>
              <a:t>više</a:t>
            </a:r>
            <a:r>
              <a:rPr lang="en-US" dirty="0"/>
              <a:t> </a:t>
            </a:r>
            <a:r>
              <a:rPr lang="en-US" dirty="0" err="1"/>
              <a:t>različitih</a:t>
            </a:r>
            <a:r>
              <a:rPr lang="en-US" dirty="0"/>
              <a:t> </a:t>
            </a:r>
            <a:r>
              <a:rPr lang="en-US" dirty="0" err="1"/>
              <a:t>načina</a:t>
            </a:r>
            <a:r>
              <a:rPr lang="en-US" dirty="0"/>
              <a:t>. </a:t>
            </a:r>
            <a:r>
              <a:rPr lang="en-US" dirty="0" err="1"/>
              <a:t>Jedno</a:t>
            </a:r>
            <a:r>
              <a:rPr lang="en-US" dirty="0"/>
              <a:t> od </a:t>
            </a:r>
            <a:r>
              <a:rPr lang="en-US" dirty="0" err="1"/>
              <a:t>tumačenja</a:t>
            </a:r>
            <a:r>
              <a:rPr lang="en-US" dirty="0"/>
              <a:t> </a:t>
            </a:r>
            <a:r>
              <a:rPr lang="en-US" dirty="0" err="1"/>
              <a:t>glasi</a:t>
            </a:r>
            <a:r>
              <a:rPr lang="en-US" dirty="0"/>
              <a:t> da je </a:t>
            </a:r>
            <a:r>
              <a:rPr lang="en-US" dirty="0" err="1"/>
              <a:t>štit</a:t>
            </a:r>
            <a:r>
              <a:rPr lang="en-US" dirty="0"/>
              <a:t> </a:t>
            </a:r>
            <a:r>
              <a:rPr lang="en-US" dirty="0" err="1"/>
              <a:t>prosto</a:t>
            </a:r>
            <a:r>
              <a:rPr lang="en-US" dirty="0"/>
              <a:t> </a:t>
            </a:r>
            <a:r>
              <a:rPr lang="en-US" dirty="0" err="1"/>
              <a:t>fizička</a:t>
            </a:r>
            <a:r>
              <a:rPr lang="en-US" dirty="0"/>
              <a:t> </a:t>
            </a:r>
            <a:r>
              <a:rPr lang="en-US" dirty="0" err="1"/>
              <a:t>kopija</a:t>
            </a:r>
            <a:r>
              <a:rPr lang="en-US" dirty="0"/>
              <a:t> </a:t>
            </a:r>
            <a:r>
              <a:rPr lang="en-US" dirty="0" err="1"/>
              <a:t>spoljašnjeg</a:t>
            </a:r>
            <a:r>
              <a:rPr lang="en-US" dirty="0"/>
              <a:t> </a:t>
            </a:r>
            <a:r>
              <a:rPr lang="en-US" dirty="0" err="1"/>
              <a:t>sv</a:t>
            </a:r>
            <a:r>
              <a:rPr lang="sr-Latn-ME" dirty="0"/>
              <a:t>ij</a:t>
            </a:r>
            <a:r>
              <a:rPr lang="en-US" dirty="0"/>
              <a:t>eta. </a:t>
            </a:r>
            <a:r>
              <a:rPr lang="en-US" dirty="0" err="1"/>
              <a:t>Slojevi</a:t>
            </a:r>
            <a:r>
              <a:rPr lang="en-US" dirty="0"/>
              <a:t> </a:t>
            </a:r>
            <a:r>
              <a:rPr lang="en-US" dirty="0" err="1"/>
              <a:t>štita</a:t>
            </a:r>
            <a:r>
              <a:rPr lang="en-US" dirty="0"/>
              <a:t> </a:t>
            </a:r>
            <a:r>
              <a:rPr lang="en-US" dirty="0" err="1"/>
              <a:t>jesu</a:t>
            </a:r>
            <a:r>
              <a:rPr lang="en-US" dirty="0"/>
              <a:t> </a:t>
            </a:r>
            <a:r>
              <a:rPr lang="en-US" dirty="0" err="1"/>
              <a:t>nizovi</a:t>
            </a:r>
            <a:r>
              <a:rPr lang="en-US" dirty="0"/>
              <a:t> </a:t>
            </a:r>
            <a:r>
              <a:rPr lang="en-US" dirty="0" err="1"/>
              <a:t>suprotnosti</a:t>
            </a:r>
            <a:r>
              <a:rPr lang="sr-Latn-ME" dirty="0"/>
              <a:t> </a:t>
            </a:r>
            <a:r>
              <a:rPr lang="en-US" dirty="0"/>
              <a:t>—</a:t>
            </a:r>
            <a:r>
              <a:rPr lang="sr-Latn-ME" dirty="0"/>
              <a:t> </a:t>
            </a:r>
            <a:r>
              <a:rPr lang="en-US" dirty="0"/>
              <a:t>rat </a:t>
            </a:r>
            <a:r>
              <a:rPr lang="en-US" dirty="0" err="1"/>
              <a:t>i</a:t>
            </a:r>
            <a:r>
              <a:rPr lang="en-US" dirty="0"/>
              <a:t> </a:t>
            </a:r>
            <a:r>
              <a:rPr lang="en-US" dirty="0" err="1"/>
              <a:t>mir</a:t>
            </a:r>
            <a:r>
              <a:rPr lang="en-US" dirty="0"/>
              <a:t>, </a:t>
            </a:r>
            <a:r>
              <a:rPr lang="sr-Latn-ME" dirty="0"/>
              <a:t>rad </a:t>
            </a:r>
            <a:r>
              <a:rPr lang="en-US" dirty="0" err="1"/>
              <a:t>i</a:t>
            </a:r>
            <a:r>
              <a:rPr lang="en-US" dirty="0"/>
              <a:t> </a:t>
            </a:r>
            <a:r>
              <a:rPr lang="en-US" dirty="0" err="1" smtClean="0"/>
              <a:t>proslave</a:t>
            </a:r>
            <a:r>
              <a:rPr lang="sr-Latn-ME" dirty="0" smtClean="0"/>
              <a:t>..</a:t>
            </a:r>
            <a:r>
              <a:rPr lang="en-US" dirty="0" smtClean="0"/>
              <a:t>.</a:t>
            </a:r>
            <a:r>
              <a:rPr lang="sr-Latn-ME" dirty="0" smtClean="0"/>
              <a:t> </a:t>
            </a:r>
            <a:r>
              <a:rPr lang="en-US" dirty="0" err="1"/>
              <a:t>Opis</a:t>
            </a:r>
            <a:r>
              <a:rPr lang="en-US" dirty="0"/>
              <a:t> </a:t>
            </a:r>
            <a:r>
              <a:rPr lang="en-US" dirty="0" err="1"/>
              <a:t>štita</a:t>
            </a:r>
            <a:r>
              <a:rPr lang="en-US" dirty="0"/>
              <a:t> u </a:t>
            </a:r>
            <a:r>
              <a:rPr lang="en-US" dirty="0" err="1"/>
              <a:t>Ilijadi</a:t>
            </a:r>
            <a:r>
              <a:rPr lang="en-US" dirty="0"/>
              <a:t> </a:t>
            </a:r>
            <a:r>
              <a:rPr lang="en-US" dirty="0" err="1"/>
              <a:t>pada</a:t>
            </a:r>
            <a:r>
              <a:rPr lang="en-US" dirty="0"/>
              <a:t> </a:t>
            </a:r>
            <a:r>
              <a:rPr lang="en-US" dirty="0" err="1"/>
              <a:t>između</a:t>
            </a:r>
            <a:r>
              <a:rPr lang="en-US" dirty="0"/>
              <a:t> </a:t>
            </a:r>
            <a:r>
              <a:rPr lang="en-US" dirty="0" err="1"/>
              <a:t>bitke</a:t>
            </a:r>
            <a:r>
              <a:rPr lang="en-US" dirty="0"/>
              <a:t> </a:t>
            </a:r>
            <a:r>
              <a:rPr lang="en-US" dirty="0" err="1"/>
              <a:t>za</a:t>
            </a:r>
            <a:r>
              <a:rPr lang="en-US" dirty="0"/>
              <a:t> </a:t>
            </a:r>
            <a:r>
              <a:rPr lang="en-US" dirty="0" err="1"/>
              <a:t>Patroklovo</a:t>
            </a:r>
            <a:r>
              <a:rPr lang="en-US" dirty="0"/>
              <a:t> t</a:t>
            </a:r>
            <a:r>
              <a:rPr lang="sr-Latn-ME" dirty="0"/>
              <a:t>ije</a:t>
            </a:r>
            <a:r>
              <a:rPr lang="en-US" dirty="0"/>
              <a:t>lo </a:t>
            </a:r>
            <a:r>
              <a:rPr lang="en-US" dirty="0" err="1"/>
              <a:t>i</a:t>
            </a:r>
            <a:r>
              <a:rPr lang="en-US" dirty="0"/>
              <a:t> </a:t>
            </a:r>
            <a:r>
              <a:rPr lang="en-US" dirty="0" err="1"/>
              <a:t>ponovnog</a:t>
            </a:r>
            <a:r>
              <a:rPr lang="en-US" dirty="0"/>
              <a:t> </a:t>
            </a:r>
            <a:r>
              <a:rPr lang="en-US" dirty="0" err="1"/>
              <a:t>ulaska</a:t>
            </a:r>
            <a:r>
              <a:rPr lang="en-US" dirty="0"/>
              <a:t> </a:t>
            </a:r>
            <a:r>
              <a:rPr lang="en-US" dirty="0" err="1"/>
              <a:t>Ahil</a:t>
            </a:r>
            <a:r>
              <a:rPr lang="sr-Latn-ME" dirty="0"/>
              <a:t>eja</a:t>
            </a:r>
            <a:r>
              <a:rPr lang="en-US" dirty="0"/>
              <a:t> u </a:t>
            </a:r>
            <a:r>
              <a:rPr lang="en-US" dirty="0" err="1"/>
              <a:t>Trojanski</a:t>
            </a:r>
            <a:r>
              <a:rPr lang="en-US" dirty="0"/>
              <a:t> rat, pa se </a:t>
            </a:r>
            <a:r>
              <a:rPr lang="en-US" dirty="0" err="1"/>
              <a:t>može</a:t>
            </a:r>
            <a:r>
              <a:rPr lang="en-US" dirty="0"/>
              <a:t> </a:t>
            </a:r>
            <a:r>
              <a:rPr lang="en-US" dirty="0" err="1"/>
              <a:t>tumačiti</a:t>
            </a:r>
            <a:r>
              <a:rPr lang="en-US" dirty="0"/>
              <a:t> </a:t>
            </a:r>
            <a:r>
              <a:rPr lang="en-US" dirty="0" err="1"/>
              <a:t>i</a:t>
            </a:r>
            <a:r>
              <a:rPr lang="en-US" dirty="0"/>
              <a:t> </a:t>
            </a:r>
            <a:r>
              <a:rPr lang="en-US" dirty="0" err="1"/>
              <a:t>kao</a:t>
            </a:r>
            <a:r>
              <a:rPr lang="en-US" dirty="0"/>
              <a:t> “</a:t>
            </a:r>
            <a:r>
              <a:rPr lang="sr-Latn-ME" dirty="0"/>
              <a:t>zatišje pred buru</a:t>
            </a:r>
            <a:r>
              <a:rPr lang="en-US" dirty="0"/>
              <a:t>”, </a:t>
            </a:r>
            <a:r>
              <a:rPr lang="en-US" dirty="0" err="1"/>
              <a:t>služeći</a:t>
            </a:r>
            <a:r>
              <a:rPr lang="en-US" dirty="0"/>
              <a:t> da </a:t>
            </a:r>
            <a:r>
              <a:rPr lang="en-US" dirty="0" err="1"/>
              <a:t>naglasi</a:t>
            </a:r>
            <a:r>
              <a:rPr lang="en-US" dirty="0"/>
              <a:t> </a:t>
            </a:r>
            <a:r>
              <a:rPr lang="en-US" dirty="0" err="1"/>
              <a:t>brutalnost</a:t>
            </a:r>
            <a:r>
              <a:rPr lang="en-US" dirty="0"/>
              <a:t> </a:t>
            </a:r>
            <a:r>
              <a:rPr lang="en-US" dirty="0" err="1"/>
              <a:t>nasilja</a:t>
            </a:r>
            <a:r>
              <a:rPr lang="en-US" dirty="0"/>
              <a:t> </a:t>
            </a:r>
            <a:r>
              <a:rPr lang="en-US" dirty="0" err="1"/>
              <a:t>tokom</a:t>
            </a:r>
            <a:r>
              <a:rPr lang="en-US" dirty="0"/>
              <a:t> </a:t>
            </a:r>
            <a:r>
              <a:rPr lang="en-US" dirty="0" err="1"/>
              <a:t>Trojanskog</a:t>
            </a:r>
            <a:r>
              <a:rPr lang="en-US" dirty="0"/>
              <a:t> rata. </a:t>
            </a:r>
            <a:r>
              <a:rPr lang="en-US" dirty="0" err="1"/>
              <a:t>Takođe</a:t>
            </a:r>
            <a:r>
              <a:rPr lang="en-US" dirty="0"/>
              <a:t> </a:t>
            </a:r>
            <a:r>
              <a:rPr lang="en-US" dirty="0" err="1"/>
              <a:t>služi</a:t>
            </a:r>
            <a:r>
              <a:rPr lang="en-US" dirty="0"/>
              <a:t> da pod</a:t>
            </a:r>
            <a:r>
              <a:rPr lang="sr-Latn-ME" dirty="0"/>
              <a:t>j</a:t>
            </a:r>
            <a:r>
              <a:rPr lang="en-US" dirty="0" err="1"/>
              <a:t>seti</a:t>
            </a:r>
            <a:r>
              <a:rPr lang="en-US" dirty="0"/>
              <a:t> </a:t>
            </a:r>
            <a:r>
              <a:rPr lang="en-US" dirty="0" err="1"/>
              <a:t>šta</a:t>
            </a:r>
            <a:r>
              <a:rPr lang="en-US" dirty="0"/>
              <a:t> </a:t>
            </a:r>
            <a:r>
              <a:rPr lang="en-US" dirty="0" err="1"/>
              <a:t>će</a:t>
            </a:r>
            <a:r>
              <a:rPr lang="en-US" dirty="0"/>
              <a:t> </a:t>
            </a:r>
            <a:r>
              <a:rPr lang="en-US" dirty="0" err="1"/>
              <a:t>sve</a:t>
            </a:r>
            <a:r>
              <a:rPr lang="en-US" dirty="0"/>
              <a:t> </a:t>
            </a:r>
            <a:r>
              <a:rPr lang="en-US" dirty="0" err="1"/>
              <a:t>ljudi</a:t>
            </a:r>
            <a:r>
              <a:rPr lang="en-US" dirty="0"/>
              <a:t> </a:t>
            </a:r>
            <a:r>
              <a:rPr lang="en-US" dirty="0" err="1"/>
              <a:t>izgubiti</a:t>
            </a:r>
            <a:r>
              <a:rPr lang="en-US" dirty="0"/>
              <a:t> </a:t>
            </a:r>
            <a:r>
              <a:rPr lang="en-US" dirty="0" err="1"/>
              <a:t>jednom</a:t>
            </a:r>
            <a:r>
              <a:rPr lang="en-US" dirty="0"/>
              <a:t> </a:t>
            </a:r>
            <a:r>
              <a:rPr lang="en-US" dirty="0" err="1"/>
              <a:t>kada</a:t>
            </a:r>
            <a:r>
              <a:rPr lang="en-US" dirty="0"/>
              <a:t> </a:t>
            </a:r>
            <a:r>
              <a:rPr lang="en-US" dirty="0" err="1"/>
              <a:t>Troja</a:t>
            </a:r>
            <a:r>
              <a:rPr lang="en-US" dirty="0"/>
              <a:t> </a:t>
            </a:r>
            <a:r>
              <a:rPr lang="en-US" dirty="0" err="1"/>
              <a:t>padne</a:t>
            </a:r>
            <a:r>
              <a:rPr lang="en-US" dirty="0"/>
              <a:t>.</a:t>
            </a:r>
            <a:r>
              <a:rPr lang="sr-Latn-ME" dirty="0"/>
              <a:t> </a:t>
            </a:r>
            <a:endParaRPr lang="sr-Latn-ME" dirty="0" smtClean="0"/>
          </a:p>
          <a:p>
            <a:r>
              <a:rPr lang="sr-Latn-ME" dirty="0" smtClean="0"/>
              <a:t>Prikaz idličnih motiva kao i motiva iz svakodnevnog života na jednom ratničkom predmetu poput štita predstavlja čežnju i želju za mirom osobe koja se tim štitom služi.</a:t>
            </a:r>
            <a:endParaRPr lang="en-US" dirty="0"/>
          </a:p>
          <a:p>
            <a:endParaRPr lang="en-US" dirty="0"/>
          </a:p>
        </p:txBody>
      </p:sp>
    </p:spTree>
    <p:extLst>
      <p:ext uri="{BB962C8B-B14F-4D97-AF65-F5344CB8AC3E}">
        <p14:creationId xmlns:p14="http://schemas.microsoft.com/office/powerpoint/2010/main" val="69467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a:latin typeface="Gabriola" panose="04040605051002020D02" pitchFamily="82" charset="0"/>
              </a:rPr>
              <a:t>Motiv dva grada</a:t>
            </a:r>
            <a:endParaRPr lang="en-US" sz="5400" dirty="0"/>
          </a:p>
        </p:txBody>
      </p:sp>
      <p:sp>
        <p:nvSpPr>
          <p:cNvPr id="3" name="Content Placeholder 2"/>
          <p:cNvSpPr>
            <a:spLocks noGrp="1"/>
          </p:cNvSpPr>
          <p:nvPr>
            <p:ph idx="1"/>
          </p:nvPr>
        </p:nvSpPr>
        <p:spPr/>
        <p:txBody>
          <a:bodyPr/>
          <a:lstStyle/>
          <a:p>
            <a:pPr marL="0" indent="0">
              <a:buNone/>
            </a:pPr>
            <a:r>
              <a:rPr lang="hr-HR" altLang="en-US" sz="2000" dirty="0">
                <a:solidFill>
                  <a:schemeClr val="tx1">
                    <a:lumMod val="95000"/>
                  </a:schemeClr>
                </a:solidFill>
                <a:latin typeface="Google Sans"/>
              </a:rPr>
              <a:t>Dva grada prikazana na štitu predstavljaju </a:t>
            </a:r>
            <a:r>
              <a:rPr lang="hr-HR" altLang="en-US" sz="2000" dirty="0" smtClean="0">
                <a:solidFill>
                  <a:schemeClr val="tx1">
                    <a:lumMod val="95000"/>
                  </a:schemeClr>
                </a:solidFill>
                <a:latin typeface="Google Sans"/>
              </a:rPr>
              <a:t>Grčku </a:t>
            </a:r>
            <a:r>
              <a:rPr lang="hr-HR" altLang="en-US" sz="2000" dirty="0">
                <a:solidFill>
                  <a:schemeClr val="tx1">
                    <a:lumMod val="95000"/>
                  </a:schemeClr>
                </a:solidFill>
                <a:latin typeface="Google Sans"/>
              </a:rPr>
              <a:t>i </a:t>
            </a:r>
            <a:r>
              <a:rPr lang="hr-HR" altLang="en-US" sz="2000" dirty="0" smtClean="0">
                <a:solidFill>
                  <a:schemeClr val="tx1">
                    <a:lumMod val="95000"/>
                  </a:schemeClr>
                </a:solidFill>
                <a:latin typeface="Google Sans"/>
              </a:rPr>
              <a:t>Troju. </a:t>
            </a:r>
            <a:r>
              <a:rPr lang="hr-HR" altLang="en-US" sz="2000" dirty="0">
                <a:solidFill>
                  <a:schemeClr val="tx1">
                    <a:lumMod val="95000"/>
                  </a:schemeClr>
                </a:solidFill>
                <a:latin typeface="Google Sans"/>
              </a:rPr>
              <a:t>Jedan od gradova ispunjen je muškarcima koji plešu i pjevaju, a mladenke </a:t>
            </a:r>
            <a:r>
              <a:rPr lang="hr-HR" altLang="en-US" sz="2000" dirty="0" smtClean="0">
                <a:solidFill>
                  <a:schemeClr val="tx1">
                    <a:lumMod val="95000"/>
                  </a:schemeClr>
                </a:solidFill>
                <a:latin typeface="Google Sans"/>
              </a:rPr>
              <a:t>hodaju ulicama</a:t>
            </a:r>
            <a:r>
              <a:rPr lang="hr-HR" altLang="en-US" sz="2000" dirty="0">
                <a:solidFill>
                  <a:schemeClr val="tx1">
                    <a:lumMod val="95000"/>
                  </a:schemeClr>
                </a:solidFill>
                <a:latin typeface="Google Sans"/>
              </a:rPr>
              <a:t>, dok </a:t>
            </a:r>
            <a:r>
              <a:rPr lang="hr-HR" altLang="en-US" sz="2000" dirty="0" smtClean="0">
                <a:solidFill>
                  <a:schemeClr val="tx1">
                    <a:lumMod val="95000"/>
                  </a:schemeClr>
                </a:solidFill>
                <a:latin typeface="Google Sans"/>
              </a:rPr>
              <a:t>je drugi grad okružen </a:t>
            </a:r>
            <a:r>
              <a:rPr lang="hr-HR" altLang="en-US" sz="2000" dirty="0" smtClean="0">
                <a:solidFill>
                  <a:schemeClr val="tx1">
                    <a:lumMod val="95000"/>
                  </a:schemeClr>
                </a:solidFill>
                <a:latin typeface="Google Sans"/>
              </a:rPr>
              <a:t>vojskom i u njemu biva svađa. </a:t>
            </a:r>
            <a:r>
              <a:rPr lang="hr-HR" altLang="en-US" sz="2000" dirty="0">
                <a:solidFill>
                  <a:schemeClr val="tx1">
                    <a:lumMod val="95000"/>
                  </a:schemeClr>
                </a:solidFill>
                <a:latin typeface="Google Sans"/>
              </a:rPr>
              <a:t>Ahilej je odlučio živjeti u "gradu rata i smrti" i okrenuo je leđa "gradu mira i zakona". </a:t>
            </a:r>
            <a:endParaRPr lang="hr-HR" altLang="en-US" sz="2000" dirty="0">
              <a:solidFill>
                <a:schemeClr val="tx1">
                  <a:lumMod val="95000"/>
                </a:schemeClr>
              </a:solidFill>
              <a:latin typeface="Arial" panose="020B0604020202020204" pitchFamily="34" charset="0"/>
            </a:endParaRPr>
          </a:p>
          <a:p>
            <a:pPr marL="0" indent="0">
              <a:buNone/>
            </a:pP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639" b="98525" l="1192" r="98957"/>
                    </a14:imgEffect>
                  </a14:imgLayer>
                </a14:imgProps>
              </a:ext>
              <a:ext uri="{28A0092B-C50C-407E-A947-70E740481C1C}">
                <a14:useLocalDpi xmlns:a14="http://schemas.microsoft.com/office/drawing/2010/main" val="0"/>
              </a:ext>
            </a:extLst>
          </a:blip>
          <a:stretch>
            <a:fillRect/>
          </a:stretch>
        </p:blipFill>
        <p:spPr>
          <a:xfrm>
            <a:off x="6027874" y="3508078"/>
            <a:ext cx="2786613" cy="2533284"/>
          </a:xfrm>
          <a:prstGeom prst="rect">
            <a:avLst/>
          </a:prstGeom>
          <a:effectLst>
            <a:softEdge rad="31750"/>
          </a:effectLst>
        </p:spPr>
      </p:pic>
      <p:sp>
        <p:nvSpPr>
          <p:cNvPr id="7" name="TextBox 6"/>
          <p:cNvSpPr txBox="1"/>
          <p:nvPr/>
        </p:nvSpPr>
        <p:spPr>
          <a:xfrm>
            <a:off x="7123117" y="5963774"/>
            <a:ext cx="2358634" cy="307777"/>
          </a:xfrm>
          <a:prstGeom prst="rect">
            <a:avLst/>
          </a:prstGeom>
          <a:noFill/>
        </p:spPr>
        <p:txBody>
          <a:bodyPr wrap="square" rtlCol="0">
            <a:spAutoFit/>
          </a:bodyPr>
          <a:lstStyle/>
          <a:p>
            <a:r>
              <a:rPr lang="sr-Latn-ME" sz="1400" dirty="0" smtClean="0"/>
              <a:t> Troja</a:t>
            </a:r>
            <a:endParaRPr lang="en-US" sz="1400" dirty="0"/>
          </a:p>
        </p:txBody>
      </p:sp>
    </p:spTree>
    <p:extLst>
      <p:ext uri="{BB962C8B-B14F-4D97-AF65-F5344CB8AC3E}">
        <p14:creationId xmlns:p14="http://schemas.microsoft.com/office/powerpoint/2010/main" val="332159570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ME" sz="5400" dirty="0" smtClean="0">
                <a:latin typeface="Gabriola" panose="04040605051002020D02" pitchFamily="82" charset="0"/>
              </a:rPr>
              <a:t>Skica Ahilejevog štita</a:t>
            </a:r>
            <a:endParaRPr lang="en-US" sz="5400" dirty="0">
              <a:latin typeface="Gabriola" panose="04040605051002020D02" pitchFamily="82" charset="0"/>
            </a:endParaRPr>
          </a:p>
        </p:txBody>
      </p:sp>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ackgroundRemoval t="549" b="97896" l="291" r="99806"/>
                    </a14:imgEffect>
                  </a14:imgLayer>
                </a14:imgProps>
              </a:ext>
              <a:ext uri="{28A0092B-C50C-407E-A947-70E740481C1C}">
                <a14:useLocalDpi xmlns:a14="http://schemas.microsoft.com/office/drawing/2010/main" val="0"/>
              </a:ext>
            </a:extLst>
          </a:blip>
          <a:srcRect r="1468"/>
          <a:stretch/>
        </p:blipFill>
        <p:spPr>
          <a:xfrm>
            <a:off x="2729823" y="1699741"/>
            <a:ext cx="4491690" cy="4837435"/>
          </a:xfrm>
          <a:effectLst>
            <a:softEdge rad="50800"/>
          </a:effectLst>
        </p:spPr>
      </p:pic>
    </p:spTree>
    <p:extLst>
      <p:ext uri="{BB962C8B-B14F-4D97-AF65-F5344CB8AC3E}">
        <p14:creationId xmlns:p14="http://schemas.microsoft.com/office/powerpoint/2010/main" val="273576778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9356" y="2298356"/>
            <a:ext cx="8596668" cy="1320800"/>
          </a:xfrm>
        </p:spPr>
        <p:txBody>
          <a:bodyPr>
            <a:noAutofit/>
          </a:bodyPr>
          <a:lstStyle/>
          <a:p>
            <a:r>
              <a:rPr lang="sr-Latn-ME" sz="11500" dirty="0" smtClean="0">
                <a:latin typeface="Gabriola" panose="04040605051002020D02" pitchFamily="82" charset="0"/>
              </a:rPr>
              <a:t>Hvala na pažnji!</a:t>
            </a:r>
            <a:endParaRPr lang="en-US" sz="11500" dirty="0">
              <a:latin typeface="Gabriola" panose="04040605051002020D02" pitchFamily="82" charset="0"/>
            </a:endParaRPr>
          </a:p>
        </p:txBody>
      </p:sp>
    </p:spTree>
    <p:extLst>
      <p:ext uri="{BB962C8B-B14F-4D97-AF65-F5344CB8AC3E}">
        <p14:creationId xmlns:p14="http://schemas.microsoft.com/office/powerpoint/2010/main" val="1356078133"/>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296</TotalTime>
  <Words>487</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Gabriola</vt:lpstr>
      <vt:lpstr>Google Sans</vt:lpstr>
      <vt:lpstr>Trebuchet MS</vt:lpstr>
      <vt:lpstr>Wingdings 3</vt:lpstr>
      <vt:lpstr>Facet</vt:lpstr>
      <vt:lpstr>Ilijada Osamnaesto pjevanje (odlomak) Ahilejev štit</vt:lpstr>
      <vt:lpstr>Ahilejeva ratna oprema</vt:lpstr>
      <vt:lpstr>Ahilejev štit</vt:lpstr>
      <vt:lpstr>Motivi na štitu</vt:lpstr>
      <vt:lpstr>Motivi na štitu</vt:lpstr>
      <vt:lpstr>Motiv dva grada</vt:lpstr>
      <vt:lpstr>Skica Ahilejevog štita</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Win</cp:lastModifiedBy>
  <cp:revision>16</cp:revision>
  <dcterms:created xsi:type="dcterms:W3CDTF">2021-02-28T15:15:39Z</dcterms:created>
  <dcterms:modified xsi:type="dcterms:W3CDTF">2021-02-28T20:12:43Z</dcterms:modified>
</cp:coreProperties>
</file>