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80" r:id="rId5"/>
    <p:sldId id="281" r:id="rId6"/>
    <p:sldId id="282" r:id="rId7"/>
    <p:sldId id="283" r:id="rId8"/>
    <p:sldId id="284" r:id="rId9"/>
    <p:sldId id="285" r:id="rId10"/>
    <p:sldId id="287" r:id="rId11"/>
    <p:sldId id="28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11-Feb-2021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981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>
            <a:extLst>
              <a:ext uri="{FF2B5EF4-FFF2-40B4-BE49-F238E27FC236}">
                <a16:creationId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1B079-7EF0-44EE-B798-BCC497C9F3B2}" type="datetime1">
              <a:rPr lang="en-US" smtClean="0"/>
              <a:t>11-Feb-2021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809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70A8-1D13-4657-95F0-A9EA54967B8D}" type="datetime1">
              <a:rPr lang="en-US" smtClean="0"/>
              <a:t>11-Feb-2021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192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90AC-71BD-4C7F-8ACA-7B3F18292E63}" type="datetime1">
              <a:rPr lang="en-US" smtClean="0"/>
              <a:t>11-Feb-2021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520980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FC2C-8905-46F0-B443-CE905B76BA01}" type="datetime1">
              <a:rPr lang="en-US" smtClean="0"/>
              <a:t>11-Feb-2021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3243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79DC3-C9B5-499E-9140-0DC28B7074E2}" type="datetime1">
              <a:rPr lang="en-US" smtClean="0"/>
              <a:t>11-Feb-2021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7586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>
            <a:extLst>
              <a:ext uri="{FF2B5EF4-FFF2-40B4-BE49-F238E27FC236}">
                <a16:creationId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>
            <a:extLst>
              <a:ext uri="{FF2B5EF4-FFF2-40B4-BE49-F238E27FC236}">
                <a16:creationId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>
            <a:extLst>
              <a:ext uri="{FF2B5EF4-FFF2-40B4-BE49-F238E27FC236}">
                <a16:creationId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572443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33EA-E472-4D22-9C03-A9C14AA21CED}" type="datetime1">
              <a:rPr lang="en-US" smtClean="0"/>
              <a:t>11-Feb-2021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45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A3C-5767-4844-A0A3-83778C2E5409}" type="datetime1">
              <a:rPr lang="en-US" smtClean="0"/>
              <a:t>11-Feb-2021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277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07A8-A5CF-4D38-AB86-7EDDA87A85D4}" type="datetime1">
              <a:rPr lang="en-US" smtClean="0"/>
              <a:t>11-Feb-2021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205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362267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0716" y="2076451"/>
            <a:ext cx="4856841" cy="3622672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D27C-8599-43EF-BA1D-14DDC1946E06}" type="datetime1">
              <a:rPr lang="en-US" smtClean="0"/>
              <a:t>11-Feb-2021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774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>
            <a:extLst>
              <a:ext uri="{FF2B5EF4-FFF2-40B4-BE49-F238E27FC236}">
                <a16:creationId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Picture 20" descr="Slate-V2-HD-compPhotoInset.png">
            <a:extLst>
              <a:ext uri="{FF2B5EF4-FFF2-40B4-BE49-F238E27FC236}">
                <a16:creationId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6013" y="1855153"/>
            <a:ext cx="4764764" cy="6924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6013" y="2702103"/>
            <a:ext cx="4764764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3166" y="1855152"/>
            <a:ext cx="4779582" cy="6924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3167" y="2702103"/>
            <a:ext cx="4779581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3D99-809A-49C0-96E5-4250D0B498EE}" type="datetime1">
              <a:rPr lang="en-US" smtClean="0"/>
              <a:t>11-Feb-2021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315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DE9B-B678-4EFB-BB7D-A4370204A0B0}" type="datetime1">
              <a:rPr lang="en-US" smtClean="0"/>
              <a:t>11-Feb-2021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334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12DA-F765-4142-A6A3-A8ED7235E082}" type="datetime1">
              <a:rPr lang="en-US" smtClean="0"/>
              <a:t>11-Feb-2021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585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0800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673351"/>
            <a:ext cx="3706889" cy="301625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277FD-7DE6-41D4-930D-AC99F5AFE54E}" type="datetime1">
              <a:rPr lang="en-US" smtClean="0"/>
              <a:t>11-Feb-2021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149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>
            <a:extLst>
              <a:ext uri="{FF2B5EF4-FFF2-40B4-BE49-F238E27FC236}">
                <a16:creationId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763701"/>
            <a:ext cx="5707899" cy="1675559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5526-7079-4B7B-987C-1B5FAE11A0FF}" type="datetime1">
              <a:rPr lang="en-US" smtClean="0"/>
              <a:t>11-Feb-2021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512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11-Feb-2021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7440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sldNum="0" hdr="0" ftr="0" dt="0"/>
  <p:txStyles>
    <p:titleStyle>
      <a:lvl1pPr algn="ctr" defTabSz="457200" rtl="0" eaLnBrk="1" latinLnBrk="0" hangingPunct="1">
        <a:lnSpc>
          <a:spcPct val="90000"/>
        </a:lnSpc>
        <a:spcBef>
          <a:spcPct val="0"/>
        </a:spcBef>
        <a:buNone/>
        <a:defRPr sz="4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21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large, sitting, white, numbers">
            <a:extLst>
              <a:ext uri="{FF2B5EF4-FFF2-40B4-BE49-F238E27FC236}">
                <a16:creationId xmlns:a16="http://schemas.microsoft.com/office/drawing/2014/main" id="{9A5D9ED1-DFCC-4799-89E2-D118451B98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" y="0"/>
            <a:ext cx="12191356" cy="6858000"/>
          </a:xfrm>
          <a:prstGeom prst="rect">
            <a:avLst/>
          </a:prstGeom>
        </p:spPr>
      </p:pic>
      <p:sp useBgFill="1">
        <p:nvSpPr>
          <p:cNvPr id="101" name="Freeform 5">
            <a:extLst>
              <a:ext uri="{FF2B5EF4-FFF2-40B4-BE49-F238E27FC236}">
                <a16:creationId xmlns:a16="http://schemas.microsoft.com/office/drawing/2014/main" id="{608EAA06-5488-416B-B2B2-E55213011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 flipH="1">
            <a:off x="7426885" y="445383"/>
            <a:ext cx="1995577" cy="7534653"/>
          </a:xfrm>
          <a:prstGeom prst="round2SameRect">
            <a:avLst>
              <a:gd name="adj1" fmla="val 9679"/>
              <a:gd name="adj2" fmla="val 400"/>
            </a:avLst>
          </a:pr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="" xmlns:a14="http://schemas.microsoft.com/office/drawing/2010/main" xmlns:p14="http://schemas.microsoft.com/office/powerpoint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1F047C-C727-42A7-85C5-68C5AA1B1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47701" y="3496574"/>
            <a:ext cx="6436104" cy="1052422"/>
          </a:xfrm>
        </p:spPr>
        <p:txBody>
          <a:bodyPr>
            <a:normAutofit/>
          </a:bodyPr>
          <a:lstStyle/>
          <a:p>
            <a:pPr algn="l"/>
            <a:r>
              <a:rPr lang="sr-Latn-ME" sz="3700"/>
              <a:t>Stepen čiji je izložilac cio broj</a:t>
            </a:r>
            <a:endParaRPr lang="en-US" sz="37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7701" y="4548996"/>
            <a:ext cx="6436104" cy="534838"/>
          </a:xfrm>
        </p:spPr>
        <p:txBody>
          <a:bodyPr>
            <a:normAutofit/>
          </a:bodyPr>
          <a:lstStyle/>
          <a:p>
            <a:pPr algn="l"/>
            <a:r>
              <a:rPr lang="sr-Latn-ME" sz="1800">
                <a:solidFill>
                  <a:srgbClr val="5792BA"/>
                </a:solidFill>
              </a:rPr>
              <a:t>VJEŽBANJE</a:t>
            </a:r>
            <a:endParaRPr lang="en-US" sz="1800">
              <a:solidFill>
                <a:srgbClr val="5792B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120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25606-FD5A-425C-9FD6-A891338F3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dirty="0"/>
              <a:t>1. Izračunati vrijednost izraza: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015BC41-299C-47BE-B2DB-EE8403A8A168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>
                <a:normAutofit/>
              </a:bodyPr>
              <a:lstStyle/>
              <a:p>
                <a:pPr marL="3690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sr-Latn-ME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7</m:t>
                          </m:r>
                        </m:e>
                        <m:sup>
                          <m:r>
                            <a:rPr lang="sr-Latn-ME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sr-Latn-ME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ME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sr-Latn-ME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ME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−2</m:t>
                          </m:r>
                        </m:sup>
                      </m:sSup>
                      <m:r>
                        <a:rPr lang="sr-Latn-ME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sr-Latn-ME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sr-Latn-ME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sup>
                      </m:sSup>
                      <m:r>
                        <a:rPr lang="sr-Latn-ME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sr-Latn-ME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690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8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=1+</m:t>
                      </m:r>
                      <m:sSup>
                        <m:sSup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ME" sz="2800" b="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sr-Latn-ME" sz="2800" b="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ME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sz="2800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ME" sz="280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sr-Latn-ME" sz="28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sr-Latn-ME" sz="28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sz="28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sr-Latn-ME" sz="28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p>
                          </m:sSup>
                        </m:den>
                      </m:f>
                      <m:r>
                        <a:rPr lang="sr-Latn-ME" sz="2800" b="0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sr-Latn-ME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690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8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=1+4</m:t>
                      </m:r>
                      <m:r>
                        <a:rPr lang="sr-Latn-ME" sz="2800" b="0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ME" sz="28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sr-Latn-ME" sz="28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ME" sz="28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9</m:t>
                          </m:r>
                        </m:den>
                      </m:f>
                      <m:r>
                        <a:rPr lang="sr-Latn-ME" sz="2800" b="0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en-US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n-US" sz="28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015BC41-299C-47BE-B2DB-EE8403A8A1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2A4B5BA6-DB2D-4211-8080-34D9C52D3522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/>
              </a:bodyPr>
              <a:lstStyle/>
              <a:p>
                <a:pPr marL="369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=1+</m:t>
                      </m:r>
                      <m:f>
                        <m:f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sr-Latn-ME" sz="2800" b="0" dirty="0"/>
              </a:p>
              <a:p>
                <a:pPr marL="369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sr-Latn-ME" sz="2800" b="0" dirty="0"/>
              </a:p>
              <a:p>
                <a:pPr marL="369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2A4B5BA6-DB2D-4211-8080-34D9C52D35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8893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AEAEF-CEB6-4612-A652-DDCF1FE89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251792"/>
            <a:ext cx="10353762" cy="1261872"/>
          </a:xfrm>
        </p:spPr>
        <p:txBody>
          <a:bodyPr/>
          <a:lstStyle/>
          <a:p>
            <a:r>
              <a:rPr lang="sr-Latn-ME" dirty="0"/>
              <a:t>1. Izračunati vrijednost izraza: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1F834CE-170D-47AE-AFCA-9CF72E43A87B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595743" y="1042781"/>
                <a:ext cx="4856841" cy="5563427"/>
              </a:xfrm>
            </p:spPr>
            <p:txBody>
              <a:bodyPr>
                <a:noAutofit/>
              </a:bodyPr>
              <a:lstStyle/>
              <a:p>
                <a:pPr marL="369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4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sr-Latn-ME" sz="24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  <m:f>
                                        <m:fPr>
                                          <m:ctrlPr>
                                            <a:rPr lang="en-US" sz="24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sr-Latn-ME" sz="24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r>
                                            <a:rPr lang="sr-Latn-ME" sz="24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sr-Latn-ME" sz="2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−2</m:t>
                                  </m:r>
                                </m:sup>
                              </m:sSup>
                              <m:r>
                                <a:rPr lang="sr-Latn-ME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ME" sz="2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sr-Latn-ME" sz="2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−3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sr-Latn-ME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−2</m:t>
                          </m:r>
                        </m:sup>
                      </m:sSup>
                      <m:r>
                        <a:rPr lang="sr-Latn-ME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sr-Latn-ME" sz="2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69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4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sz="24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sr-Latn-ME" sz="2400" b="0" i="1" smtClean="0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sr-Latn-ME" sz="24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sr-Latn-ME" sz="2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−2</m:t>
                                  </m:r>
                                </m:sup>
                              </m:sSup>
                              <m:r>
                                <a:rPr lang="sr-Latn-ME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sr-Latn-ME" sz="2400" i="1" smtClean="0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ME" sz="2400" b="0" i="1" smtClean="0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sr-Latn-ME" sz="2400" i="1" smtClean="0">
                                          <a:effectLst/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ME" sz="2400" b="0" i="1" smtClean="0">
                                          <a:effectLst/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e>
                                    <m:sup>
                                      <m:r>
                                        <a:rPr lang="sr-Latn-ME" sz="2400" b="0" i="1" smtClean="0">
                                          <a:effectLst/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3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ME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−2</m:t>
                          </m:r>
                        </m:sup>
                      </m:sSup>
                      <m:r>
                        <a:rPr lang="sr-Latn-ME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sr-Latn-ME" sz="2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69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4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sz="24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sr-Latn-ME" sz="2400" b="0" i="1" smtClean="0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2</m:t>
                                          </m:r>
                                        </m:num>
                                        <m:den>
                                          <m:r>
                                            <a:rPr lang="sr-Latn-ME" sz="2400" b="0" i="1" smtClean="0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3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sr-Latn-ME" sz="2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sr-Latn-ME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sr-Latn-ME" sz="2400" i="1" smtClean="0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ME" sz="2400" b="0" i="1" smtClean="0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sr-Latn-ME" sz="2400" b="0" i="1" smtClean="0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8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ME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−2</m:t>
                          </m:r>
                        </m:sup>
                      </m:sSup>
                      <m:r>
                        <a:rPr lang="sr-Latn-ME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sr-Latn-ME" sz="2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69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 smtClean="0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ME" sz="2400" b="0" i="1" smtClean="0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sr-Latn-ME" sz="2400" b="0" i="1" smtClean="0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9</m:t>
                                  </m:r>
                                </m:den>
                              </m:f>
                              <m:r>
                                <a:rPr lang="sr-Latn-ME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sr-Latn-ME" sz="2400" i="1" smtClean="0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ME" sz="2400" b="0" i="1" smtClean="0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sr-Latn-ME" sz="2400" b="0" i="1" smtClean="0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8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ME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−2</m:t>
                          </m:r>
                        </m:sup>
                      </m:sSup>
                      <m:r>
                        <a:rPr lang="sr-Latn-ME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sr-Latn-ME" sz="2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6900" indent="0">
                  <a:buNone/>
                </a:pPr>
                <a:endParaRPr lang="sr-Latn-ME" sz="2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6900" indent="0">
                  <a:buNone/>
                </a:pPr>
                <a:endParaRPr lang="sr-Latn-ME" sz="2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6900" indent="0">
                  <a:buNone/>
                </a:pPr>
                <a:endParaRPr lang="en-US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n-US" sz="24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1F834CE-170D-47AE-AFCA-9CF72E43A8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595743" y="1042781"/>
                <a:ext cx="4856841" cy="5563427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05B5EFD2-A82A-4681-9698-D8F7A5489C64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0676" y="1400590"/>
                <a:ext cx="4856841" cy="3622672"/>
              </a:xfrm>
            </p:spPr>
            <p:txBody>
              <a:bodyPr>
                <a:noAutofit/>
              </a:bodyPr>
              <a:lstStyle/>
              <a:p>
                <a:pPr marL="369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 smtClean="0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ME" sz="2400" b="0" i="1" smtClean="0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32</m:t>
                                  </m:r>
                                </m:num>
                                <m:den>
                                  <m:r>
                                    <a:rPr lang="sr-Latn-ME" sz="2400" b="0" i="1" smtClean="0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72</m:t>
                                  </m:r>
                                </m:den>
                              </m:f>
                              <m:r>
                                <a:rPr lang="sr-Latn-ME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sr-Latn-ME" sz="2400" i="1" smtClean="0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ME" sz="2400" b="0" i="1" smtClean="0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9</m:t>
                                  </m:r>
                                </m:num>
                                <m:den>
                                  <m:r>
                                    <a:rPr lang="sr-Latn-ME" sz="2400" b="0" i="1" smtClean="0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72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ME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−2</m:t>
                          </m:r>
                        </m:sup>
                      </m:sSup>
                      <m:r>
                        <a:rPr lang="sr-Latn-ME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sr-Latn-ME" sz="2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69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 smtClean="0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ME" sz="2400" b="0" i="1" smtClean="0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41</m:t>
                                  </m:r>
                                </m:num>
                                <m:den>
                                  <m:r>
                                    <a:rPr lang="sr-Latn-ME" sz="2400" b="0" i="1" smtClean="0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72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ME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−2</m:t>
                          </m:r>
                        </m:sup>
                      </m:sSup>
                      <m:r>
                        <a:rPr lang="sr-Latn-ME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sr-Latn-ME" sz="2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69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 smtClean="0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ME" sz="2400" b="0" i="1" smtClean="0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72</m:t>
                                  </m:r>
                                </m:num>
                                <m:den>
                                  <m:r>
                                    <a:rPr lang="sr-Latn-ME" sz="2400" b="0" i="1" smtClean="0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41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ME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sr-Latn-ME" sz="2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69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ME" sz="2400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ME" sz="2400" i="1" smtClean="0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sz="2400" b="0" i="1" smtClean="0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72</m:t>
                              </m:r>
                            </m:e>
                            <m:sup>
                              <m:r>
                                <a:rPr lang="sr-Latn-ME" sz="2400" b="0" i="1" smtClean="0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sr-Latn-ME" sz="2400" i="1" smtClean="0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sz="2400" b="0" i="1" smtClean="0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41</m:t>
                              </m:r>
                            </m:e>
                            <m:sup>
                              <m:r>
                                <a:rPr lang="sr-Latn-ME" sz="2400" b="0" i="1" smtClean="0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sr-Latn-ME" sz="2400" b="0" i="1" smtClean="0"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sr-Latn-ME" sz="2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69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b="0" i="1" smtClean="0"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400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sr-Latn-ME" sz="2400" b="0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5184</m:t>
                          </m:r>
                        </m:num>
                        <m:den>
                          <m:r>
                            <a:rPr lang="sr-Latn-ME" sz="2400" b="0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1681</m:t>
                          </m:r>
                        </m:den>
                      </m:f>
                    </m:oMath>
                  </m:oMathPara>
                </a14:m>
                <a:endParaRPr lang="sr-Latn-ME" sz="2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6900" indent="0">
                  <a:buNone/>
                </a:pPr>
                <a:endParaRPr lang="sr-Latn-ME" sz="24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6900" indent="0">
                  <a:buNone/>
                </a:pPr>
                <a:endParaRPr lang="en-US" sz="2400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05B5EFD2-A82A-4681-9698-D8F7A5489C6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0676" y="1400590"/>
                <a:ext cx="4856841" cy="3622672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8208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3F332-C57E-4E6F-B146-5663D9287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1. Izračunati vrijednost izraza: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Placeholder 5">
                <a:extLst>
                  <a:ext uri="{FF2B5EF4-FFF2-40B4-BE49-F238E27FC236}">
                    <a16:creationId xmlns:a16="http://schemas.microsoft.com/office/drawing/2014/main" id="{19E6B9E0-79B0-489C-BC0D-EBFC72008467}"/>
                  </a:ext>
                </a:extLst>
              </p:cNvPr>
              <p:cNvSpPr>
                <a:spLocks noGrp="1"/>
              </p:cNvSpPr>
              <p:nvPr>
                <p:ph type="body" sz="half" idx="15"/>
              </p:nvPr>
            </p:nvSpPr>
            <p:spPr>
              <a:xfrm>
                <a:off x="913795" y="1338470"/>
                <a:ext cx="3300984" cy="4452730"/>
              </a:xfrm>
            </p:spPr>
            <p:txBody>
              <a:bodyPr>
                <a:normAutofit/>
              </a:bodyPr>
              <a:lstStyle/>
              <a:p>
                <a:pPr marL="369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0,1</m:t>
                              </m:r>
                            </m:e>
                            <m:sup>
                              <m:r>
                                <a:rPr lang="sr-Latn-ME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−3</m:t>
                              </m:r>
                            </m:sup>
                          </m:sSup>
                          <m:r>
                            <a:rPr lang="sr-Latn-ME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ME" sz="2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sr-Latn-ME" sz="2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10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sr-Latn-ME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−4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ME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  <m:f>
                                    <m:fPr>
                                      <m:ctrlP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ME" sz="2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sr-Latn-ME" sz="2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sr-Latn-ME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sr-Latn-ME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+0,2</m:t>
                          </m:r>
                        </m:den>
                      </m:f>
                      <m:r>
                        <a:rPr lang="sr-Latn-ME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sr-Latn-ME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69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i="1" smtClean="0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800" i="1" smtClean="0">
                                          <a:effectLst/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ME" sz="2800" b="0" i="1" smtClean="0">
                                          <a:effectLst/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sr-Latn-ME" sz="2800" b="0" i="1" smtClean="0">
                                          <a:effectLst/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10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sr-Latn-ME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−3</m:t>
                              </m:r>
                            </m:sup>
                          </m:sSup>
                          <m:r>
                            <a:rPr lang="sr-Latn-ME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ME" sz="2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  <m:r>
                                        <a:rPr lang="sr-Latn-ME" sz="2800" b="0" i="1" smtClean="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0</m:t>
                                      </m:r>
                                    </m:num>
                                    <m:den>
                                      <m:r>
                                        <a:rPr lang="sr-Latn-ME" sz="2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sr-Latn-ME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ME" sz="2800" b="0" i="1" smtClean="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3</m:t>
                                      </m:r>
                                    </m:num>
                                    <m:den>
                                      <m:r>
                                        <a:rPr lang="sr-Latn-ME" sz="2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sr-Latn-ME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sr-Latn-ME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ME" sz="2800" i="1" smtClean="0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sz="2800" b="0" i="1" smtClean="0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sr-Latn-ME" sz="2800" b="0" i="1" smtClean="0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10</m:t>
                              </m:r>
                            </m:den>
                          </m:f>
                        </m:den>
                      </m:f>
                      <m:r>
                        <a:rPr lang="sr-Latn-ME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sr-Latn-ME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n-US" sz="2800" dirty="0"/>
              </a:p>
            </p:txBody>
          </p:sp>
        </mc:Choice>
        <mc:Fallback>
          <p:sp>
            <p:nvSpPr>
              <p:cNvPr id="6" name="Text Placeholder 5">
                <a:extLst>
                  <a:ext uri="{FF2B5EF4-FFF2-40B4-BE49-F238E27FC236}">
                    <a16:creationId xmlns:a16="http://schemas.microsoft.com/office/drawing/2014/main" id="{19E6B9E0-79B0-489C-BC0D-EBFC720084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5"/>
              </p:nvPr>
            </p:nvSpPr>
            <p:spPr>
              <a:xfrm>
                <a:off x="913795" y="1338470"/>
                <a:ext cx="3300984" cy="445273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404254-2A0A-416C-BAD6-A98852125C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53512" y="1925705"/>
            <a:ext cx="3300984" cy="764783"/>
          </a:xfrm>
        </p:spPr>
        <p:txBody>
          <a:bodyPr>
            <a:noAutofit/>
          </a:bodyPr>
          <a:lstStyle/>
          <a:p>
            <a:pPr marL="36900" indent="0">
              <a:buNone/>
            </a:pPr>
            <a:endParaRPr lang="sr-Latn-M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900" indent="0">
              <a:buNone/>
            </a:pPr>
            <a:endParaRPr lang="sr-Latn-M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900" indent="0">
              <a:buNone/>
            </a:pPr>
            <a:endParaRPr lang="sr-Latn-M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900" indent="0">
              <a:buNone/>
            </a:pPr>
            <a:endParaRPr lang="sr-Latn-M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900" indent="0">
              <a:buNone/>
            </a:pPr>
            <a:endParaRPr 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 Placeholder 6">
                <a:extLst>
                  <a:ext uri="{FF2B5EF4-FFF2-40B4-BE49-F238E27FC236}">
                    <a16:creationId xmlns:a16="http://schemas.microsoft.com/office/drawing/2014/main" id="{9CEC1EB4-B31D-43ED-AE62-68D0531DDBDB}"/>
                  </a:ext>
                </a:extLst>
              </p:cNvPr>
              <p:cNvSpPr>
                <a:spLocks noGrp="1"/>
              </p:cNvSpPr>
              <p:nvPr>
                <p:ph type="body" sz="half" idx="16"/>
              </p:nvPr>
            </p:nvSpPr>
            <p:spPr>
              <a:xfrm>
                <a:off x="4441435" y="1470991"/>
                <a:ext cx="3300984" cy="4320209"/>
              </a:xfrm>
            </p:spPr>
            <p:txBody>
              <a:bodyPr>
                <a:noAutofit/>
              </a:bodyPr>
              <a:lstStyle/>
              <a:p>
                <a:pPr marL="369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i="1" smtClean="0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800" i="1" smtClean="0">
                                          <a:effectLst/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ME" sz="2800" b="0" i="1" smtClean="0">
                                          <a:effectLst/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10</m:t>
                                      </m:r>
                                    </m:num>
                                    <m:den>
                                      <m:r>
                                        <a:rPr lang="sr-Latn-ME" sz="2800" b="0" i="1" smtClean="0">
                                          <a:effectLst/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sr-Latn-ME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sr-Latn-ME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sz="2800" b="0" i="1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sr-Latn-ME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ME" sz="2800" b="0" i="1" smtClean="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num>
                                    <m:den>
                                      <m:r>
                                        <a:rPr lang="sr-Latn-ME" sz="2800" b="0" i="1" smtClean="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3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sr-Latn-ME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p>
                          </m:sSup>
                          <m:r>
                            <a:rPr lang="sr-Latn-ME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ME" sz="2800" i="1" smtClean="0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sz="2800" b="0" i="1" smtClean="0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ME" sz="2800" b="0" i="1" smtClean="0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den>
                          </m:f>
                        </m:den>
                      </m:f>
                      <m:r>
                        <a:rPr lang="sr-Latn-ME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sr-Latn-ME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69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sz="2800" b="0" i="1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sr-Latn-ME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sr-Latn-ME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sz="2800" b="0" i="1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sr-Latn-ME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f>
                            <m:f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sr-Latn-ME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sr-Latn-ME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ME" sz="2800" i="1" smtClean="0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sz="2800" b="0" i="1" smtClean="0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ME" sz="2800" b="0" i="1" smtClean="0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den>
                          </m:f>
                        </m:den>
                      </m:f>
                      <m:r>
                        <a:rPr lang="sr-Latn-ME" sz="2800" b="0" i="1" smtClean="0"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sr-Latn-ME" sz="2800" dirty="0"/>
              </a:p>
              <a:p>
                <a:pPr marL="369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sz="2800" b="0" i="1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sr-Latn-ME" sz="2800" b="0" i="1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sup>
                          </m:sSup>
                        </m:num>
                        <m:den>
                          <m:f>
                            <m:f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sz="2800" b="0" i="1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10</m:t>
                              </m:r>
                            </m:num>
                            <m:den>
                              <m:r>
                                <a:rPr lang="sr-Latn-ME" sz="2800" b="0" i="1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15</m:t>
                              </m:r>
                            </m:den>
                          </m:f>
                          <m:r>
                            <a:rPr lang="sr-Latn-ME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ME" sz="2800" i="1" smtClean="0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sz="2800" b="0" i="1" smtClean="0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sr-Latn-ME" sz="2800" b="0" i="1" smtClean="0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15</m:t>
                              </m:r>
                            </m:den>
                          </m:f>
                        </m:den>
                      </m:f>
                      <m:r>
                        <a:rPr lang="sr-Latn-ME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7" name="Text Placeholder 6">
                <a:extLst>
                  <a:ext uri="{FF2B5EF4-FFF2-40B4-BE49-F238E27FC236}">
                    <a16:creationId xmlns:a16="http://schemas.microsoft.com/office/drawing/2014/main" id="{9CEC1EB4-B31D-43ED-AE62-68D0531DDB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6"/>
              </p:nvPr>
            </p:nvSpPr>
            <p:spPr>
              <a:xfrm>
                <a:off x="4441435" y="1470991"/>
                <a:ext cx="3300984" cy="4320209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 Placeholder 7">
                <a:extLst>
                  <a:ext uri="{FF2B5EF4-FFF2-40B4-BE49-F238E27FC236}">
                    <a16:creationId xmlns:a16="http://schemas.microsoft.com/office/drawing/2014/main" id="{E1ACBD46-BD90-48BD-AF64-DBA4C989B9C4}"/>
                  </a:ext>
                </a:extLst>
              </p:cNvPr>
              <p:cNvSpPr>
                <a:spLocks noGrp="1"/>
              </p:cNvSpPr>
              <p:nvPr>
                <p:ph type="body" sz="half" idx="17"/>
              </p:nvPr>
            </p:nvSpPr>
            <p:spPr>
              <a:xfrm>
                <a:off x="7966572" y="1470990"/>
                <a:ext cx="3300984" cy="4320209"/>
              </a:xfrm>
            </p:spPr>
            <p:txBody>
              <a:bodyPr>
                <a:noAutofit/>
              </a:bodyPr>
              <a:lstStyle/>
              <a:p>
                <a:pPr marL="36900" indent="0">
                  <a:buNone/>
                </a:pPr>
                <a:endParaRPr lang="sr-Latn-ME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69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sz="2800" b="0" i="1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sr-Latn-ME" sz="2800" b="0" i="1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sup>
                          </m:sSup>
                        </m:num>
                        <m:den>
                          <m:f>
                            <m:f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sz="2800" b="0" i="1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13</m:t>
                              </m:r>
                            </m:num>
                            <m:den>
                              <m:r>
                                <a:rPr lang="sr-Latn-ME" sz="2800" b="0" i="1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15</m:t>
                              </m:r>
                            </m:den>
                          </m:f>
                        </m:den>
                      </m:f>
                      <m:r>
                        <a:rPr lang="sr-Latn-ME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sr-Latn-ME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69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ME" sz="2800" b="0" i="1" smtClean="0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ME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sr-Latn-ME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7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sr-Latn-ME" sz="2800" b="0" i="1" smtClean="0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sz="2800" b="0" i="1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13</m:t>
                              </m:r>
                            </m:num>
                            <m:den>
                              <m:r>
                                <a:rPr lang="sr-Latn-ME" sz="2800" b="0" i="1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15</m:t>
                              </m:r>
                            </m:den>
                          </m:f>
                        </m:den>
                      </m:f>
                      <m:r>
                        <a:rPr lang="sr-Latn-ME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sr-Latn-ME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69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8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sr-Latn-ME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sup>
                          </m:sSup>
                          <m:r>
                            <a:rPr lang="sr-Latn-ME" sz="280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r>
                            <a:rPr lang="sr-Latn-ME" sz="28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sr-Latn-ME" sz="2800" b="0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13</m:t>
                          </m:r>
                        </m:den>
                      </m:f>
                    </m:oMath>
                  </m:oMathPara>
                </a14:m>
                <a:endParaRPr lang="sr-Latn-ME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n-US" sz="2800" dirty="0"/>
              </a:p>
            </p:txBody>
          </p:sp>
        </mc:Choice>
        <mc:Fallback>
          <p:sp>
            <p:nvSpPr>
              <p:cNvPr id="8" name="Text Placeholder 7">
                <a:extLst>
                  <a:ext uri="{FF2B5EF4-FFF2-40B4-BE49-F238E27FC236}">
                    <a16:creationId xmlns:a16="http://schemas.microsoft.com/office/drawing/2014/main" id="{E1ACBD46-BD90-48BD-AF64-DBA4C989B9C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7"/>
              </p:nvPr>
            </p:nvSpPr>
            <p:spPr>
              <a:xfrm>
                <a:off x="7966572" y="1470990"/>
                <a:ext cx="3300984" cy="4320209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7726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EF2A0DA-AE81-4A45-972E-646AC287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Metal tic-tac-toe game pieces">
            <a:extLst>
              <a:ext uri="{FF2B5EF4-FFF2-40B4-BE49-F238E27FC236}">
                <a16:creationId xmlns:a16="http://schemas.microsoft.com/office/drawing/2014/main" id="{89E01B74-3298-457C-B692-1F96780E32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98" r="23435"/>
          <a:stretch/>
        </p:blipFill>
        <p:spPr>
          <a:xfrm>
            <a:off x="-8622" y="10"/>
            <a:ext cx="5087059" cy="685799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6257026" y="1"/>
            <a:ext cx="5934973" cy="6858000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F811656D-310D-404C-A5C4-3381FDBB7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5965" y="180424"/>
            <a:ext cx="4538124" cy="970450"/>
          </a:xfrm>
        </p:spPr>
        <p:txBody>
          <a:bodyPr anchor="b">
            <a:normAutofit/>
          </a:bodyPr>
          <a:lstStyle/>
          <a:p>
            <a:pPr algn="l"/>
            <a:r>
              <a:rPr lang="sr-Latn-ME" sz="3200" dirty="0"/>
              <a:t>2. Uprostiti izraze:</a:t>
            </a:r>
            <a:endParaRPr lang="en-US" sz="3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9">
                <a:extLst>
                  <a:ext uri="{FF2B5EF4-FFF2-40B4-BE49-F238E27FC236}">
                    <a16:creationId xmlns:a16="http://schemas.microsoft.com/office/drawing/2014/main" id="{973B5F89-695C-4F72-BDF5-FC546717A1F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19139" y="1331297"/>
                <a:ext cx="4403596" cy="4058751"/>
              </a:xfrm>
            </p:spPr>
            <p:txBody>
              <a:bodyPr anchor="t">
                <a:noAutofit/>
              </a:bodyPr>
              <a:lstStyle/>
              <a:p>
                <a:pPr marL="36900" indent="0">
                  <a:buNone/>
                </a:pPr>
                <a:r>
                  <a:rPr lang="sr-Latn-ME" sz="2800" dirty="0"/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b="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2800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sr-Latn-ME" sz="28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2800" b="0" dirty="0">
                  <a:ea typeface="Cambria Math" panose="02040503050406030204" pitchFamily="18" charset="0"/>
                </a:endParaRPr>
              </a:p>
              <a:p>
                <a:pPr marL="36900" indent="0">
                  <a:buNone/>
                </a:pPr>
                <a:r>
                  <a:rPr lang="sr-Latn-ME" sz="2800" dirty="0"/>
                  <a:t>b)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b="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2800" b="0" i="1">
                            <a:latin typeface="Cambria Math" panose="02040503050406030204" pitchFamily="18" charset="0"/>
                          </a:rPr>
                          <m:t>12</m:t>
                        </m:r>
                      </m:sup>
                    </m:sSup>
                    <m:r>
                      <a:rPr lang="sr-Latn-ME" sz="2800" b="0" i="1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</m:sup>
                    </m:sSup>
                    <m:r>
                      <a:rPr lang="sr-Latn-ME" sz="28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2800" dirty="0"/>
              </a:p>
              <a:p>
                <a:pPr marL="36900" indent="0">
                  <a:buNone/>
                </a:pPr>
                <a:r>
                  <a:rPr lang="sr-Latn-ME" sz="2800" dirty="0">
                    <a:ea typeface="Cambria Math" panose="02040503050406030204" pitchFamily="18" charset="0"/>
                  </a:rPr>
                  <a:t>c)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sr-Latn-ME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sr-Latn-ME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sr-Latn-ME" sz="28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2800" dirty="0"/>
              </a:p>
              <a:p>
                <a:pPr marL="36900" indent="0">
                  <a:buNone/>
                </a:pPr>
                <a:r>
                  <a:rPr lang="sr-Latn-ME" sz="2800" dirty="0"/>
                  <a:t>d)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b="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2800" b="0" i="1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−3</m:t>
                        </m:r>
                      </m:sup>
                    </m:sSup>
                    <m:r>
                      <a:rPr lang="sr-Latn-ME" sz="28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2800" dirty="0"/>
              </a:p>
              <a:p>
                <a:pPr marL="36900" indent="0">
                  <a:buNone/>
                </a:pPr>
                <a:r>
                  <a:rPr lang="sr-Latn-ME" sz="2800" dirty="0"/>
                  <a:t>e)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b="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2800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2800" b="0" i="1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−4</m:t>
                        </m:r>
                      </m:sup>
                    </m:sSup>
                    <m:r>
                      <a:rPr lang="sr-Latn-ME" sz="28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28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36900" indent="0">
                  <a:buNone/>
                </a:pPr>
                <a:r>
                  <a:rPr lang="sr-Latn-ME" sz="2800" dirty="0"/>
                  <a:t>f)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b="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2800" b="0" i="1">
                            <a:latin typeface="Cambria Math" panose="02040503050406030204" pitchFamily="18" charset="0"/>
                          </a:rPr>
                          <m:t>−6</m:t>
                        </m:r>
                      </m:sup>
                    </m:sSup>
                    <m:r>
                      <a:rPr lang="sr-Latn-ME" sz="2800" b="0" i="1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−4</m:t>
                        </m:r>
                      </m:sup>
                    </m:sSup>
                    <m:r>
                      <a:rPr lang="sr-Latn-ME" sz="28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2800" dirty="0"/>
              </a:p>
              <a:p>
                <a:pPr marL="36900" indent="0">
                  <a:buNone/>
                </a:pPr>
                <a:r>
                  <a:rPr lang="sr-Latn-ME" sz="2800" dirty="0">
                    <a:ea typeface="Cambria Math" panose="02040503050406030204" pitchFamily="18" charset="0"/>
                  </a:rPr>
                  <a:t>g)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sr-Latn-ME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sr-Latn-ME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sr-Latn-ME" sz="28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2800" dirty="0"/>
              </a:p>
              <a:p>
                <a:pPr marL="36900" indent="0">
                  <a:buNone/>
                </a:pPr>
                <a:r>
                  <a:rPr lang="sr-Latn-ME" sz="2800" dirty="0">
                    <a:ea typeface="Cambria Math" panose="02040503050406030204" pitchFamily="18" charset="0"/>
                  </a:rPr>
                  <a:t>h)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sr-Latn-ME" sz="28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−4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sr-Latn-ME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sup>
                    </m:sSup>
                    <m:r>
                      <a:rPr lang="sr-Latn-ME" sz="28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2800" dirty="0"/>
              </a:p>
            </p:txBody>
          </p:sp>
        </mc:Choice>
        <mc:Fallback>
          <p:sp>
            <p:nvSpPr>
              <p:cNvPr id="10" name="Content Placeholder 9">
                <a:extLst>
                  <a:ext uri="{FF2B5EF4-FFF2-40B4-BE49-F238E27FC236}">
                    <a16:creationId xmlns:a16="http://schemas.microsoft.com/office/drawing/2014/main" id="{973B5F89-695C-4F72-BDF5-FC546717A1F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19139" y="1331297"/>
                <a:ext cx="4403596" cy="4058751"/>
              </a:xfr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747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894C9-5953-434B-92AD-666060C86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3. Uprostiti izraz: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F6668FD-7150-40D2-A275-1EEC7E9AAA7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marL="494100" indent="-457200">
                  <a:buAutoNum type="alphaL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sr-Latn-ME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36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sr-Latn-ME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36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sr-Latn-ME" sz="36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sz="3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sr-Latn-ME" sz="36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sr-Latn-ME" sz="36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sz="36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sr-Latn-ME" sz="3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3600" b="0" i="1" dirty="0">
                  <a:latin typeface="Cambria Math" panose="02040503050406030204" pitchFamily="18" charset="0"/>
                </a:endParaRPr>
              </a:p>
              <a:p>
                <a:pPr marL="494100" indent="-457200">
                  <a:buAutoNum type="alphaLcParenR"/>
                </a:pPr>
                <a:endParaRPr lang="sr-Latn-ME" sz="3600" i="1" dirty="0">
                  <a:latin typeface="Cambria Math" panose="02040503050406030204" pitchFamily="18" charset="0"/>
                </a:endParaRPr>
              </a:p>
              <a:p>
                <a:pPr marL="494100" indent="-457200">
                  <a:buAutoNum type="alphaLcParenR"/>
                </a:pPr>
                <a:endParaRPr lang="sr-Latn-ME" sz="3600" i="1" dirty="0">
                  <a:latin typeface="Cambria Math" panose="02040503050406030204" pitchFamily="18" charset="0"/>
                </a:endParaRPr>
              </a:p>
              <a:p>
                <a:pPr marL="494100" indent="-457200">
                  <a:buAutoNum type="alphaL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6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6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sz="36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sr-Latn-ME" sz="3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n-US" sz="36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sz="36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sr-Latn-ME" sz="36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6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6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sz="36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sr-Latn-ME" sz="3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36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F6668FD-7150-40D2-A275-1EEC7E9AAA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344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E1EC6-B5DE-446B-A00F-2A1C31556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4. Uprostiti izraz: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150FF22-6798-4391-9C53-2921DAD4C05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36900" indent="0">
                  <a:buNone/>
                </a:pPr>
                <a:r>
                  <a:rPr lang="sr-Latn-ME" sz="2800" dirty="0"/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28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28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sr-Latn-ME" sz="2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ME" sz="28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sr-Latn-ME" sz="28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sr-Latn-ME" sz="28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ME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28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28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sr-Latn-ME" sz="28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p>
                                    <m: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−3</m:t>
                        </m:r>
                      </m:sup>
                    </m:sSup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2800" dirty="0"/>
              </a:p>
              <a:p>
                <a:pPr marL="36900" indent="0">
                  <a:buNone/>
                </a:pPr>
                <a:r>
                  <a:rPr lang="sr-Latn-ME" sz="2800" dirty="0"/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Latn-ME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ME" sz="2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sr-Latn-ME" sz="2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−3</m:t>
                            </m:r>
                          </m:sup>
                        </m:sSup>
                      </m:den>
                    </m:f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:</m:t>
                    </m:r>
                    <m:f>
                      <m:fPr>
                        <m:ctrlPr>
                          <a:rPr lang="sr-Latn-ME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2800" dirty="0"/>
              </a:p>
              <a:p>
                <a:pPr marL="36900" indent="0">
                  <a:buNone/>
                </a:pPr>
                <a:r>
                  <a:rPr lang="sr-Latn-ME" sz="2800" dirty="0"/>
                  <a:t>c)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28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28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sr-Latn-ME" sz="2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ME" sz="28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sr-Latn-ME" sz="28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sr-Latn-ME" sz="28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sr-Latn-ME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ME" sz="2800" b="0" i="1" smtClean="0">
                                        <a:latin typeface="Cambria Math" panose="02040503050406030204" pitchFamily="18" charset="0"/>
                                      </a:rPr>
                                      <m:t>𝑎𝑏</m:t>
                                    </m:r>
                                  </m:e>
                                  <m:sup>
                                    <m:r>
                                      <a:rPr lang="sr-Latn-ME" sz="2800" i="1">
                                        <a:latin typeface="Cambria Math" panose="02040503050406030204" pitchFamily="18" charset="0"/>
                                      </a:rPr>
                                      <m:t>−3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ME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28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28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sr-Latn-ME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ME" sz="28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sr-Latn-ME" sz="28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sr-Latn-ME" sz="28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sr-Latn-ME" sz="28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p>
                                    <m: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2800" dirty="0"/>
              </a:p>
              <a:p>
                <a:pPr marL="36900" indent="0">
                  <a:buNone/>
                </a:pPr>
                <a:endParaRPr lang="sr-Latn-ME" sz="2800" dirty="0"/>
              </a:p>
              <a:p>
                <a:pPr marL="494100" indent="-457200">
                  <a:buAutoNum type="alphaLcParenR"/>
                </a:pPr>
                <a:endParaRPr lang="sr-Latn-ME" sz="28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150FF22-6798-4391-9C53-2921DAD4C05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996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730B9-6BB3-411D-A27A-ED50DA3BDE2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sr-Latn-ME" dirty="0">
                <a:solidFill>
                  <a:schemeClr val="bg1"/>
                </a:solidFill>
              </a:rPr>
              <a:t>DOMAĆI ZADATAK</a:t>
            </a:r>
            <a:endParaRPr lang="en-US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20A4EDA-52E4-409E-AFB7-1409B801799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solidFill>
                <a:schemeClr val="accent3">
                  <a:lumMod val="75000"/>
                </a:schemeClr>
              </a:solidFill>
            </p:spPr>
            <p:txBody>
              <a:bodyPr>
                <a:normAutofit/>
              </a:bodyPr>
              <a:lstStyle/>
              <a:p>
                <a:pPr marL="36900" indent="0">
                  <a:buNone/>
                </a:pPr>
                <a:r>
                  <a:rPr lang="sr-Latn-ME" sz="2800" dirty="0">
                    <a:solidFill>
                      <a:schemeClr val="bg1"/>
                    </a:solidFill>
                  </a:rPr>
                  <a:t>Uprostiti izraz:</a:t>
                </a:r>
              </a:p>
              <a:p>
                <a:pPr marL="36900" indent="0">
                  <a:buNone/>
                </a:pPr>
                <a:r>
                  <a:rPr lang="sr-Latn-ME" sz="2800" dirty="0">
                    <a:solidFill>
                      <a:schemeClr val="bg1"/>
                    </a:solidFill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sz="2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28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sr-Latn-ME" sz="280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sz="28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sr-Latn-ME" sz="28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sr-Latn-ME" sz="280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sz="28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sr-Latn-ME" sz="28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sr-Latn-ME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sr-Latn-ME" sz="2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28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sr-Latn-ME" sz="280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sz="28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sr-Latn-ME" sz="28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sr-Latn-ME" sz="280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sz="28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sr-Latn-ME" sz="28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sr-Latn-ME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sr-Latn-ME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2800" dirty="0">
                  <a:solidFill>
                    <a:schemeClr val="bg1"/>
                  </a:solidFill>
                </a:endParaRPr>
              </a:p>
              <a:p>
                <a:pPr marL="36900" indent="0">
                  <a:buNone/>
                </a:pPr>
                <a:endParaRPr lang="sr-Latn-ME" sz="2800" dirty="0">
                  <a:solidFill>
                    <a:schemeClr val="bg1"/>
                  </a:solidFill>
                </a:endParaRPr>
              </a:p>
              <a:p>
                <a:pPr marL="36900" indent="0">
                  <a:buNone/>
                </a:pPr>
                <a:r>
                  <a:rPr lang="sr-Latn-ME" sz="2800" dirty="0">
                    <a:solidFill>
                      <a:schemeClr val="bg1"/>
                    </a:solidFill>
                  </a:rPr>
                  <a:t>b)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sz="2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28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280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28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sr-Latn-ME" sz="280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ME" sz="28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p>
                                    <m:r>
                                      <a:rPr lang="sr-Latn-ME" sz="28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sr-Latn-ME" sz="2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28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280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sr-Latn-ME" sz="280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ME" sz="28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p>
                                    <m:r>
                                      <a:rPr lang="sr-Latn-ME" sz="28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sr-Latn-ME" sz="280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ME" sz="28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sr-Latn-ME" sz="28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sr-Latn-ME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2800" dirty="0">
                  <a:solidFill>
                    <a:schemeClr val="bg1"/>
                  </a:solidFill>
                </a:endParaRPr>
              </a:p>
              <a:p>
                <a:pPr marL="36900" indent="0">
                  <a:buNone/>
                </a:pPr>
                <a:endParaRPr lang="en-US" sz="28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20A4EDA-52E4-409E-AFB7-1409B801799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55319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VTI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Arial Nova">
      <a:majorFont>
        <a:latin typeface="Arial Nova Light"/>
        <a:ea typeface=""/>
        <a:cs typeface=""/>
      </a:majorFont>
      <a:minorFont>
        <a:latin typeface="Arial Nova"/>
        <a:ea typeface=""/>
        <a:cs typeface="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VTI" id="{35C4A07C-0176-4A32-9BCB-B016516853F0}" vid="{9B70D35C-BCA8-4715-BB49-8BE54A7FC07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E70FC5-1855-47AB-8CE1-CB3C873A8988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30CB38EC-895A-4F8F-8F75-E263501ABB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560E646-30AD-4BA0-97EA-A7A07DF549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{52974D75-AC76-4CD0-9BB9-39260937C30B}tf11665031_win32</Template>
  <TotalTime>388</TotalTime>
  <Words>186</Words>
  <Application>Microsoft Office PowerPoint</Application>
  <PresentationFormat>Widescreen</PresentationFormat>
  <Paragraphs>57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 Nova</vt:lpstr>
      <vt:lpstr>Arial Nova Light</vt:lpstr>
      <vt:lpstr>Calibri</vt:lpstr>
      <vt:lpstr>Cambria Math</vt:lpstr>
      <vt:lpstr>Wingdings 2</vt:lpstr>
      <vt:lpstr>SlateVTI</vt:lpstr>
      <vt:lpstr>Stepen čiji je izložilac cio broj</vt:lpstr>
      <vt:lpstr>1. Izračunati vrijednost izraza:</vt:lpstr>
      <vt:lpstr>1. Izračunati vrijednost izraza:</vt:lpstr>
      <vt:lpstr>1. Izračunati vrijednost izraza:</vt:lpstr>
      <vt:lpstr>2. Uprostiti izraze:</vt:lpstr>
      <vt:lpstr>3. Uprostiti izraz:</vt:lpstr>
      <vt:lpstr>4. Uprostiti izraz:</vt:lpstr>
      <vt:lpstr>DOMAĆI ZADATAK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Stepen čiji je izložilac cio broj</dc:title>
  <dc:creator>Scekic Jelena</dc:creator>
  <cp:lastModifiedBy>Scekic Jelena</cp:lastModifiedBy>
  <cp:revision>11</cp:revision>
  <dcterms:created xsi:type="dcterms:W3CDTF">2021-02-11T14:25:01Z</dcterms:created>
  <dcterms:modified xsi:type="dcterms:W3CDTF">2021-02-11T20:53:53Z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