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9" d="100"/>
          <a:sy n="69" d="100"/>
        </p:scale>
        <p:origin x="581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A11BF-3489-4ADA-9201-90E914DE3AC0}" type="datetimeFigureOut">
              <a:rPr lang="en-US" smtClean="0"/>
              <a:t>10/1/2018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BA946-4D64-4451-94AC-2F8C19DC96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149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A11BF-3489-4ADA-9201-90E914DE3AC0}" type="datetimeFigureOut">
              <a:rPr lang="en-US" smtClean="0"/>
              <a:t>10/1/2018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BA946-4D64-4451-94AC-2F8C19DC96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817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A11BF-3489-4ADA-9201-90E914DE3AC0}" type="datetimeFigureOut">
              <a:rPr lang="en-US" smtClean="0"/>
              <a:t>10/1/2018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BA946-4D64-4451-94AC-2F8C19DC96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3832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A11BF-3489-4ADA-9201-90E914DE3AC0}" type="datetimeFigureOut">
              <a:rPr lang="en-US" smtClean="0"/>
              <a:t>10/1/2018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BA946-4D64-4451-94AC-2F8C19DC96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208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A11BF-3489-4ADA-9201-90E914DE3AC0}" type="datetimeFigureOut">
              <a:rPr lang="en-US" smtClean="0"/>
              <a:t>10/1/2018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BA946-4D64-4451-94AC-2F8C19DC96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6772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A11BF-3489-4ADA-9201-90E914DE3AC0}" type="datetimeFigureOut">
              <a:rPr lang="en-US" smtClean="0"/>
              <a:t>10/1/2018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BA946-4D64-4451-94AC-2F8C19DC96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44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A11BF-3489-4ADA-9201-90E914DE3AC0}" type="datetimeFigureOut">
              <a:rPr lang="en-US" smtClean="0"/>
              <a:t>10/1/2018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BA946-4D64-4451-94AC-2F8C19DC96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3662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A11BF-3489-4ADA-9201-90E914DE3AC0}" type="datetimeFigureOut">
              <a:rPr lang="en-US" smtClean="0"/>
              <a:t>10/1/2018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BA946-4D64-4451-94AC-2F8C19DC96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952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A11BF-3489-4ADA-9201-90E914DE3AC0}" type="datetimeFigureOut">
              <a:rPr lang="en-US" smtClean="0"/>
              <a:t>10/1/2018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BA946-4D64-4451-94AC-2F8C19DC96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2554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A11BF-3489-4ADA-9201-90E914DE3AC0}" type="datetimeFigureOut">
              <a:rPr lang="en-US" smtClean="0"/>
              <a:t>10/1/2018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BA946-4D64-4451-94AC-2F8C19DC96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7312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A11BF-3489-4ADA-9201-90E914DE3AC0}" type="datetimeFigureOut">
              <a:rPr lang="en-US" smtClean="0"/>
              <a:t>10/1/2018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BA946-4D64-4451-94AC-2F8C19DC96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3779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2A11BF-3489-4ADA-9201-90E914DE3AC0}" type="datetimeFigureOut">
              <a:rPr lang="en-US" smtClean="0"/>
              <a:t>10/1/2018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FBA946-4D64-4451-94AC-2F8C19DC96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1009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9316" y="0"/>
            <a:ext cx="9151433" cy="686357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94640" y="308202"/>
            <a:ext cx="648401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sz="5400" b="1" dirty="0" smtClean="0"/>
              <a:t>POLAGANJE KABLOVA</a:t>
            </a:r>
            <a:endParaRPr lang="en-US" sz="5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0" y="6274676"/>
            <a:ext cx="29153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MELANIJA ĆALASAN dipl. Ing.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98179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7351" y="864588"/>
            <a:ext cx="1150882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Polaganje</a:t>
            </a:r>
            <a:r>
              <a:rPr lang="en-US" sz="28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kablova</a:t>
            </a:r>
            <a:endParaRPr lang="en-US" sz="28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2800" b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28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2800" b="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Prilikom</a:t>
            </a:r>
            <a:r>
              <a:rPr lang="en-US" sz="2800" b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polaganju</a:t>
            </a:r>
            <a:r>
              <a:rPr lang="en-US" sz="2800" b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kabla</a:t>
            </a:r>
            <a:r>
              <a:rPr lang="en-US" sz="2800" b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direktno</a:t>
            </a:r>
            <a:r>
              <a:rPr lang="en-US" sz="2800" b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u </a:t>
            </a:r>
            <a:r>
              <a:rPr lang="en-US" sz="2800" b="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zemlju</a:t>
            </a:r>
            <a:r>
              <a:rPr lang="en-US" sz="2800" b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preduzima</a:t>
            </a:r>
            <a:r>
              <a:rPr lang="en-US" sz="2800" b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se </a:t>
            </a:r>
            <a:r>
              <a:rPr lang="en-US" sz="2800" b="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više</a:t>
            </a:r>
            <a:r>
              <a:rPr lang="en-US" sz="2800" b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mjera</a:t>
            </a:r>
            <a:r>
              <a:rPr lang="en-US" sz="2800" b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zaštite</a:t>
            </a:r>
            <a:r>
              <a:rPr lang="en-US" sz="2800" b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b="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kao</a:t>
            </a:r>
            <a:r>
              <a:rPr lang="en-US" sz="2800" b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što</a:t>
            </a:r>
            <a:r>
              <a:rPr lang="en-US" sz="2800" b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su</a:t>
            </a:r>
            <a:r>
              <a:rPr lang="en-US" sz="2800" b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endParaRPr lang="en-US" sz="28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 algn="just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b="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pravilan</a:t>
            </a:r>
            <a:r>
              <a:rPr lang="en-US" sz="2800" b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izbor</a:t>
            </a:r>
            <a:r>
              <a:rPr lang="en-US" sz="2800" b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trase</a:t>
            </a:r>
            <a:r>
              <a:rPr lang="en-US" sz="2800" b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voda</a:t>
            </a:r>
            <a:r>
              <a:rPr lang="en-US" sz="2800" b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endParaRPr lang="en-US" sz="28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 algn="just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b="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propisana</a:t>
            </a:r>
            <a:r>
              <a:rPr lang="en-US" sz="2800" b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dubina</a:t>
            </a:r>
            <a:r>
              <a:rPr lang="en-US" sz="2800" b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ukopavanja</a:t>
            </a:r>
            <a:r>
              <a:rPr lang="en-US" sz="2800" b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endParaRPr lang="en-US" sz="28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 algn="just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b="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mehanička</a:t>
            </a:r>
            <a:r>
              <a:rPr lang="en-US" sz="2800" b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zaštita</a:t>
            </a:r>
            <a:r>
              <a:rPr lang="en-US" sz="2800" b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endParaRPr lang="en-US" sz="28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 algn="just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b="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elementi</a:t>
            </a:r>
            <a:r>
              <a:rPr lang="en-US" sz="2800" b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koji</a:t>
            </a:r>
            <a:r>
              <a:rPr lang="en-US" sz="2800" b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upozoravaju</a:t>
            </a:r>
            <a:r>
              <a:rPr lang="en-US" sz="2800" b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</a:t>
            </a:r>
            <a:r>
              <a:rPr lang="en-US" sz="2800" b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postojanje</a:t>
            </a:r>
            <a:r>
              <a:rPr lang="en-US" sz="2800" b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kabla</a:t>
            </a:r>
            <a:r>
              <a:rPr lang="en-US" sz="2800" b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8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8600" marR="0" algn="just">
              <a:spcBef>
                <a:spcPts val="0"/>
              </a:spcBef>
              <a:spcAft>
                <a:spcPts val="0"/>
              </a:spcAft>
            </a:pPr>
            <a:r>
              <a:rPr lang="en-US" sz="2800" b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2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13793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2759" y="128183"/>
            <a:ext cx="11740055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Polaganje</a:t>
            </a:r>
            <a:r>
              <a:rPr lang="en-US" sz="2800" b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kabla</a:t>
            </a:r>
            <a:r>
              <a:rPr lang="en-US" sz="2800" b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obavlja</a:t>
            </a:r>
            <a:r>
              <a:rPr lang="en-US" sz="2800" b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se </a:t>
            </a:r>
            <a:r>
              <a:rPr lang="en-US" sz="2800" b="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ručno</a:t>
            </a:r>
            <a:r>
              <a:rPr lang="en-US" sz="2800" b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ili</a:t>
            </a:r>
            <a:r>
              <a:rPr lang="en-US" sz="2800" b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pomoću</a:t>
            </a:r>
            <a:r>
              <a:rPr lang="en-US" sz="2800" b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vozila</a:t>
            </a:r>
            <a:r>
              <a:rPr lang="en-US" sz="2800" b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b="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koje</a:t>
            </a:r>
            <a:r>
              <a:rPr lang="en-US" sz="2800" b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se </a:t>
            </a:r>
            <a:r>
              <a:rPr lang="en-US" sz="2800" b="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kreće</a:t>
            </a:r>
            <a:r>
              <a:rPr lang="en-US" sz="2800" b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uzduž</a:t>
            </a:r>
            <a:r>
              <a:rPr lang="en-US" sz="2800" b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trase</a:t>
            </a:r>
            <a:r>
              <a:rPr lang="en-US" sz="2800" b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800" b="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Radi</a:t>
            </a:r>
            <a:r>
              <a:rPr lang="en-US" sz="2800" b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sz="28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2800" b="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zaštite</a:t>
            </a:r>
            <a:r>
              <a:rPr lang="en-US" sz="2800" b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kabla</a:t>
            </a:r>
            <a:r>
              <a:rPr lang="en-US" sz="2800" b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od </a:t>
            </a:r>
            <a:r>
              <a:rPr lang="en-US" sz="2800" b="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slijeganja</a:t>
            </a:r>
            <a:r>
              <a:rPr lang="en-US" sz="2800" b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zemljišta</a:t>
            </a:r>
            <a:r>
              <a:rPr lang="en-US" sz="2800" b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on se u </a:t>
            </a:r>
            <a:r>
              <a:rPr lang="en-US" sz="2800" b="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rov</a:t>
            </a:r>
            <a:r>
              <a:rPr lang="en-US" sz="2800" b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polaže</a:t>
            </a:r>
            <a:r>
              <a:rPr lang="en-US" sz="2800" b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vijugavo</a:t>
            </a:r>
            <a:r>
              <a:rPr lang="en-US" sz="2800" b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pa </a:t>
            </a:r>
            <a:r>
              <a:rPr lang="en-US" sz="2800" b="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treba</a:t>
            </a:r>
            <a:r>
              <a:rPr lang="en-US" sz="2800" b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računati</a:t>
            </a:r>
            <a:r>
              <a:rPr lang="en-US" sz="2800" b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 3-5 % </a:t>
            </a:r>
            <a:r>
              <a:rPr lang="en-US" sz="2800" b="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većom</a:t>
            </a:r>
            <a:r>
              <a:rPr lang="en-US" sz="2800" b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dužinom</a:t>
            </a:r>
            <a:r>
              <a:rPr lang="en-US" sz="2800" b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kabla</a:t>
            </a:r>
            <a:r>
              <a:rPr lang="en-US" sz="2800" b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8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2800" b="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Za</a:t>
            </a:r>
            <a:r>
              <a:rPr lang="en-US" sz="2800" b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trasu</a:t>
            </a:r>
            <a:r>
              <a:rPr lang="en-US" sz="2800" b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izvan</a:t>
            </a:r>
            <a:r>
              <a:rPr lang="en-US" sz="2800" b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naseljenog</a:t>
            </a:r>
            <a:r>
              <a:rPr lang="en-US" sz="2800" b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mjesta</a:t>
            </a:r>
            <a:r>
              <a:rPr lang="en-US" sz="2800" b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propisane</a:t>
            </a:r>
            <a:r>
              <a:rPr lang="en-US" sz="2800" b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su</a:t>
            </a:r>
            <a:r>
              <a:rPr lang="en-US" sz="2800" b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različite</a:t>
            </a:r>
            <a:r>
              <a:rPr lang="en-US" sz="2800" b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minimalne</a:t>
            </a:r>
            <a:r>
              <a:rPr lang="en-US" sz="2800" b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horizontalne</a:t>
            </a:r>
            <a:r>
              <a:rPr lang="en-US" sz="2800" b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udaljenosti</a:t>
            </a:r>
            <a:r>
              <a:rPr lang="en-US" sz="2800" b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kabla</a:t>
            </a:r>
            <a:r>
              <a:rPr lang="en-US" sz="2800" b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endParaRPr lang="en-US" sz="28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2800" b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− od </a:t>
            </a:r>
            <a:r>
              <a:rPr lang="en-US" sz="2800" b="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željezničkog</a:t>
            </a:r>
            <a:r>
              <a:rPr lang="en-US" sz="2800" b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nasipa</a:t>
            </a:r>
            <a:r>
              <a:rPr lang="en-US" sz="2800" b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ili</a:t>
            </a:r>
            <a:r>
              <a:rPr lang="en-US" sz="2800" b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autoputeva</a:t>
            </a:r>
            <a:r>
              <a:rPr lang="en-US" sz="2800" b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5 m </a:t>
            </a:r>
            <a:endParaRPr lang="en-US" sz="28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2800" b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− od </a:t>
            </a:r>
            <a:r>
              <a:rPr lang="en-US" sz="2800" b="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živih</a:t>
            </a:r>
            <a:r>
              <a:rPr lang="en-US" sz="2800" b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ograda</a:t>
            </a:r>
            <a:r>
              <a:rPr lang="en-US" sz="2800" b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3 m </a:t>
            </a:r>
            <a:endParaRPr lang="en-US" sz="28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2800" b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− od </a:t>
            </a:r>
            <a:r>
              <a:rPr lang="en-US" sz="2800" b="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stabala</a:t>
            </a:r>
            <a:r>
              <a:rPr lang="en-US" sz="2800" b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drveća</a:t>
            </a:r>
            <a:r>
              <a:rPr lang="en-US" sz="2800" b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2  m </a:t>
            </a:r>
            <a:endParaRPr lang="en-US" sz="28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2800" b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28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Za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polaganje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kabla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u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naseljenim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mjestima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propisana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je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nazivna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dubina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ukopavanja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80 cm (70-90 cm), a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izvan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njih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90 cm (60-120 cm).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Ukoliko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nije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moguće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iskopati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rov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propisne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dubine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potrebno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je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obezbijediti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dodatnu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mehaničku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zaštitu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kabla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Minimalno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rastojanje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dva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niskonaponska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kabla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je 7cm.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9532382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666" y="435686"/>
            <a:ext cx="11069935" cy="62173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016196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7654" y="365685"/>
            <a:ext cx="11929241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Uvlačenje</a:t>
            </a:r>
            <a:r>
              <a:rPr lang="en-US" sz="28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kabla</a:t>
            </a:r>
            <a:r>
              <a:rPr lang="en-US" sz="28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u </a:t>
            </a:r>
            <a:r>
              <a:rPr lang="en-US" sz="28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kablovsku</a:t>
            </a:r>
            <a:r>
              <a:rPr lang="en-US" sz="28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kanalizaciju</a:t>
            </a:r>
            <a:r>
              <a:rPr lang="en-US" sz="28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algn="just"/>
            <a:r>
              <a:rPr lang="en-US" sz="28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just"/>
            <a:r>
              <a:rPr lang="en-US" sz="2800" b="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Ovaj</a:t>
            </a:r>
            <a:r>
              <a:rPr lang="en-US" sz="2800" b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način</a:t>
            </a:r>
            <a:r>
              <a:rPr lang="en-US" sz="2800" b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polaganja</a:t>
            </a:r>
            <a:r>
              <a:rPr lang="en-US" sz="2800" b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podzemnih</a:t>
            </a:r>
            <a:r>
              <a:rPr lang="en-US" sz="2800" b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kabla</a:t>
            </a:r>
            <a:r>
              <a:rPr lang="en-US" sz="2800" b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primjenjuje</a:t>
            </a:r>
            <a:r>
              <a:rPr lang="en-US" sz="2800" b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se u </a:t>
            </a:r>
            <a:r>
              <a:rPr lang="en-US" sz="2800" b="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slučajevima</a:t>
            </a:r>
            <a:r>
              <a:rPr lang="en-US" sz="2800" b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kada</a:t>
            </a:r>
            <a:r>
              <a:rPr lang="en-US" sz="2800" b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se </a:t>
            </a:r>
            <a:r>
              <a:rPr lang="en-US" sz="2800" b="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</a:t>
            </a:r>
            <a:r>
              <a:rPr lang="en-US" sz="2800" b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istoj</a:t>
            </a:r>
            <a:r>
              <a:rPr lang="en-US" sz="2800" b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trasi</a:t>
            </a:r>
            <a:r>
              <a:rPr lang="en-US" sz="2800" b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polaže</a:t>
            </a:r>
            <a:r>
              <a:rPr lang="en-US" sz="2800" b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više</a:t>
            </a:r>
            <a:r>
              <a:rPr lang="en-US" sz="2800" b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kablova</a:t>
            </a:r>
            <a:r>
              <a:rPr lang="en-US" sz="2800" b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b="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obično</a:t>
            </a:r>
            <a:r>
              <a:rPr lang="en-US" sz="2800" b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u </a:t>
            </a:r>
            <a:r>
              <a:rPr lang="en-US" sz="2800" b="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gradovima</a:t>
            </a:r>
            <a:r>
              <a:rPr lang="en-US" sz="2800" b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b="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ili</a:t>
            </a:r>
            <a:r>
              <a:rPr lang="en-US" sz="2800" b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kada</a:t>
            </a:r>
            <a:r>
              <a:rPr lang="en-US" sz="2800" b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se </a:t>
            </a:r>
            <a:r>
              <a:rPr lang="en-US" sz="2800" b="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želi</a:t>
            </a:r>
            <a:r>
              <a:rPr lang="en-US" sz="2800" b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mehanička</a:t>
            </a:r>
            <a:r>
              <a:rPr lang="en-US" sz="2800" b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zaštita</a:t>
            </a:r>
            <a:r>
              <a:rPr lang="en-US" sz="2800" b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kabla</a:t>
            </a:r>
            <a:r>
              <a:rPr lang="en-US" sz="2800" b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8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kablovsku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kanalizaciju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uvlače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se 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kablovi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bez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armature. </a:t>
            </a:r>
            <a:endParaRPr lang="en-US" sz="28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4072" y="3694577"/>
            <a:ext cx="8088203" cy="22748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512927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00722" y="95666"/>
            <a:ext cx="11991278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Polaganje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više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kablova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u </a:t>
            </a:r>
            <a:r>
              <a:rPr lang="en-US"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rov</a:t>
            </a:r>
            <a:endParaRPr lang="en-US" sz="28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sz="28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Polaganje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više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kablova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u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rov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vrši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se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na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sledeći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način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endParaRPr lang="en-US" sz="28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Na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dno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rova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stavlja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se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posteljica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od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pijeska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debljine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10cm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Iznad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kablova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takođe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se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postavlja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pijesak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debljine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10cm.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Zatim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se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postavlja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mehanička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zaštita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od PVC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ili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zaštita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od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položenih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cigala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Iznad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cigala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stavlja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se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sloj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zemlje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, pa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traka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za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upozorenje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Iznad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trake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za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upozorenje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nabija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se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zemlja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u </a:t>
            </a:r>
            <a:r>
              <a:rPr lang="en-US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slojevima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en-US" sz="28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14329" y="3204209"/>
            <a:ext cx="8039704" cy="3228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14356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159</Words>
  <Application>Microsoft Office PowerPoint</Application>
  <PresentationFormat>Widescreen</PresentationFormat>
  <Paragraphs>26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Symbol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melanija calasan</dc:creator>
  <cp:lastModifiedBy>melanija calasan</cp:lastModifiedBy>
  <cp:revision>3</cp:revision>
  <dcterms:created xsi:type="dcterms:W3CDTF">2018-10-01T21:31:26Z</dcterms:created>
  <dcterms:modified xsi:type="dcterms:W3CDTF">2018-10-01T21:57:07Z</dcterms:modified>
</cp:coreProperties>
</file>