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8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8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5" r:id="rId33"/>
    <p:sldId id="296" r:id="rId34"/>
    <p:sldId id="297" r:id="rId35"/>
    <p:sldId id="298" r:id="rId36"/>
    <p:sldId id="300" r:id="rId37"/>
    <p:sldId id="302" r:id="rId38"/>
    <p:sldId id="303" r:id="rId39"/>
    <p:sldId id="305" r:id="rId40"/>
    <p:sldId id="307" r:id="rId41"/>
    <p:sldId id="308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26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903h1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02200"/>
            <a:ext cx="914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229600" cy="2133600"/>
          </a:xfrm>
        </p:spPr>
        <p:txBody>
          <a:bodyPr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95600"/>
            <a:ext cx="8229600" cy="17526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685E-32CB-418F-BF9C-86B8BF9EA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918E-D5B8-4C7B-A6E3-CE12DC71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A5BCF-CD68-4B94-B973-DF713F91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8DBAE-E47D-475D-A68A-C323B89DE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19E0-AD17-459E-A3D0-793A36BB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A1D6-0EA5-4245-AB5F-EF650749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C02C-8467-435D-A9AD-FEA0AE3A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E97E-CA19-4A81-AE4D-146CC8ADB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BB15-AF67-4F7E-B7B0-D400EEC23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B37A-1EB4-4219-9788-DBADEEB88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562600"/>
            <a:ext cx="9144000" cy="908050"/>
            <a:chOff x="0" y="3504"/>
            <a:chExt cx="5760" cy="572"/>
          </a:xfrm>
        </p:grpSpPr>
        <p:pic>
          <p:nvPicPr>
            <p:cNvPr id="1033" name="Picture 3" descr="1903h1082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3F4EF"/>
                </a:clrFrom>
                <a:clrTo>
                  <a:srgbClr val="F3F4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3504"/>
              <a:ext cx="244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4" descr="1903h1082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160" r="50980"/>
            <a:stretch>
              <a:fillRect/>
            </a:stretch>
          </p:blipFill>
          <p:spPr bwMode="auto">
            <a:xfrm>
              <a:off x="0" y="3552"/>
              <a:ext cx="120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5" descr="1903h1082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6F5FB"/>
                </a:clrFrom>
                <a:clrTo>
                  <a:srgbClr val="F6F5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552"/>
              <a:ext cx="244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A0C6F47-84D8-40DB-8E81-E2D7084EE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slide" Target="slide3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29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30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10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34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slide" Target="slide31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10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12.xm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13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35.xml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15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32.xml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slide" Target="slide36.xml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37.xml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39.xml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" Target="slide38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Comparison of adjectives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Let’s REVISE!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quantifie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8143932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6" descr="Capturar.PNG"/>
          <p:cNvPicPr>
            <a:picLocks noChangeAspect="1"/>
          </p:cNvPicPr>
          <p:nvPr/>
        </p:nvPicPr>
        <p:blipFill>
          <a:blip r:embed="rId2" cstate="print"/>
          <a:srcRect t="6212"/>
          <a:stretch>
            <a:fillRect/>
          </a:stretch>
        </p:blipFill>
        <p:spPr bwMode="auto">
          <a:xfrm>
            <a:off x="34925" y="5654675"/>
            <a:ext cx="91090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96975"/>
            <a:ext cx="4679950" cy="41989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5026097" y="4403708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2053" name="Imagem 18" descr="recycleimg_bottl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933825"/>
            <a:ext cx="431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m 19" descr="Ham_PNG_Clip_Art_Image-126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1113" y="4076700"/>
            <a:ext cx="9413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magem 20" descr="dz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4221163"/>
            <a:ext cx="396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agem 21" descr="cheese-20clip-20art-cheese-hi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9925" y="2781300"/>
            <a:ext cx="622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5580063" y="1773238"/>
            <a:ext cx="717550" cy="523875"/>
            <a:chOff x="3707904" y="1935996"/>
            <a:chExt cx="717860" cy="524436"/>
          </a:xfrm>
        </p:grpSpPr>
        <p:pic>
          <p:nvPicPr>
            <p:cNvPr id="2072" name="Imagem 23" descr="Zwiebel-coloured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Imagem 24" descr="Zwiebel-coloured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8" name="Imagem 27" descr="Capturar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" y="115888"/>
            <a:ext cx="8964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ângulo 38"/>
          <p:cNvSpPr/>
          <p:nvPr/>
        </p:nvSpPr>
        <p:spPr>
          <a:xfrm rot="20797115">
            <a:off x="275544" y="1183890"/>
            <a:ext cx="122366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any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40" name="Rectângulo 39"/>
          <p:cNvSpPr/>
          <p:nvPr/>
        </p:nvSpPr>
        <p:spPr>
          <a:xfrm rot="565289">
            <a:off x="290787" y="4777669"/>
            <a:ext cx="163698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some</a:t>
            </a:r>
          </a:p>
        </p:txBody>
      </p:sp>
      <p:sp>
        <p:nvSpPr>
          <p:cNvPr id="41" name="Rectângulo 40"/>
          <p:cNvSpPr/>
          <p:nvPr/>
        </p:nvSpPr>
        <p:spPr>
          <a:xfrm rot="1123645">
            <a:off x="7096467" y="1354984"/>
            <a:ext cx="197361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lots</a:t>
            </a:r>
            <a:r>
              <a:rPr lang="pt-PT" sz="4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 </a:t>
            </a: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of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47" name="Rectângulo 46"/>
          <p:cNvSpPr/>
          <p:nvPr/>
        </p:nvSpPr>
        <p:spPr>
          <a:xfrm rot="21104591">
            <a:off x="383913" y="2115105"/>
            <a:ext cx="162095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little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48" name="Rectângulo 47"/>
          <p:cNvSpPr/>
          <p:nvPr/>
        </p:nvSpPr>
        <p:spPr>
          <a:xfrm rot="21284157">
            <a:off x="7071172" y="2435062"/>
            <a:ext cx="178978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much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49" name="Rectângulo 48"/>
          <p:cNvSpPr/>
          <p:nvPr/>
        </p:nvSpPr>
        <p:spPr>
          <a:xfrm rot="20783016">
            <a:off x="7158018" y="4622608"/>
            <a:ext cx="17670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many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581889">
            <a:off x="7436052" y="3566261"/>
            <a:ext cx="126925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few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51" name="Rectângulo 50"/>
          <p:cNvSpPr/>
          <p:nvPr/>
        </p:nvSpPr>
        <p:spPr>
          <a:xfrm rot="21096421">
            <a:off x="515963" y="3890350"/>
            <a:ext cx="144462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a(n)</a:t>
            </a:r>
          </a:p>
        </p:txBody>
      </p:sp>
      <p:sp>
        <p:nvSpPr>
          <p:cNvPr id="52" name="Rectângulo 51"/>
          <p:cNvSpPr/>
          <p:nvPr/>
        </p:nvSpPr>
        <p:spPr>
          <a:xfrm rot="637424">
            <a:off x="458725" y="3014981"/>
            <a:ext cx="90281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no</a:t>
            </a:r>
          </a:p>
        </p:txBody>
      </p:sp>
      <p:pic>
        <p:nvPicPr>
          <p:cNvPr id="46" name="Imagem 45" descr="256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23275" y="2238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52"/>
          <p:cNvGrpSpPr>
            <a:grpSpLocks/>
          </p:cNvGrpSpPr>
          <p:nvPr/>
        </p:nvGrpSpPr>
        <p:grpSpPr bwMode="auto">
          <a:xfrm>
            <a:off x="3419475" y="4365625"/>
            <a:ext cx="647700" cy="465138"/>
            <a:chOff x="1547664" y="4581128"/>
            <a:chExt cx="648072" cy="466338"/>
          </a:xfrm>
        </p:grpSpPr>
        <p:pic>
          <p:nvPicPr>
            <p:cNvPr id="2070" name="Imagem 53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Imagem 54" descr="strawberry-md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empty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water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bottle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987675" y="5951538"/>
            <a:ext cx="79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an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794250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3090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3098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9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3096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isn’t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cake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left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995738" y="5949950"/>
            <a:ext cx="1512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much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2018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ângulo 50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4114" name="Imagem 51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Imagem 52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Imagem 53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Imagem 54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55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4122" name="Imagem 56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3" name="Imagem 59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61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4120" name="Imagem 62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Imagem 63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>
                <a:solidFill>
                  <a:schemeClr val="tx1"/>
                </a:solidFill>
                <a:latin typeface="Kristen ITC" pitchFamily="66" charset="0"/>
              </a:rPr>
              <a:t>There are only a ______ onions.</a:t>
            </a:r>
            <a:endParaRPr lang="pt-PT" sz="3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5003800" y="594995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few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39290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5138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5146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5144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>
                <a:solidFill>
                  <a:schemeClr val="tx1"/>
                </a:solidFill>
                <a:latin typeface="Kristen ITC" pitchFamily="66" charset="0"/>
              </a:rPr>
              <a:t>How _______ eggs are there?</a:t>
            </a:r>
            <a:endParaRPr lang="pt-PT" sz="3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775" y="594995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many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1336675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6162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6170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6168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butter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in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fridge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916238" y="5949950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no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30654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7186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7194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7192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aren’t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mushrooms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211638" y="5949950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0654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8210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8218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9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8216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only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 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orange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juice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067175" y="5949950"/>
            <a:ext cx="1441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little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9290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9234" name="Imagem 18" descr="dz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Imagem 19" descr="recycleimg_bottle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Imagem 25" descr="Ham_PNG_Clip_Art_Image-126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38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9242" name="Imagem 26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Imagem 27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8" name="Imagem 16" descr="cheese-20clip-20art-cheese-hi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4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9240" name="Imagem 38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1" name="Imagem 39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milk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in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fridge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775" y="594995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lots of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36675"/>
            <a:ext cx="3603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0258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0266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0264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5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PARISON-OF-ADJECTIVE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715304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Is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ham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427538" y="5949950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0654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1282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1290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1288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Would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you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like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ham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5003800" y="594995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some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22018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2306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2314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2312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3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>
                <a:solidFill>
                  <a:schemeClr val="tx1"/>
                </a:solidFill>
                <a:latin typeface="Kristen ITC" pitchFamily="66" charset="0"/>
              </a:rPr>
              <a:t>There is  ____ small sausage.</a:t>
            </a:r>
            <a:endParaRPr lang="pt-PT" sz="3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779838" y="5949950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794250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3330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3338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3336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isn’t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beef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787900" y="5949950"/>
            <a:ext cx="100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0654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4354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4362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4360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How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fish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916238" y="5949950"/>
            <a:ext cx="1511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much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2018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ângulo 50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5378" name="Imagem 51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Imagem 52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Imagem 53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Imagem 54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55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5386" name="Imagem 56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Imagem 59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4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5384" name="Imagem 25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Imagem 26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are ________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food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containers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916238" y="594995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lots of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36675"/>
            <a:ext cx="3603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6402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6410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6408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 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cheese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140200" y="594995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little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9290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7426" name="Imagem 18" descr="dz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Imagem 19" descr="recycleimg_bottle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Imagem 25" descr="Ham_PNG_Clip_Art_Image-126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38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7434" name="Imagem 26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Imagem 27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30" name="Imagem 16" descr="cheese-20clip-20art-cheese-hi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39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7432" name="Imagem 40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Imagem 46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are 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apples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and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bananas.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775" y="594995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some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22018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8450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8458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8456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aren’t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carrots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427538" y="594995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many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1336675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9474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9482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9480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are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only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 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strawberries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427538" y="594995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few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39290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20498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20506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38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20504" name="Imagem 25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Choose the correct form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The USA is ________________  country in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</a:t>
            </a:r>
            <a:r>
              <a:rPr lang="en-GB" sz="3600" smtClean="0">
                <a:solidFill>
                  <a:schemeClr val="folHlink"/>
                </a:solidFill>
              </a:rPr>
              <a:t>more powerful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800" smtClean="0">
                <a:solidFill>
                  <a:schemeClr val="accent1"/>
                </a:solidFill>
              </a:rPr>
              <a:t>     </a:t>
            </a:r>
            <a:r>
              <a:rPr lang="en-GB" sz="3600" smtClean="0">
                <a:solidFill>
                  <a:schemeClr val="hlink"/>
                </a:solidFill>
              </a:rPr>
              <a:t>the most powerful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                                       </a:t>
            </a:r>
            <a:endParaRPr lang="en-US" smtClean="0"/>
          </a:p>
        </p:txBody>
      </p:sp>
      <p:sp>
        <p:nvSpPr>
          <p:cNvPr id="4100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164388" y="4652963"/>
            <a:ext cx="1439862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235825" y="47974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NEXT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889 -0.36734 " pathEditMode="relative" ptsTypes="AA">
                                      <p:cBhvr>
                                        <p:cTn id="6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roast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chicken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779838" y="5949950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794250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741988"/>
            <a:ext cx="12192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21522" name="Imagem 18" descr="recycleimg_bottle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Imagem 19" descr="Ham_PNG_Clip_Art_Image-126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Imagem 20" descr="dzu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Imagem 21" descr="cheese-20clip-20art-cheese-h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21530" name="Imagem 23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Imagem 24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21528" name="Imagem 26" descr="strawberry-m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Imagem 27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</a:t>
            </a:r>
            <a:endParaRPr lang="en-US" dirty="0"/>
          </a:p>
        </p:txBody>
      </p:sp>
      <p:pic>
        <p:nvPicPr>
          <p:cNvPr id="6" name="Content Placeholder 5" descr="articl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329" y="1600200"/>
            <a:ext cx="7527341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147" name="ZoneTexte 13"/>
          <p:cNvSpPr txBox="1">
            <a:spLocks noChangeArrowheads="1"/>
          </p:cNvSpPr>
          <p:nvPr/>
        </p:nvSpPr>
        <p:spPr bwMode="auto">
          <a:xfrm>
            <a:off x="323850" y="5516563"/>
            <a:ext cx="8496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I’m tired!  I’m going to ______ bed early tonight.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5580063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-</a:t>
            </a:r>
          </a:p>
        </p:txBody>
      </p:sp>
      <p:pic>
        <p:nvPicPr>
          <p:cNvPr id="6150" name="Picture 2" descr="C:\Users\Utilisateur\AppData\Local\Microsoft\Windows\Temporary Internet Files\Content.IE5\LVL42UWD\MC90008894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700213"/>
            <a:ext cx="2874962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1" name="ZoneTexte 13"/>
          <p:cNvSpPr txBox="1">
            <a:spLocks noChangeArrowheads="1"/>
          </p:cNvSpPr>
          <p:nvPr/>
        </p:nvSpPr>
        <p:spPr bwMode="auto">
          <a:xfrm>
            <a:off x="323850" y="5516563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My brother is in _______ hospital.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211638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-</a:t>
            </a:r>
          </a:p>
        </p:txBody>
      </p:sp>
      <p:pic>
        <p:nvPicPr>
          <p:cNvPr id="7174" name="Picture 3" descr="C:\Users\Utilisateur\AppData\Local\Microsoft\Windows\Temporary Internet Files\Content.IE5\COYLFS6S\MC90023320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57338"/>
            <a:ext cx="4967287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95" name="ZoneTexte 13"/>
          <p:cNvSpPr txBox="1">
            <a:spLocks noChangeArrowheads="1"/>
          </p:cNvSpPr>
          <p:nvPr/>
        </p:nvSpPr>
        <p:spPr bwMode="auto">
          <a:xfrm>
            <a:off x="323850" y="5516563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She works in _______ city.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284663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the</a:t>
            </a:r>
          </a:p>
        </p:txBody>
      </p:sp>
      <p:pic>
        <p:nvPicPr>
          <p:cNvPr id="8198" name="Picture 4" descr="C:\Users\Utilisateur\AppData\Local\Microsoft\Windows\Temporary Internet Files\Content.IE5\KXL1J6HR\MC90041339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484313"/>
            <a:ext cx="2320925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219" name="ZoneTexte 13"/>
          <p:cNvSpPr txBox="1">
            <a:spLocks noChangeArrowheads="1"/>
          </p:cNvSpPr>
          <p:nvPr/>
        </p:nvSpPr>
        <p:spPr bwMode="auto">
          <a:xfrm>
            <a:off x="323850" y="5516563"/>
            <a:ext cx="8496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I went to Paris last year and we visited ________ Louvre.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3203575" y="5949950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the</a:t>
            </a:r>
          </a:p>
        </p:txBody>
      </p:sp>
      <p:pic>
        <p:nvPicPr>
          <p:cNvPr id="9222" name="Picture 3" descr="C:\Users\Utilisateur\AppData\Local\Microsoft\Windows\Temporary Internet Files\Content.IE5\XHC3Z3XT\MC90033513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412875"/>
            <a:ext cx="39798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7" name="ZoneTexte 13"/>
          <p:cNvSpPr txBox="1">
            <a:spLocks noChangeArrowheads="1"/>
          </p:cNvSpPr>
          <p:nvPr/>
        </p:nvSpPr>
        <p:spPr bwMode="auto">
          <a:xfrm>
            <a:off x="323850" y="5516563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Great Britian is ______ island.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427538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an</a:t>
            </a:r>
          </a:p>
        </p:txBody>
      </p:sp>
      <p:pic>
        <p:nvPicPr>
          <p:cNvPr id="11270" name="Picture 3" descr="C:\Users\Utilisateur\AppData\Local\Microsoft\Windows\Temporary Internet Files\Content.IE5\KXL1J6HR\MC90001589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628775"/>
            <a:ext cx="41592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15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I like ________ people with a sense of humour.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1619250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-</a:t>
            </a:r>
          </a:p>
        </p:txBody>
      </p:sp>
      <p:pic>
        <p:nvPicPr>
          <p:cNvPr id="13318" name="Picture 2" descr="C:\Users\Utilisateur\AppData\Local\Microsoft\Windows\Temporary Internet Files\Content.IE5\6E8ZKEZU\MC90043474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84313"/>
            <a:ext cx="3808412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39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________ accountants earn a </a:t>
            </a:r>
          </a:p>
          <a:p>
            <a:pPr algn="ctr"/>
            <a:r>
              <a:rPr lang="fr-FR" sz="3200">
                <a:latin typeface="Snap ITC" pitchFamily="82" charset="0"/>
              </a:rPr>
              <a:t>lot of money.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1042988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-</a:t>
            </a:r>
          </a:p>
        </p:txBody>
      </p:sp>
      <p:pic>
        <p:nvPicPr>
          <p:cNvPr id="14342" name="Picture 2" descr="C:\Users\Utilisateur\AppData\Local\Microsoft\Windows\Temporary Internet Files\Content.IE5\J0VQNLDM\MC9002407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73238"/>
            <a:ext cx="53292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87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I went to _______ hospital to visit my sister.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2484438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the</a:t>
            </a:r>
          </a:p>
        </p:txBody>
      </p:sp>
      <p:pic>
        <p:nvPicPr>
          <p:cNvPr id="16390" name="Picture 2" descr="C:\Users\Utilisateur\AppData\Local\Microsoft\Windows\Temporary Internet Files\Content.IE5\KXL1J6HR\MC900361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557338"/>
            <a:ext cx="42735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Choose the correct form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Who is ________________  player in the team?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</a:t>
            </a:r>
            <a:r>
              <a:rPr lang="en-GB" sz="3600" smtClean="0">
                <a:solidFill>
                  <a:schemeClr val="folHlink"/>
                </a:solidFill>
              </a:rPr>
              <a:t>the goodest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800" smtClean="0">
                <a:solidFill>
                  <a:schemeClr val="accent1"/>
                </a:solidFill>
              </a:rPr>
              <a:t>            </a:t>
            </a:r>
            <a:r>
              <a:rPr lang="en-GB" sz="3600" smtClean="0">
                <a:solidFill>
                  <a:schemeClr val="hlink"/>
                </a:solidFill>
              </a:rPr>
              <a:t>the best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                                       </a:t>
            </a:r>
            <a:endParaRPr lang="en-US" smtClean="0"/>
          </a:p>
        </p:txBody>
      </p:sp>
      <p:sp>
        <p:nvSpPr>
          <p:cNvPr id="5124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164388" y="4652963"/>
            <a:ext cx="1439862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235825" y="47974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NEXT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889 -0.36734 " pathEditMode="relative" ptsTypes="AA">
                                      <p:cBhvr>
                                        <p:cTn id="6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35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________ temperature in this room is too low.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323850" y="537368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The</a:t>
            </a:r>
          </a:p>
        </p:txBody>
      </p:sp>
      <p:pic>
        <p:nvPicPr>
          <p:cNvPr id="18438" name="Picture 4" descr="C:\Users\Utilisateur\AppData\Local\Microsoft\Windows\Temporary Internet Files\Content.IE5\BHO3YV8L\MC90023244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628775"/>
            <a:ext cx="35433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59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________ pollution in this town </a:t>
            </a:r>
          </a:p>
          <a:p>
            <a:pPr algn="ctr"/>
            <a:r>
              <a:rPr lang="fr-FR" sz="3200">
                <a:latin typeface="Snap ITC" pitchFamily="82" charset="0"/>
              </a:rPr>
              <a:t>is terrible.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755650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-</a:t>
            </a:r>
          </a:p>
        </p:txBody>
      </p:sp>
      <p:pic>
        <p:nvPicPr>
          <p:cNvPr id="19462" name="Picture 2" descr="C:\Users\Utilisateur\AppData\Local\Microsoft\Windows\Temporary Internet Files\Content.IE5\0TY1M3QR\MC90005689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989138"/>
            <a:ext cx="40608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31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There was a fire at _______ Regency Hotel last night.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5795963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the</a:t>
            </a:r>
          </a:p>
        </p:txBody>
      </p:sp>
      <p:pic>
        <p:nvPicPr>
          <p:cNvPr id="22534" name="Picture 2" descr="C:\Users\Utilisateur\AppData\Local\Microsoft\Windows\Temporary Internet Files\Content.IE5\86OINFSC\MC9003523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844675"/>
            <a:ext cx="3395662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555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Kevin is _____ accountant.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2987675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an</a:t>
            </a:r>
          </a:p>
        </p:txBody>
      </p:sp>
      <p:pic>
        <p:nvPicPr>
          <p:cNvPr id="23558" name="Picture 3" descr="C:\Users\Utilisateur\AppData\Local\Microsoft\Windows\Temporary Internet Files\Content.IE5\0TY1M3QR\MC90021207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484313"/>
            <a:ext cx="397510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579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I had breakfast in  ____ cafe </a:t>
            </a:r>
          </a:p>
          <a:p>
            <a:pPr algn="ctr"/>
            <a:r>
              <a:rPr lang="fr-FR" sz="3200">
                <a:latin typeface="Snap ITC" pitchFamily="82" charset="0"/>
              </a:rPr>
              <a:t>this morning.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59338" y="5516563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a</a:t>
            </a:r>
          </a:p>
        </p:txBody>
      </p:sp>
      <p:pic>
        <p:nvPicPr>
          <p:cNvPr id="24582" name="Picture 2" descr="C:\Users\Utilisateur\AppData\Local\Microsoft\Windows\Temporary Internet Files\Content.IE5\A51V1770\MC9004119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38" y="1741488"/>
            <a:ext cx="35655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03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They go to _______ church </a:t>
            </a:r>
          </a:p>
          <a:p>
            <a:pPr algn="ctr"/>
            <a:r>
              <a:rPr lang="fr-FR" sz="3200">
                <a:latin typeface="Snap ITC" pitchFamily="82" charset="0"/>
              </a:rPr>
              <a:t>every Sunday.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3851275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-</a:t>
            </a:r>
          </a:p>
        </p:txBody>
      </p:sp>
      <p:pic>
        <p:nvPicPr>
          <p:cNvPr id="25606" name="Picture 3" descr="C:\Users\Utilisateur\AppData\Local\Microsoft\Windows\Temporary Internet Files\Content.IE5\BHO3YV8L\MC900194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412875"/>
            <a:ext cx="2489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27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I like ______ films and music </a:t>
            </a:r>
          </a:p>
          <a:p>
            <a:pPr algn="ctr"/>
            <a:r>
              <a:rPr lang="fr-FR" sz="3200">
                <a:latin typeface="Snap ITC" pitchFamily="82" charset="0"/>
              </a:rPr>
              <a:t>very much.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2268538" y="5516563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-</a:t>
            </a:r>
          </a:p>
        </p:txBody>
      </p:sp>
      <p:pic>
        <p:nvPicPr>
          <p:cNvPr id="26630" name="Picture 4" descr="C:\Users\Utilisateur\AppData\Local\Microsoft\Windows\Temporary Internet Files\Content.IE5\CGSA2OLU\MC90028000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00213"/>
            <a:ext cx="44640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51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______ people next door have a </a:t>
            </a:r>
          </a:p>
          <a:p>
            <a:pPr algn="ctr"/>
            <a:r>
              <a:rPr lang="fr-FR" sz="3200">
                <a:latin typeface="Snap ITC" pitchFamily="82" charset="0"/>
              </a:rPr>
              <a:t>noisy dog.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395288" y="544512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The</a:t>
            </a:r>
          </a:p>
        </p:txBody>
      </p:sp>
      <p:pic>
        <p:nvPicPr>
          <p:cNvPr id="27654" name="Picture 5" descr="C:\Users\Utilisateur\AppData\Local\Microsoft\Windows\Temporary Internet Files\Content.IE5\86OINFSC\MC90039140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44675"/>
            <a:ext cx="539591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675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Snap ITC" pitchFamily="82" charset="0"/>
              </a:rPr>
              <a:t>My son had _____ very high temperature this morning.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3419475" y="5516563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a</a:t>
            </a:r>
          </a:p>
        </p:txBody>
      </p:sp>
      <p:pic>
        <p:nvPicPr>
          <p:cNvPr id="28678" name="Picture 6" descr="C:\Users\Utilisateur\AppData\Local\Microsoft\Windows\Temporary Internet Files\Content.IE5\KXL1J6HR\MC9003325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00213"/>
            <a:ext cx="4437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84313"/>
            <a:ext cx="8642350" cy="51133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699" name="ZoneTexte 13"/>
          <p:cNvSpPr txBox="1">
            <a:spLocks noChangeArrowheads="1"/>
          </p:cNvSpPr>
          <p:nvPr/>
        </p:nvSpPr>
        <p:spPr bwMode="auto">
          <a:xfrm>
            <a:off x="395288" y="55165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>
                <a:latin typeface="Snap ITC" pitchFamily="82" charset="0"/>
              </a:rPr>
              <a:t>Are </a:t>
            </a:r>
            <a:r>
              <a:rPr lang="fr-FR" sz="3200" dirty="0" err="1">
                <a:latin typeface="Snap ITC" pitchFamily="82" charset="0"/>
              </a:rPr>
              <a:t>you</a:t>
            </a:r>
            <a:r>
              <a:rPr lang="fr-FR" sz="3200" dirty="0">
                <a:latin typeface="Snap ITC" pitchFamily="82" charset="0"/>
              </a:rPr>
              <a:t> </a:t>
            </a:r>
            <a:r>
              <a:rPr lang="fr-FR" sz="3200" dirty="0" err="1">
                <a:latin typeface="Snap ITC" pitchFamily="82" charset="0"/>
              </a:rPr>
              <a:t>coming</a:t>
            </a:r>
            <a:r>
              <a:rPr lang="fr-FR" sz="3200" dirty="0">
                <a:latin typeface="Snap ITC" pitchFamily="82" charset="0"/>
              </a:rPr>
              <a:t> to _____ pub </a:t>
            </a:r>
            <a:r>
              <a:rPr lang="fr-FR" sz="3200" dirty="0" err="1">
                <a:latin typeface="Snap ITC" pitchFamily="82" charset="0"/>
              </a:rPr>
              <a:t>this</a:t>
            </a:r>
            <a:r>
              <a:rPr lang="fr-FR" sz="3200" dirty="0">
                <a:latin typeface="Snap ITC" pitchFamily="82" charset="0"/>
              </a:rPr>
              <a:t> </a:t>
            </a:r>
            <a:r>
              <a:rPr lang="fr-FR" sz="3200" dirty="0" err="1">
                <a:latin typeface="Snap ITC" pitchFamily="82" charset="0"/>
              </a:rPr>
              <a:t>evening</a:t>
            </a:r>
            <a:r>
              <a:rPr lang="fr-FR" sz="3200" dirty="0">
                <a:latin typeface="Snap ITC" pitchFamily="82" charset="0"/>
              </a:rPr>
              <a:t>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850" y="188913"/>
            <a:ext cx="8424863" cy="105568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Complete the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following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with</a:t>
            </a:r>
            <a:r>
              <a:rPr lang="fr-FR" sz="28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Snap ITC" pitchFamily="82" charset="0"/>
                <a:cs typeface="+mn-cs"/>
              </a:rPr>
              <a:t>a; an; the; or - </a:t>
            </a:r>
            <a:r>
              <a:rPr lang="fr-FR" sz="2800" dirty="0" err="1">
                <a:latin typeface="Snap ITC" pitchFamily="82" charset="0"/>
                <a:cs typeface="+mn-cs"/>
              </a:rPr>
              <a:t>nothing</a:t>
            </a:r>
            <a:endParaRPr lang="fr-FR" sz="2800" dirty="0">
              <a:latin typeface="Snap ITC" pitchFamily="82" charset="0"/>
              <a:cs typeface="+mn-cs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500563" y="5516563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Snap ITC" pitchFamily="82" charset="0"/>
              </a:rPr>
              <a:t>the</a:t>
            </a:r>
          </a:p>
        </p:txBody>
      </p:sp>
      <p:pic>
        <p:nvPicPr>
          <p:cNvPr id="29702" name="Picture 3" descr="C:\Users\Utilisateur\AppData\Local\Microsoft\Windows\Temporary Internet Files\Content.IE5\WRNZSMM4\MC90019863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25542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Choose the correct form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Pollution is __________ than 50 years ago.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</a:t>
            </a:r>
            <a:r>
              <a:rPr lang="en-GB" sz="3600" smtClean="0">
                <a:solidFill>
                  <a:schemeClr val="hlink"/>
                </a:solidFill>
              </a:rPr>
              <a:t>the worst</a:t>
            </a:r>
            <a:r>
              <a:rPr lang="en-GB" smtClean="0"/>
              <a:t>                  </a:t>
            </a:r>
            <a:endParaRPr lang="en-GB" sz="36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800" smtClean="0">
                <a:solidFill>
                  <a:schemeClr val="accent1"/>
                </a:solidFill>
              </a:rPr>
              <a:t>              </a:t>
            </a:r>
            <a:r>
              <a:rPr lang="en-GB" sz="3600" smtClean="0">
                <a:solidFill>
                  <a:schemeClr val="folHlink"/>
                </a:solidFill>
              </a:rPr>
              <a:t>worse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                                       </a:t>
            </a:r>
            <a:endParaRPr lang="en-US" smtClean="0"/>
          </a:p>
        </p:txBody>
      </p:sp>
      <p:sp>
        <p:nvSpPr>
          <p:cNvPr id="6148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164388" y="4652963"/>
            <a:ext cx="1439862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235825" y="47974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NEXT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0.0229 L 0.1408 -0.344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en-US" dirty="0" smtClean="0"/>
              <a:t> 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endParaRPr 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                  </a:t>
            </a:r>
          </a:p>
          <a:p>
            <a:r>
              <a:rPr lang="en-US" sz="1800" dirty="0" smtClean="0"/>
              <a:t>                                                                            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sr-Latn-ME" sz="1800" dirty="0" smtClean="0"/>
              <a:t>Credits: islcollective.co</a:t>
            </a:r>
            <a:r>
              <a:rPr lang="en-US" sz="1800" dirty="0" smtClean="0"/>
              <a:t>m </a:t>
            </a:r>
            <a:r>
              <a:rPr lang="sr-Latn-ME" dirty="0" smtClean="0"/>
              <a:t/>
            </a:r>
            <a:br>
              <a:rPr lang="sr-Latn-ME" dirty="0" smtClean="0"/>
            </a:br>
            <a:endParaRPr lang="en-US" dirty="0"/>
          </a:p>
        </p:txBody>
      </p:sp>
      <p:pic>
        <p:nvPicPr>
          <p:cNvPr id="8" name="Content Placeholder 7" descr="Well-Don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28860" y="428604"/>
            <a:ext cx="3625480" cy="3657600"/>
          </a:xfrm>
        </p:spPr>
      </p:pic>
      <p:sp>
        <p:nvSpPr>
          <p:cNvPr id="5" name="Rectangle 4"/>
          <p:cNvSpPr/>
          <p:nvPr/>
        </p:nvSpPr>
        <p:spPr>
          <a:xfrm>
            <a:off x="2068879" y="2967335"/>
            <a:ext cx="18473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Right"/>
              <a:lightRig rig="threePt" dir="t"/>
            </a:scene3d>
          </a:bodyPr>
          <a:lstStyle/>
          <a:p>
            <a:pPr algn="ctr">
              <a:defRPr/>
            </a:pPr>
            <a:endParaRPr lang="sr-Latn-C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Choose the correct form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London is one of ________________ cities in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                   </a:t>
            </a:r>
            <a:endParaRPr lang="en-GB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400" smtClean="0">
                <a:solidFill>
                  <a:schemeClr val="accent1"/>
                </a:solidFill>
              </a:rPr>
              <a:t>     </a:t>
            </a:r>
            <a:r>
              <a:rPr lang="en-GB" sz="3600" smtClean="0">
                <a:solidFill>
                  <a:schemeClr val="hlink"/>
                </a:solidFill>
              </a:rPr>
              <a:t>the most exciting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smtClean="0">
                <a:solidFill>
                  <a:schemeClr val="folHlink"/>
                </a:solidFill>
              </a:rPr>
              <a:t>most exciting</a:t>
            </a:r>
            <a:endParaRPr lang="en-US" sz="36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                                                          </a:t>
            </a:r>
            <a:endParaRPr lang="en-US" sz="2800" smtClean="0"/>
          </a:p>
        </p:txBody>
      </p:sp>
      <p:sp>
        <p:nvSpPr>
          <p:cNvPr id="717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164388" y="4652963"/>
            <a:ext cx="1439862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235825" y="47974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NEXT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889 -0.36734 " pathEditMode="relative" ptsTypes="AA">
                                      <p:cBhvr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Choose the correct form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He won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£1 </a:t>
            </a:r>
            <a:r>
              <a:rPr lang="en-US" smtClean="0">
                <a:cs typeface="Times New Roman" pitchFamily="18" charset="0"/>
              </a:rPr>
              <a:t>million. He’s __________ man I know.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smtClean="0"/>
              <a:t>                   </a:t>
            </a:r>
            <a:r>
              <a:rPr lang="en-GB" sz="3600" smtClean="0">
                <a:solidFill>
                  <a:schemeClr val="folHlink"/>
                </a:solidFill>
              </a:rPr>
              <a:t>the luckyest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800" smtClean="0">
                <a:solidFill>
                  <a:schemeClr val="accent1"/>
                </a:solidFill>
              </a:rPr>
              <a:t>     </a:t>
            </a:r>
            <a:r>
              <a:rPr lang="en-GB" sz="3600" smtClean="0">
                <a:solidFill>
                  <a:schemeClr val="hlink"/>
                </a:solidFill>
              </a:rPr>
              <a:t>the luckiest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                                       </a:t>
            </a:r>
            <a:endParaRPr lang="en-US" smtClean="0"/>
          </a:p>
        </p:txBody>
      </p:sp>
      <p:sp>
        <p:nvSpPr>
          <p:cNvPr id="819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164388" y="4652963"/>
            <a:ext cx="1439862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235825" y="47974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NEXT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19 0.04372 L 0.40208 -0.323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Choose the correct form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 Harry Potter books are _____________ than films.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   </a:t>
            </a:r>
            <a:r>
              <a:rPr lang="en-GB" sz="3600" smtClean="0">
                <a:solidFill>
                  <a:schemeClr val="folHlink"/>
                </a:solidFill>
              </a:rPr>
              <a:t>the most interesting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800" smtClean="0">
                <a:solidFill>
                  <a:schemeClr val="accent1"/>
                </a:solidFill>
              </a:rPr>
              <a:t>     </a:t>
            </a:r>
            <a:r>
              <a:rPr lang="en-GB" sz="3600" smtClean="0">
                <a:solidFill>
                  <a:schemeClr val="hlink"/>
                </a:solidFill>
              </a:rPr>
              <a:t>more interesting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                                       </a:t>
            </a:r>
            <a:endParaRPr lang="en-US" smtClean="0"/>
          </a:p>
        </p:txBody>
      </p:sp>
      <p:sp>
        <p:nvSpPr>
          <p:cNvPr id="9220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164388" y="4652963"/>
            <a:ext cx="1439862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235825" y="47974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NEXT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3 0.04372 L 0.39532 -0.323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Choose the correct form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Could you speak ___________? I can’t hear you.</a:t>
            </a:r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       </a:t>
            </a:r>
            <a:r>
              <a:rPr lang="en-GB" sz="3600" smtClean="0">
                <a:solidFill>
                  <a:schemeClr val="hlink"/>
                </a:solidFill>
              </a:rPr>
              <a:t>more loud</a:t>
            </a:r>
          </a:p>
          <a:p>
            <a:pPr eaLnBrk="1" hangingPunct="1">
              <a:buFontTx/>
              <a:buNone/>
            </a:pPr>
            <a:r>
              <a:rPr lang="en-GB" sz="3600" smtClean="0">
                <a:solidFill>
                  <a:schemeClr val="hlink"/>
                </a:solidFill>
              </a:rPr>
              <a:t>            </a:t>
            </a:r>
            <a:r>
              <a:rPr lang="en-GB" sz="3600" smtClean="0">
                <a:solidFill>
                  <a:schemeClr val="folHlink"/>
                </a:solidFill>
              </a:rPr>
              <a:t>louder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08 -0.33564 " pathEditMode="relative" ptsTypes="AA">
                                      <p:cBhvr>
                                        <p:cTn id="6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theme1.xml><?xml version="1.0" encoding="utf-8"?>
<a:theme xmlns:a="http://schemas.openxmlformats.org/drawingml/2006/main" name="Design3">
  <a:themeElements>
    <a:clrScheme name="Desig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Design3</Template>
  <TotalTime>295</TotalTime>
  <Words>1133</Words>
  <Application>Microsoft Office PowerPoint</Application>
  <PresentationFormat>On-screen Show (4:3)</PresentationFormat>
  <Paragraphs>398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Design3</vt:lpstr>
      <vt:lpstr>Comparison of adjectives</vt:lpstr>
      <vt:lpstr>Slide 2</vt:lpstr>
      <vt:lpstr>Choose the correct form</vt:lpstr>
      <vt:lpstr>Choose the correct form</vt:lpstr>
      <vt:lpstr>Choose the correct form</vt:lpstr>
      <vt:lpstr>Choose the correct form</vt:lpstr>
      <vt:lpstr>Choose the correct form</vt:lpstr>
      <vt:lpstr>Choose the correct form</vt:lpstr>
      <vt:lpstr>Choose the correct form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ARTICLES 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My PC</dc:creator>
  <cp:lastModifiedBy>EOP</cp:lastModifiedBy>
  <cp:revision>16</cp:revision>
  <dcterms:created xsi:type="dcterms:W3CDTF">2010-12-18T07:23:33Z</dcterms:created>
  <dcterms:modified xsi:type="dcterms:W3CDTF">2020-09-23T16:38:43Z</dcterms:modified>
</cp:coreProperties>
</file>