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7" r:id="rId12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C4DF8-1CB1-4EFA-AE7A-26E70518194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78108-FE43-4DA4-B79B-DB7B654C3ED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5026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9228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10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90158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11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1340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3294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5369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4228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6465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0026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7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4932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8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279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9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9871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568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5441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0453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761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7863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5607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2048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4297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6108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4574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514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3647E-3828-4C10-972C-1F2D52B628D0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472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026"/>
            <a:ext cx="7772400" cy="6815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SEKTOR KOMERCIJALE</a:t>
            </a:r>
            <a:endParaRPr lang="sr-Latn-ME" dirty="0"/>
          </a:p>
        </p:txBody>
      </p:sp>
      <p:pic>
        <p:nvPicPr>
          <p:cNvPr id="4098" name="Picture 2" descr="C:\Users\Pedja\Desktop\azaaa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1" b="28629"/>
          <a:stretch/>
        </p:blipFill>
        <p:spPr bwMode="auto">
          <a:xfrm>
            <a:off x="467544" y="1131590"/>
            <a:ext cx="8228856" cy="34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REKLAMACIJA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75606"/>
            <a:ext cx="4258816" cy="3394472"/>
          </a:xfrm>
        </p:spPr>
        <p:txBody>
          <a:bodyPr>
            <a:normAutofit/>
          </a:bodyPr>
          <a:lstStyle/>
          <a:p>
            <a:r>
              <a:rPr lang="sr-Latn-ME" sz="2000" dirty="0"/>
              <a:t> </a:t>
            </a:r>
            <a:r>
              <a:rPr lang="en-US" sz="2000" b="1" dirty="0" smtClean="0"/>
              <a:t>R</a:t>
            </a:r>
            <a:r>
              <a:rPr lang="sr-Latn-ME" sz="2000" b="1" dirty="0" smtClean="0"/>
              <a:t>eklamacij</a:t>
            </a:r>
            <a:r>
              <a:rPr lang="en-US" sz="2000" b="1" dirty="0" smtClean="0"/>
              <a:t>a</a:t>
            </a:r>
            <a:r>
              <a:rPr lang="sr-Latn-ME" sz="2000" dirty="0" smtClean="0"/>
              <a:t> </a:t>
            </a:r>
            <a:r>
              <a:rPr lang="en-US" sz="2000" dirty="0" smtClean="0"/>
              <a:t>je </a:t>
            </a:r>
            <a:r>
              <a:rPr lang="sr-Latn-ME" sz="2000" dirty="0" smtClean="0"/>
              <a:t>pisani </a:t>
            </a:r>
            <a:r>
              <a:rPr lang="sr-Latn-ME" sz="2000" dirty="0"/>
              <a:t>prigovor  </a:t>
            </a:r>
            <a:r>
              <a:rPr lang="en-US" sz="2000" dirty="0" err="1" smtClean="0"/>
              <a:t>prodavcu</a:t>
            </a:r>
            <a:r>
              <a:rPr lang="en-US" sz="2000" dirty="0" smtClean="0"/>
              <a:t> u</a:t>
            </a:r>
            <a:r>
              <a:rPr lang="sr-Latn-ME" sz="2000" dirty="0" smtClean="0"/>
              <a:t>koliko prispela</a:t>
            </a:r>
            <a:r>
              <a:rPr lang="en-US" sz="2000" dirty="0" smtClean="0"/>
              <a:t> </a:t>
            </a:r>
            <a:r>
              <a:rPr lang="sr-Latn-ME" sz="2000" dirty="0" smtClean="0"/>
              <a:t>roba</a:t>
            </a:r>
            <a:r>
              <a:rPr lang="sr-Latn-ME" sz="2000" dirty="0"/>
              <a:t> </a:t>
            </a:r>
            <a:r>
              <a:rPr lang="sr-Latn-ME" sz="2000" b="1" dirty="0" smtClean="0"/>
              <a:t>ne</a:t>
            </a:r>
            <a:r>
              <a:rPr lang="en-US" sz="2000" b="1" dirty="0" smtClean="0"/>
              <a:t> </a:t>
            </a:r>
            <a:r>
              <a:rPr lang="sr-Latn-ME" sz="2000" b="1" dirty="0" smtClean="0"/>
              <a:t>odgovara </a:t>
            </a:r>
            <a:r>
              <a:rPr lang="en-US" sz="2000" dirty="0" err="1" smtClean="0"/>
              <a:t>porudžbini</a:t>
            </a:r>
            <a:r>
              <a:rPr lang="en-US" sz="2000" dirty="0" smtClean="0"/>
              <a:t>.</a:t>
            </a:r>
          </a:p>
          <a:p>
            <a:r>
              <a:rPr lang="sr-Latn-ME" sz="2000" dirty="0" smtClean="0"/>
              <a:t>Reklamacija </a:t>
            </a:r>
            <a:r>
              <a:rPr lang="sr-Latn-ME" sz="2000" dirty="0"/>
              <a:t>se piše na osnovu komisijskog zapisnika i dostavlja se u propisanom roku.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75606"/>
            <a:ext cx="4320480" cy="3168351"/>
          </a:xfrm>
        </p:spPr>
      </p:pic>
    </p:spTree>
    <p:extLst>
      <p:ext uri="{BB962C8B-B14F-4D97-AF65-F5344CB8AC3E}">
        <p14:creationId xmlns:p14="http://schemas.microsoft.com/office/powerpoint/2010/main" val="10540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latin typeface="+mn-lt"/>
              </a:rPr>
              <a:t>PLAĆANJE ROBE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3598"/>
            <a:ext cx="4038600" cy="3394472"/>
          </a:xfrm>
        </p:spPr>
        <p:txBody>
          <a:bodyPr>
            <a:normAutofit/>
          </a:bodyPr>
          <a:lstStyle/>
          <a:p>
            <a:r>
              <a:rPr lang="sr-Latn-BA" sz="2000" dirty="0" smtClean="0"/>
              <a:t>Plaćanje između preduzeća se obavlja bezgotovinski, elektronskim putem.</a:t>
            </a:r>
          </a:p>
          <a:p>
            <a:r>
              <a:rPr lang="sr-Latn-BA" sz="2000" dirty="0" smtClean="0"/>
              <a:t>Realizuje se izdavanjem naloga za prenos sredstava sa žiro-računa kupca na žiro-račun dobavljača.</a:t>
            </a:r>
            <a:endParaRPr lang="en-US" sz="2000" dirty="0"/>
          </a:p>
        </p:txBody>
      </p:sp>
      <p:pic>
        <p:nvPicPr>
          <p:cNvPr id="5122" name="Picture 2" descr="Nalog za prenos | Obrazac | Knjigovodstvo | Beog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3598"/>
            <a:ext cx="4399663" cy="22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655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SEKTOR  KOMERCIJALE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82752" cy="3394472"/>
          </a:xfrm>
        </p:spPr>
        <p:txBody>
          <a:bodyPr/>
          <a:lstStyle/>
          <a:p>
            <a:r>
              <a:rPr lang="en-US" sz="2000" dirty="0" err="1"/>
              <a:t>Osnovna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sektora</a:t>
            </a:r>
            <a:r>
              <a:rPr lang="en-US" sz="2000" dirty="0" smtClean="0"/>
              <a:t> </a:t>
            </a:r>
            <a:r>
              <a:rPr lang="en-US" sz="2000" dirty="0" err="1"/>
              <a:t>komercijale</a:t>
            </a:r>
            <a:r>
              <a:rPr lang="en-US" sz="2000" dirty="0"/>
              <a:t> je </a:t>
            </a:r>
            <a:r>
              <a:rPr lang="en-US" sz="2000" dirty="0" err="1"/>
              <a:t>kupoprodaja</a:t>
            </a:r>
            <a:r>
              <a:rPr lang="en-US" sz="2000" dirty="0"/>
              <a:t> </a:t>
            </a:r>
            <a:r>
              <a:rPr lang="en-US" sz="2000" dirty="0" err="1"/>
              <a:t>roba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/>
              <a:t>Prodaja</a:t>
            </a:r>
            <a:r>
              <a:rPr lang="en-US" sz="2000" dirty="0"/>
              <a:t> i </a:t>
            </a:r>
            <a:r>
              <a:rPr lang="en-US" sz="2000" dirty="0" err="1"/>
              <a:t>kupovina</a:t>
            </a:r>
            <a:r>
              <a:rPr lang="en-US" sz="2000" dirty="0"/>
              <a:t> </a:t>
            </a:r>
            <a:r>
              <a:rPr lang="en-US" sz="2000" dirty="0" err="1"/>
              <a:t>roba</a:t>
            </a:r>
            <a:r>
              <a:rPr lang="en-US" sz="2000" dirty="0"/>
              <a:t>/</a:t>
            </a:r>
            <a:r>
              <a:rPr lang="en-US" sz="2000" dirty="0" err="1"/>
              <a:t>usluga</a:t>
            </a:r>
            <a:r>
              <a:rPr lang="en-US" sz="2000" dirty="0"/>
              <a:t> </a:t>
            </a:r>
            <a:r>
              <a:rPr lang="en-US" sz="2000" dirty="0" err="1"/>
              <a:t>odvija</a:t>
            </a:r>
            <a:r>
              <a:rPr lang="en-US" sz="2000" dirty="0"/>
              <a:t> se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vođenje</a:t>
            </a:r>
            <a:r>
              <a:rPr lang="en-US" sz="2000" dirty="0"/>
              <a:t> </a:t>
            </a:r>
            <a:r>
              <a:rPr lang="en-US" sz="2000" dirty="0" err="1"/>
              <a:t>prepiske</a:t>
            </a:r>
            <a:r>
              <a:rPr lang="en-US" sz="2000" dirty="0"/>
              <a:t> i</a:t>
            </a:r>
            <a:r>
              <a:rPr lang="sr-Latn-BA" sz="2000" dirty="0"/>
              <a:t>zmeđu prodavca i kupca. </a:t>
            </a:r>
            <a:endParaRPr lang="sr-Latn-ME" sz="2000" dirty="0"/>
          </a:p>
          <a:p>
            <a:endParaRPr lang="sr-Latn-ME" dirty="0"/>
          </a:p>
        </p:txBody>
      </p:sp>
      <p:pic>
        <p:nvPicPr>
          <p:cNvPr id="1027" name="Picture 3" descr="C:\Users\Pedja\Desktop\alekssliksa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/>
          <a:stretch/>
        </p:blipFill>
        <p:spPr bwMode="auto">
          <a:xfrm>
            <a:off x="4047214" y="-2252786"/>
            <a:ext cx="7313482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254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JAVNI  POZIV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000" b="1" dirty="0"/>
              <a:t>Javni poziv za prikupljanje </a:t>
            </a:r>
            <a:r>
              <a:rPr lang="sr-Latn-CS" sz="2000" b="1" dirty="0" smtClean="0"/>
              <a:t>ponuda</a:t>
            </a:r>
            <a:r>
              <a:rPr lang="en-US" sz="2000" b="1" dirty="0" smtClean="0"/>
              <a:t> </a:t>
            </a:r>
            <a:r>
              <a:rPr lang="en-US" sz="2000" dirty="0" smtClean="0"/>
              <a:t>(i</a:t>
            </a:r>
            <a:r>
              <a:rPr lang="sr-Latn-ME" sz="2000" dirty="0" smtClean="0"/>
              <a:t>li</a:t>
            </a:r>
            <a:r>
              <a:rPr lang="sr-Latn-ME" sz="2000" dirty="0"/>
              <a:t> </a:t>
            </a:r>
            <a:r>
              <a:rPr lang="sr-Latn-ME" sz="2000" b="1" dirty="0"/>
              <a:t>tender</a:t>
            </a:r>
            <a:r>
              <a:rPr lang="sr-Latn-ME" sz="2000" dirty="0"/>
              <a:t>)</a:t>
            </a:r>
            <a:r>
              <a:rPr lang="sr-Latn-CS" sz="2000" b="1" dirty="0" smtClean="0"/>
              <a:t> </a:t>
            </a:r>
            <a:r>
              <a:rPr lang="sr-Latn-CS" sz="2000" dirty="0"/>
              <a:t>je sastav </a:t>
            </a:r>
            <a:r>
              <a:rPr lang="sr-Latn-CS" sz="2000" dirty="0" smtClean="0"/>
              <a:t>kojim</a:t>
            </a:r>
            <a:r>
              <a:rPr lang="en-US" sz="2000" dirty="0" smtClean="0"/>
              <a:t> </a:t>
            </a:r>
            <a:r>
              <a:rPr lang="sr-Latn-CS" sz="2000" dirty="0" smtClean="0"/>
              <a:t>organizacija </a:t>
            </a:r>
            <a:r>
              <a:rPr lang="sr-Latn-CS" sz="2000" dirty="0"/>
              <a:t>javno (najčešće u štampanom masovnom mediju) oglašava potrebu za prikupljanje ponuda za nabavku određene robe, stvari ili usluge od zainteresovanih pravnih lica u otvorenom postupku.</a:t>
            </a:r>
            <a:endParaRPr lang="sr-Latn-ME" sz="2000" dirty="0"/>
          </a:p>
          <a:p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555526"/>
            <a:ext cx="4392488" cy="446449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900" b="1" i="0" dirty="0" smtClean="0">
                <a:solidFill>
                  <a:srgbClr val="4D91B3"/>
                </a:solidFill>
                <a:effectLst/>
                <a:latin typeface="Tahoma"/>
              </a:rPr>
              <a:t>Javni poziv za pružanje usluga hiperbarične komore u 2011.</a:t>
            </a:r>
            <a:r>
              <a:rPr lang="en-US" sz="900" b="1" i="0" dirty="0" smtClean="0">
                <a:solidFill>
                  <a:srgbClr val="4D91B3"/>
                </a:solidFill>
                <a:effectLst/>
                <a:latin typeface="Tahoma"/>
              </a:rPr>
              <a:t>g.</a:t>
            </a:r>
          </a:p>
          <a:p>
            <a:pPr marL="0" indent="0">
              <a:buNone/>
            </a:pPr>
            <a:r>
              <a:rPr lang="vi-VN" sz="900" b="1" i="0" dirty="0" smtClean="0">
                <a:solidFill>
                  <a:srgbClr val="4D91B3"/>
                </a:solidFill>
                <a:effectLst/>
                <a:latin typeface="Tahoma"/>
              </a:rPr>
              <a:t> </a:t>
            </a:r>
            <a:r>
              <a:rPr lang="en-US" sz="900" b="1" dirty="0" smtClean="0">
                <a:solidFill>
                  <a:srgbClr val="4D91B3"/>
                </a:solidFill>
                <a:latin typeface="Tahoma"/>
              </a:rPr>
              <a:t>                 </a:t>
            </a:r>
            <a:r>
              <a:rPr lang="vi-VN" sz="900" b="1" i="0" dirty="0" smtClean="0">
                <a:solidFill>
                  <a:srgbClr val="000000"/>
                </a:solidFill>
                <a:effectLst/>
                <a:latin typeface="Tahoma"/>
              </a:rPr>
              <a:t>FOND ZA ZDRAVSTVENO OSIGURANJE  CRNE GORE</a:t>
            </a:r>
            <a:r>
              <a:rPr lang="en-US" sz="900" b="1" i="0" dirty="0" smtClean="0">
                <a:solidFill>
                  <a:srgbClr val="000000"/>
                </a:solidFill>
                <a:effectLst/>
                <a:latin typeface="Tahoma"/>
              </a:rPr>
              <a:t>       </a:t>
            </a:r>
            <a:endParaRPr lang="vi-VN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>
              <a:buNone/>
            </a:pP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 </a:t>
            </a:r>
          </a:p>
          <a:p>
            <a:pPr marL="0" indent="0">
              <a:buNone/>
            </a:pP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Na osnovu člana 100 Zakona o zdravstvenom osiguranju („Sl. list RCG“ broj 39/04), člana 11 Odluke  o mreži zdravstvenih usluga („Sl. list CG“ br. 52/10) i člana 50 Statuta Republičkog fonda za zdravstveno osiguranje („Sl. list RCG“ broj 70/05), Fond za zdravstveno osiguranje – Podgorica</a:t>
            </a: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 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                                       upućuje</a:t>
            </a:r>
          </a:p>
          <a:p>
            <a:pPr marL="0" indent="0" algn="ctr">
              <a:buNone/>
            </a:pPr>
            <a:r>
              <a:rPr lang="vi-VN" sz="900" b="1" i="0" dirty="0" smtClean="0">
                <a:solidFill>
                  <a:srgbClr val="000000"/>
                </a:solidFill>
                <a:effectLst/>
                <a:latin typeface="Tahoma"/>
              </a:rPr>
              <a:t>JAVNI POZIV</a:t>
            </a:r>
            <a:endParaRPr lang="vi-VN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 algn="ctr">
              <a:buNone/>
            </a:pPr>
            <a:r>
              <a:rPr lang="vi-VN" sz="900" b="0" i="1" dirty="0" smtClean="0">
                <a:solidFill>
                  <a:srgbClr val="000000"/>
                </a:solidFill>
                <a:effectLst/>
                <a:latin typeface="Tahoma"/>
              </a:rPr>
              <a:t>za  dostavljanje ponuda radi zaključivanja ugovora za pružanje usluga terapije primjenom hiperbaričnog kiseonika u 2011. godini</a:t>
            </a:r>
            <a:endParaRPr lang="vi-VN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 algn="ctr">
              <a:buNone/>
            </a:pPr>
            <a:endParaRPr lang="vi-VN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Pozivaju se davaoci zdravstvenih usluga – privatne zdravstvene </a:t>
            </a: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ustanove u Crnoj Gori (u daljem tekstu: zdravstvene ustanove) da dostave ponude za zaključivanje ugovora sa Fondom za zdravstveno osiguranje (u daljem tekstu: Fond) za pružanje zdravstvenih usluga na vremenski period do 31.12.2011. godine, i to:</a:t>
            </a: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 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usluga terapije primjenom hiperbaričnog kiseonika – ambulantno</a:t>
            </a:r>
            <a:endParaRPr lang="en-US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>
              <a:buNone/>
            </a:pPr>
            <a:r>
              <a:rPr lang="en-US" sz="900" dirty="0" smtClean="0"/>
              <a:t>                                                                   </a:t>
            </a:r>
            <a:r>
              <a:rPr lang="sr-Latn-ME" sz="900" dirty="0" smtClean="0"/>
              <a:t>* </a:t>
            </a:r>
            <a:r>
              <a:rPr lang="sr-Latn-ME" sz="900" dirty="0"/>
              <a:t>* *</a:t>
            </a:r>
            <a:endParaRPr lang="vi-VN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  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Usluge terapije primjenom hiperbaričnog kiseonika – ambulantno pružaće se osiguranim licima Fonda, u skladu sa:</a:t>
            </a: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  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Zakonom o zdravstvenoj zaštiti („Sl. list RCG“ br. 39/04 i „Sl list CG“ br. 14/10),</a:t>
            </a: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  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Uredbom o obimu prava i standardima zdravstvene zaštite iz obaveznog zdravstvenog osiguranja („Sl. list RCG“ broj 79/05),</a:t>
            </a:r>
          </a:p>
          <a:p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Pravilnikom o bližim uslovima i načinu ostvarivanja određenih prava iz obaveznog zdravstvenog osiguranja („Sl. list RCG“ broj 69/06),</a:t>
            </a:r>
          </a:p>
          <a:p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Programom zdravstvene zaštite u Crnoj Gori za 2011. godinu</a:t>
            </a:r>
          </a:p>
          <a:p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drugim aktima Fonda i Ministarstva zdravlja.</a:t>
            </a:r>
            <a:endParaRPr lang="vi-VN" sz="900" b="0" i="0" dirty="0">
              <a:solidFill>
                <a:srgbClr val="000000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497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615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UPIT KUPCA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89552"/>
            <a:ext cx="3754760" cy="4104456"/>
          </a:xfrm>
        </p:spPr>
        <p:txBody>
          <a:bodyPr>
            <a:normAutofit/>
          </a:bodyPr>
          <a:lstStyle/>
          <a:p>
            <a:r>
              <a:rPr lang="sr-Latn-CS" sz="2000" b="1" dirty="0"/>
              <a:t>Upit kupca</a:t>
            </a:r>
            <a:r>
              <a:rPr lang="sr-Latn-CS" sz="2000" dirty="0"/>
              <a:t> je poslovno pismo kojim se kupac obraća prodavcu, s molbom da ga obavijesti o određenoj robi ili usluzi i o uslovima njene prodaje. Kupac može, istovremeno, da traži da mu prodavac pošalje cjenovnik, katalog, prospekt, uzorke robe i slično, da bi bolje upoznao robu i donio odluku o njenoj kupovini.</a:t>
            </a:r>
            <a:endParaRPr lang="sr-Latn-ME" sz="2000" dirty="0"/>
          </a:p>
          <a:p>
            <a:endParaRPr lang="sr-Latn-M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9542"/>
            <a:ext cx="4752528" cy="4374486"/>
          </a:xfr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306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643192" cy="93975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PONUDA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75606"/>
            <a:ext cx="3826768" cy="3589046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/>
              <a:t>Ponuda</a:t>
            </a:r>
            <a:r>
              <a:rPr lang="en-US" sz="2000" dirty="0"/>
              <a:t> </a:t>
            </a:r>
            <a:r>
              <a:rPr lang="sr-Latn-CS" sz="2000" dirty="0"/>
              <a:t>(upit prodavca) je pismo kojim prodavac informiše kupca o svojoj robi, proizvodu ili usluzi i uslovima i načinima njene prodaje. Upućuje se u </a:t>
            </a:r>
            <a:r>
              <a:rPr lang="sr-Latn-CS" sz="2000" dirty="0" smtClean="0"/>
              <a:t>pisanom</a:t>
            </a:r>
            <a:r>
              <a:rPr lang="en-US" sz="2000" dirty="0" smtClean="0"/>
              <a:t>,</a:t>
            </a:r>
            <a:r>
              <a:rPr lang="sr-Latn-CS" sz="2000" dirty="0" smtClean="0"/>
              <a:t> </a:t>
            </a:r>
            <a:r>
              <a:rPr lang="sr-Latn-CS" sz="2000" dirty="0"/>
              <a:t>štampanom i/ili elektronskom obliku. Može biti opšta, cirkularna i posebna.</a:t>
            </a:r>
            <a:endParaRPr lang="sr-Latn-ME" sz="2000" dirty="0"/>
          </a:p>
          <a:p>
            <a:endParaRPr lang="sr-Latn-ME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897564"/>
            <a:ext cx="4608512" cy="3942438"/>
          </a:xfrm>
        </p:spPr>
        <p:txBody>
          <a:bodyPr>
            <a:normAutofit lnSpcReduction="10000"/>
          </a:bodyPr>
          <a:lstStyle/>
          <a:p>
            <a:r>
              <a:rPr lang="sr-Latn-ME" sz="1800" b="1" cap="all" dirty="0"/>
              <a:t>KONSTRUISANJE PONUDE</a:t>
            </a:r>
            <a:endParaRPr lang="sr-Latn-ME" sz="1800" cap="all" dirty="0"/>
          </a:p>
          <a:p>
            <a:pPr marL="0" indent="0">
              <a:buNone/>
            </a:pPr>
            <a:r>
              <a:rPr lang="sr-Latn-ME" sz="1800" dirty="0"/>
              <a:t>Svaka ponuda bi trebala da ima:</a:t>
            </a:r>
          </a:p>
          <a:p>
            <a:pPr marL="0" indent="0">
              <a:buNone/>
            </a:pPr>
            <a:r>
              <a:rPr lang="sr-Latn-ME" sz="1800" i="1" dirty="0" smtClean="0"/>
              <a:t>1. Uvod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2. Vaše kratko predstavljanje, </a:t>
            </a:r>
            <a:r>
              <a:rPr lang="sr-Latn-ME" sz="1800" i="1" dirty="0" smtClean="0"/>
              <a:t>reference</a:t>
            </a:r>
            <a:r>
              <a:rPr lang="sr-Latn-ME" sz="1800" i="1" dirty="0"/>
              <a:t>, opis 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1800" i="1" dirty="0" smtClean="0"/>
              <a:t>     </a:t>
            </a:r>
            <a:r>
              <a:rPr lang="sr-Latn-ME" sz="1800" i="1" dirty="0" smtClean="0"/>
              <a:t>tima </a:t>
            </a:r>
            <a:r>
              <a:rPr lang="sr-Latn-ME" sz="1800" i="1" dirty="0"/>
              <a:t>na </a:t>
            </a:r>
            <a:r>
              <a:rPr lang="sr-Latn-ME" sz="1800" i="1" dirty="0" smtClean="0"/>
              <a:t>potencijalnom </a:t>
            </a:r>
            <a:r>
              <a:rPr lang="sr-Latn-ME" sz="1800" i="1" dirty="0"/>
              <a:t>projektu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3. Opis tehničkog rešenja, koje </a:t>
            </a:r>
            <a:r>
              <a:rPr lang="sr-Latn-ME" sz="1800" i="1" dirty="0" smtClean="0"/>
              <a:t>se</a:t>
            </a:r>
            <a:endParaRPr lang="en-US" sz="1800" i="1" dirty="0" smtClean="0"/>
          </a:p>
          <a:p>
            <a:pPr marL="0" indent="0">
              <a:buNone/>
            </a:pPr>
            <a:r>
              <a:rPr lang="sr-Latn-ME" sz="1800" i="1" dirty="0" smtClean="0"/>
              <a:t> </a:t>
            </a:r>
            <a:r>
              <a:rPr lang="en-US" sz="1800" i="1" dirty="0" smtClean="0"/>
              <a:t>  </a:t>
            </a:r>
            <a:r>
              <a:rPr lang="sr-Latn-ME" sz="1800" i="1" dirty="0" smtClean="0"/>
              <a:t>tehnologije </a:t>
            </a:r>
            <a:r>
              <a:rPr lang="sr-Latn-ME" sz="1800" i="1" dirty="0"/>
              <a:t>koriste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4. Šta tačno klijent dobija, koje funkcionalnosti</a:t>
            </a:r>
            <a:r>
              <a:rPr lang="sr-Latn-ME" sz="1800" i="1" dirty="0" smtClean="0"/>
              <a:t>,</a:t>
            </a:r>
            <a:r>
              <a:rPr lang="en-US" sz="1800" i="1" dirty="0" smtClean="0"/>
              <a:t>  </a:t>
            </a:r>
            <a:r>
              <a:rPr lang="sr-Latn-ME" sz="1800" i="1" dirty="0" smtClean="0"/>
              <a:t> </a:t>
            </a:r>
            <a:r>
              <a:rPr lang="en-US" sz="1800" i="1" dirty="0" smtClean="0"/>
              <a:t>       </a:t>
            </a:r>
            <a:r>
              <a:rPr lang="sr-Latn-ME" sz="1800" i="1" dirty="0" smtClean="0"/>
              <a:t>šta </a:t>
            </a:r>
            <a:r>
              <a:rPr lang="sr-Latn-ME" sz="1800" i="1" dirty="0"/>
              <a:t>mu je omogućeno i koje su prednosti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5. Dodatni elementi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6. Vremenski rok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7. Cenovnu ponuda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8. Završna poruka</a:t>
            </a:r>
            <a:endParaRPr lang="sr-Latn-ME" sz="1800" dirty="0"/>
          </a:p>
          <a:p>
            <a:r>
              <a:rPr lang="sr-Latn-ME" sz="1800" dirty="0"/>
              <a:t> </a:t>
            </a:r>
          </a:p>
          <a:p>
            <a:endParaRPr lang="sr-Latn-M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44656"/>
            <a:ext cx="5076056" cy="429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1470"/>
            <a:ext cx="7128792" cy="59406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PORUDŽBINA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5576"/>
            <a:ext cx="4038600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-</a:t>
            </a:r>
            <a:r>
              <a:rPr lang="en-US" sz="2000" b="1" dirty="0" err="1" smtClean="0"/>
              <a:t>Porudžbina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poslovno</a:t>
            </a:r>
            <a:r>
              <a:rPr lang="en-US" sz="2000" dirty="0"/>
              <a:t> </a:t>
            </a:r>
            <a:r>
              <a:rPr lang="en-US" sz="2000" dirty="0" err="1"/>
              <a:t>pismo</a:t>
            </a:r>
            <a:r>
              <a:rPr lang="en-US" sz="2000" dirty="0"/>
              <a:t> </a:t>
            </a:r>
            <a:r>
              <a:rPr lang="en-US" sz="2000" dirty="0" err="1"/>
              <a:t>kojim</a:t>
            </a:r>
            <a:r>
              <a:rPr lang="en-US" sz="2000" dirty="0"/>
              <a:t> </a:t>
            </a:r>
            <a:r>
              <a:rPr lang="en-US" sz="2000" dirty="0" err="1"/>
              <a:t>kupac</a:t>
            </a:r>
            <a:r>
              <a:rPr lang="en-US" sz="2000" dirty="0"/>
              <a:t> </a:t>
            </a:r>
            <a:r>
              <a:rPr lang="en-US" sz="2000" dirty="0" err="1"/>
              <a:t>traži</a:t>
            </a:r>
            <a:r>
              <a:rPr lang="en-US" sz="2000" dirty="0"/>
              <a:t> od </a:t>
            </a:r>
            <a:r>
              <a:rPr lang="en-US" sz="2000" dirty="0" err="1"/>
              <a:t>prodavca</a:t>
            </a:r>
            <a:r>
              <a:rPr lang="en-US" sz="2000" dirty="0"/>
              <a:t> da mu </a:t>
            </a:r>
            <a:r>
              <a:rPr lang="en-US" sz="2000" dirty="0" err="1"/>
              <a:t>isporuči</a:t>
            </a:r>
            <a:r>
              <a:rPr lang="en-US" sz="2000" dirty="0"/>
              <a:t> </a:t>
            </a:r>
            <a:r>
              <a:rPr lang="en-US" sz="2000" dirty="0" err="1"/>
              <a:t>određenu</a:t>
            </a:r>
            <a:r>
              <a:rPr lang="en-US" sz="2000" dirty="0"/>
              <a:t> </a:t>
            </a:r>
            <a:r>
              <a:rPr lang="en-US" sz="2000" dirty="0" err="1"/>
              <a:t>vrstu</a:t>
            </a:r>
            <a:r>
              <a:rPr lang="en-US" sz="2000" dirty="0"/>
              <a:t>, </a:t>
            </a:r>
            <a:r>
              <a:rPr lang="en-US" sz="2000" dirty="0" err="1"/>
              <a:t>količinu</a:t>
            </a:r>
            <a:r>
              <a:rPr lang="en-US" sz="2000" dirty="0"/>
              <a:t> i </a:t>
            </a:r>
            <a:r>
              <a:rPr lang="en-US" sz="2000" dirty="0" err="1"/>
              <a:t>kvalitet</a:t>
            </a:r>
            <a:r>
              <a:rPr lang="en-US" sz="2000" dirty="0"/>
              <a:t> robe, pod </a:t>
            </a:r>
            <a:r>
              <a:rPr lang="en-US" sz="2000" dirty="0" err="1"/>
              <a:t>određenim</a:t>
            </a:r>
            <a:r>
              <a:rPr lang="en-US" sz="2000" dirty="0"/>
              <a:t> </a:t>
            </a:r>
            <a:r>
              <a:rPr lang="en-US" sz="2000" dirty="0" err="1"/>
              <a:t>uslovima</a:t>
            </a:r>
            <a:r>
              <a:rPr lang="en-US" sz="2000" dirty="0"/>
              <a:t> </a:t>
            </a:r>
            <a:r>
              <a:rPr lang="en-US" sz="2000" dirty="0" err="1"/>
              <a:t>prodaje</a:t>
            </a:r>
            <a:r>
              <a:rPr lang="en-US" sz="2000" dirty="0" smtClean="0"/>
              <a:t>.</a:t>
            </a:r>
          </a:p>
          <a:p>
            <a:endParaRPr lang="sr-Latn-ME" sz="2000" dirty="0"/>
          </a:p>
          <a:p>
            <a:pPr marL="0" indent="0">
              <a:buNone/>
            </a:pPr>
            <a:r>
              <a:rPr lang="sr-Latn-CS" sz="2000" dirty="0"/>
              <a:t>Elementi porudžbine su: </a:t>
            </a:r>
            <a:endParaRPr lang="sr-Latn-ME" sz="2000" dirty="0"/>
          </a:p>
          <a:p>
            <a:pPr lvl="0"/>
            <a:r>
              <a:rPr lang="sr-Latn-CS" sz="2000" dirty="0"/>
              <a:t>vrsta, količina i kvalitet tražene robe</a:t>
            </a:r>
            <a:endParaRPr lang="sr-Latn-ME" sz="2000" dirty="0"/>
          </a:p>
          <a:p>
            <a:pPr lvl="0"/>
            <a:r>
              <a:rPr lang="sr-Latn-CS" sz="2000" dirty="0"/>
              <a:t>cijena robe, način i rok plaćanja</a:t>
            </a:r>
            <a:endParaRPr lang="sr-Latn-ME" sz="2000" dirty="0"/>
          </a:p>
          <a:p>
            <a:pPr lvl="0"/>
            <a:r>
              <a:rPr lang="sr-Latn-CS" sz="2000" dirty="0"/>
              <a:t>rok, mjesto i način isporuke i </a:t>
            </a:r>
            <a:endParaRPr lang="sr-Latn-ME" sz="2000" dirty="0"/>
          </a:p>
          <a:p>
            <a:pPr lvl="0"/>
            <a:r>
              <a:rPr lang="sr-Latn-CS" sz="2000" dirty="0"/>
              <a:t>način pakovanja i ambalaža</a:t>
            </a:r>
            <a:endParaRPr lang="sr-Latn-ME" sz="2000" dirty="0"/>
          </a:p>
          <a:p>
            <a:endParaRPr lang="sr-Latn-ME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43558"/>
            <a:ext cx="4464496" cy="4050450"/>
          </a:xfrm>
        </p:spPr>
      </p:pic>
    </p:spTree>
    <p:extLst>
      <p:ext uri="{BB962C8B-B14F-4D97-AF65-F5344CB8AC3E}">
        <p14:creationId xmlns:p14="http://schemas.microsoft.com/office/powerpoint/2010/main" val="38456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OTPREMNICA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00151"/>
            <a:ext cx="431628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2600" b="1" dirty="0" smtClean="0"/>
              <a:t>-</a:t>
            </a:r>
            <a:r>
              <a:rPr lang="sr-Latn-CS" sz="2000" b="1" u="sng" dirty="0" smtClean="0"/>
              <a:t>Otpremnica </a:t>
            </a:r>
            <a:r>
              <a:rPr lang="sr-Latn-CS" sz="2000" dirty="0" smtClean="0"/>
              <a:t> je</a:t>
            </a:r>
            <a:r>
              <a:rPr lang="en-US" sz="2000" dirty="0" smtClean="0"/>
              <a:t> </a:t>
            </a:r>
            <a:r>
              <a:rPr lang="sr-Latn-CS" sz="2000" dirty="0" smtClean="0"/>
              <a:t>materijalni </a:t>
            </a:r>
            <a:r>
              <a:rPr lang="sr-Latn-CS" sz="2000" dirty="0"/>
              <a:t>dokument koji prodavac dostavlja kupcu prilikom isporuke robe</a:t>
            </a:r>
            <a:r>
              <a:rPr lang="sr-Latn-CS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sr-Latn-CS" sz="2000" dirty="0" smtClean="0"/>
              <a:t>Najčešće </a:t>
            </a:r>
            <a:r>
              <a:rPr lang="sr-Latn-CS" sz="2000" dirty="0"/>
              <a:t>se piše u tri primjerka. Jedan primjerak se dostavlja kupcu zajedno sa robom, drugi primjerak se daje u magacin kao nalog da se izvrši isporuka i knjiženje izdate robe, a treći primjerak se daje finansijskoj službi da sačini fakturu (račun).</a:t>
            </a:r>
            <a:endParaRPr lang="sr-Latn-ME" sz="2000" dirty="0"/>
          </a:p>
          <a:p>
            <a:endParaRPr lang="sr-Latn-ME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9622"/>
            <a:ext cx="4536504" cy="2808311"/>
          </a:xfrm>
        </p:spPr>
      </p:pic>
    </p:spTree>
    <p:extLst>
      <p:ext uri="{BB962C8B-B14F-4D97-AF65-F5344CB8AC3E}">
        <p14:creationId xmlns:p14="http://schemas.microsoft.com/office/powerpoint/2010/main" val="35364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10181"/>
          <a:stretch/>
        </p:blipFill>
        <p:spPr bwMode="auto">
          <a:xfrm>
            <a:off x="4850256" y="843558"/>
            <a:ext cx="3772644" cy="392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FAKTURA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sz="2000" b="1" u="sng" dirty="0"/>
              <a:t>Faktura</a:t>
            </a:r>
            <a:r>
              <a:rPr lang="sr-Latn-CS" sz="2000" dirty="0"/>
              <a:t> je novčani dokument kojim prodavac traži od kupca isplatu za određenu robu ili uslugu. Sastavlja se na osnovu otpremnice i porudžbine. Obično se piše na štampanom obrascu u dva do pet primjeraka, s tim što se prvi (original) šalje kupcu.</a:t>
            </a:r>
            <a:endParaRPr lang="sr-Latn-ME" sz="2000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0452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PRIJEM ROBE-KOMISIJSKI ZAPISNIK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114800" cy="3394472"/>
          </a:xfrm>
          <a:noFill/>
        </p:spPr>
        <p:txBody>
          <a:bodyPr>
            <a:normAutofit/>
          </a:bodyPr>
          <a:lstStyle/>
          <a:p>
            <a:r>
              <a:rPr lang="sr-Latn-ME" sz="2000" dirty="0"/>
              <a:t>Po prijemu robe komisija </a:t>
            </a:r>
            <a:r>
              <a:rPr lang="sr-Latn-ME" sz="2000" dirty="0" smtClean="0"/>
              <a:t>sačinjava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komisijski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zapisnik</a:t>
            </a:r>
            <a:r>
              <a:rPr lang="en-US" sz="2000" b="1" dirty="0" smtClean="0"/>
              <a:t> </a:t>
            </a:r>
            <a:r>
              <a:rPr lang="en-US" sz="2000" dirty="0" smtClean="0"/>
              <a:t>i </a:t>
            </a:r>
            <a:r>
              <a:rPr lang="sr-Latn-ME" sz="2000" dirty="0" smtClean="0"/>
              <a:t>ako </a:t>
            </a:r>
            <a:r>
              <a:rPr lang="sr-Latn-ME" sz="2000" dirty="0"/>
              <a:t>utvrdi da prispela roba kvalitativno i kvantitativno odgovara</a:t>
            </a:r>
            <a:r>
              <a:rPr lang="sr-Latn-ME" sz="2000" dirty="0" smtClean="0"/>
              <a:t>,</a:t>
            </a:r>
            <a:r>
              <a:rPr lang="en-US" sz="2000" b="1" dirty="0" smtClean="0"/>
              <a:t> </a:t>
            </a:r>
            <a:r>
              <a:rPr lang="sr-Latn-ME" sz="2000" b="1" dirty="0" smtClean="0"/>
              <a:t> prilaže </a:t>
            </a:r>
            <a:r>
              <a:rPr lang="sr-Latn-ME" sz="2000" b="1" dirty="0"/>
              <a:t>zapisnik fakturi</a:t>
            </a:r>
            <a:r>
              <a:rPr lang="sr-Latn-ME" sz="2000" dirty="0"/>
              <a:t> radi njene isplate i šalje pismo – potvrdu o prijemu robe.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31590"/>
            <a:ext cx="3970784" cy="3672408"/>
          </a:xfrm>
        </p:spPr>
      </p:pic>
    </p:spTree>
    <p:extLst>
      <p:ext uri="{BB962C8B-B14F-4D97-AF65-F5344CB8AC3E}">
        <p14:creationId xmlns:p14="http://schemas.microsoft.com/office/powerpoint/2010/main" val="17626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886</TotalTime>
  <Words>403</Words>
  <Application>Microsoft Office PowerPoint</Application>
  <PresentationFormat>On-screen Show (16:9)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SEKTOR KOMERCIJALE</vt:lpstr>
      <vt:lpstr>SEKTOR  KOMERCIJALE</vt:lpstr>
      <vt:lpstr>JAVNI  POZIV</vt:lpstr>
      <vt:lpstr>UPIT KUPCA</vt:lpstr>
      <vt:lpstr>PONUDA</vt:lpstr>
      <vt:lpstr>PORUDŽBINA</vt:lpstr>
      <vt:lpstr>OTPREMNICA</vt:lpstr>
      <vt:lpstr>FAKTURA</vt:lpstr>
      <vt:lpstr>PRIJEM ROBE-KOMISIJSKI ZAPISNIK</vt:lpstr>
      <vt:lpstr>REKLAMACIJA</vt:lpstr>
      <vt:lpstr>PLAĆANJE ROBE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SEKTOR KOMERCIJALE</dc:title>
  <dc:creator>Pedja</dc:creator>
  <cp:lastModifiedBy>aleksbudrak@gmail.com</cp:lastModifiedBy>
  <cp:revision>54</cp:revision>
  <dcterms:created xsi:type="dcterms:W3CDTF">2018-05-06T13:41:33Z</dcterms:created>
  <dcterms:modified xsi:type="dcterms:W3CDTF">2021-12-30T16:00:17Z</dcterms:modified>
</cp:coreProperties>
</file>