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notesMasterIdLst>
    <p:notesMasterId r:id="rId25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  <p:sldId id="263" r:id="rId10"/>
    <p:sldId id="265" r:id="rId11"/>
    <p:sldId id="266" r:id="rId12"/>
    <p:sldId id="267" r:id="rId13"/>
    <p:sldId id="269" r:id="rId14"/>
    <p:sldId id="268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00336-E16E-4CDD-8D6B-ECC9535EED3E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4A7AE-642D-47B9-84E6-6858AFED116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268EC-E478-4C89-AA8A-3C69AB43CF6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584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268EC-E478-4C89-AA8A-3C69AB43CF6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584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268EC-E478-4C89-AA8A-3C69AB43CF6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584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268EC-E478-4C89-AA8A-3C69AB43CF6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584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9E3DB56-DF06-4EED-B513-47E1A932BD4B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B7FFA0F8-DAD7-4CC0-A761-96591A9E6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610957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DB56-DF06-4EED-B513-47E1A932BD4B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A0F8-DAD7-4CC0-A761-96591A9E6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259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DB56-DF06-4EED-B513-47E1A932BD4B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A0F8-DAD7-4CC0-A761-96591A9E6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03486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DB56-DF06-4EED-B513-47E1A932BD4B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A0F8-DAD7-4CC0-A761-96591A9E6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610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DB56-DF06-4EED-B513-47E1A932BD4B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A0F8-DAD7-4CC0-A761-96591A9E6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15310542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DB56-DF06-4EED-B513-47E1A932BD4B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A0F8-DAD7-4CC0-A761-96591A9E6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085693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DB56-DF06-4EED-B513-47E1A932BD4B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A0F8-DAD7-4CC0-A761-96591A9E6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92006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DB56-DF06-4EED-B513-47E1A932BD4B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A0F8-DAD7-4CC0-A761-96591A9E6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803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DB56-DF06-4EED-B513-47E1A932BD4B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A0F8-DAD7-4CC0-A761-96591A9E6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978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DB56-DF06-4EED-B513-47E1A932BD4B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A0F8-DAD7-4CC0-A761-96591A9E6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343089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DB56-DF06-4EED-B513-47E1A932BD4B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FA0F8-DAD7-4CC0-A761-96591A9E6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850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89E3DB56-DF06-4EED-B513-47E1A932BD4B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7FFA0F8-DAD7-4CC0-A761-96591A9E6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11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EC410A-8B88-4DD5-847E-35BC85CF8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1" y="758952"/>
            <a:ext cx="9851605" cy="5205750"/>
          </a:xfrm>
        </p:spPr>
        <p:txBody>
          <a:bodyPr>
            <a:normAutofit/>
          </a:bodyPr>
          <a:lstStyle/>
          <a:p>
            <a:pPr algn="ctr"/>
            <a:r>
              <a:rPr lang="sr-Latn-RS" dirty="0" smtClean="0"/>
              <a:t>Održavanje električnih instalacija i osvjetljenja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6546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729321-09A3-44DC-8FED-D3F7E1056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05" y="0"/>
            <a:ext cx="10434007" cy="1055077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3600" b="1" dirty="0"/>
              <a:t>Zaštita upotrebom uređaja klase II ili odgovarajućom izolacijom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940A30-8850-4B2D-B943-F89D62DE6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7286" y="1125415"/>
            <a:ext cx="10775852" cy="5444197"/>
          </a:xfrm>
        </p:spPr>
        <p:txBody>
          <a:bodyPr>
            <a:normAutofit fontScale="92500" lnSpcReduction="20000"/>
          </a:bodyPr>
          <a:lstStyle/>
          <a:p>
            <a:r>
              <a:rPr lang="sr-Latn-RS" sz="2600" b="1" dirty="0" smtClean="0"/>
              <a:t>Električni </a:t>
            </a:r>
            <a:r>
              <a:rPr lang="sr-Latn-RS" sz="2600" b="1" dirty="0"/>
              <a:t>uređaji klase II </a:t>
            </a:r>
            <a:r>
              <a:rPr lang="sr-Latn-RS" sz="2600" dirty="0"/>
              <a:t>imaju zaštitu od električnog udara koja je izvedena sa osnovnom izolacijom, kao i dodatnim zaštitnim mjerama dvostrukom ili pojačanom </a:t>
            </a:r>
            <a:r>
              <a:rPr lang="sr-Latn-RS" sz="2600" dirty="0" smtClean="0"/>
              <a:t>izolacijom.</a:t>
            </a:r>
          </a:p>
          <a:p>
            <a:r>
              <a:rPr lang="sr-Latn-RS" sz="2800" b="1" u="sng" dirty="0" smtClean="0">
                <a:solidFill>
                  <a:srgbClr val="FF0000"/>
                </a:solidFill>
              </a:rPr>
              <a:t>Električna zaštita kod uređaja klase II mora da ispunjava sledeće zahtjeve:</a:t>
            </a:r>
          </a:p>
          <a:p>
            <a:pPr marL="342900" indent="-342900">
              <a:buAutoNum type="arabicPeriod"/>
            </a:pPr>
            <a:r>
              <a:rPr lang="sr-Latn-RS" sz="2800" dirty="0" smtClean="0"/>
              <a:t>svi provodni djelovi su odvojeni od djelova pod naponom ne samo osnovnom izolacijom, već i izolacionim kućištima</a:t>
            </a:r>
          </a:p>
          <a:p>
            <a:pPr marL="342900" indent="-342900">
              <a:buAutoNum type="arabicPeriod"/>
            </a:pPr>
            <a:r>
              <a:rPr lang="sr-Latn-RS" sz="2800" dirty="0" smtClean="0"/>
              <a:t>kućišta moraju biti izrađena od izolacionog materijala</a:t>
            </a:r>
          </a:p>
          <a:p>
            <a:pPr marL="342900" indent="-342900">
              <a:buAutoNum type="arabicPeriod"/>
            </a:pPr>
            <a:r>
              <a:rPr lang="sr-Latn-RS" sz="2800" dirty="0" smtClean="0"/>
              <a:t>izolaciono kućište mora izdržati sva mehanička, električna i termička naprezanja</a:t>
            </a:r>
          </a:p>
          <a:p>
            <a:pPr marL="342900" indent="-342900">
              <a:buAutoNum type="arabicPeriod"/>
            </a:pPr>
            <a:r>
              <a:rPr lang="sr-Latn-RS" sz="2800" dirty="0" smtClean="0"/>
              <a:t>kada kućišta imaju vratanca ili poklopce, onda provodni djelovi moraju biti zaklonjeni izolacionim pregradama (stepen zaštite najmanje IP 2X)</a:t>
            </a:r>
          </a:p>
          <a:p>
            <a:pPr marL="342900" indent="-342900">
              <a:buAutoNum type="arabicPeriod"/>
            </a:pPr>
            <a:r>
              <a:rPr lang="sr-Latn-RS" sz="2800" dirty="0" smtClean="0"/>
              <a:t>nemaju zaštitni provodnik</a:t>
            </a:r>
            <a:endParaRPr lang="en-US" sz="2800" dirty="0" smtClean="0"/>
          </a:p>
          <a:p>
            <a:endParaRPr lang="sr-Latn-RS" sz="2600" dirty="0" smtClean="0"/>
          </a:p>
          <a:p>
            <a:endParaRPr lang="sr-Latn-RS" sz="2600" dirty="0" smtClean="0"/>
          </a:p>
          <a:p>
            <a:endParaRPr lang="sr-Latn-R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458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1" y="758952"/>
            <a:ext cx="10118892" cy="3123731"/>
          </a:xfrm>
        </p:spPr>
        <p:txBody>
          <a:bodyPr/>
          <a:lstStyle/>
          <a:p>
            <a:pPr algn="ctr"/>
            <a:r>
              <a:rPr lang="sr-Latn-CS" i="1" dirty="0" smtClean="0">
                <a:solidFill>
                  <a:srgbClr val="00B050"/>
                </a:solidFill>
              </a:rPr>
              <a:t>Električne svjetiljke</a:t>
            </a:r>
            <a:endParaRPr lang="en-GB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E5441D-0508-4DF0-AA3D-CD1538770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8" y="773724"/>
            <a:ext cx="10691446" cy="5809956"/>
          </a:xfrm>
        </p:spPr>
        <p:txBody>
          <a:bodyPr>
            <a:noAutofit/>
          </a:bodyPr>
          <a:lstStyle/>
          <a:p>
            <a:pPr algn="just"/>
            <a:r>
              <a:rPr lang="en-GB" sz="3200" b="1" dirty="0" err="1" smtClean="0"/>
              <a:t>Osnovni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zadatak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svjetiljki</a:t>
            </a:r>
            <a:r>
              <a:rPr lang="en-GB" sz="3200" b="1" dirty="0" smtClean="0"/>
              <a:t> je </a:t>
            </a:r>
            <a:r>
              <a:rPr lang="en-GB" sz="3200" b="1" dirty="0" err="1" smtClean="0"/>
              <a:t>nošenje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i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napajanje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izvora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svjetlosti</a:t>
            </a:r>
            <a:r>
              <a:rPr lang="en-GB" sz="3200" b="1" dirty="0" smtClean="0"/>
              <a:t>. </a:t>
            </a:r>
            <a:endParaRPr lang="sr-Latn-CS" sz="3200" b="1" dirty="0" smtClean="0"/>
          </a:p>
          <a:p>
            <a:pPr algn="just"/>
            <a:endParaRPr lang="sr-Latn-CS" sz="3200" b="1" dirty="0" smtClean="0"/>
          </a:p>
          <a:p>
            <a:pPr algn="just"/>
            <a:r>
              <a:rPr lang="en-GB" sz="3200" dirty="0" err="1" smtClean="0"/>
              <a:t>Osim</a:t>
            </a:r>
            <a:r>
              <a:rPr lang="en-GB" sz="3200" dirty="0" smtClean="0"/>
              <a:t> </a:t>
            </a:r>
            <a:r>
              <a:rPr lang="en-GB" sz="3200" dirty="0" smtClean="0"/>
              <a:t>toga, </a:t>
            </a:r>
            <a:r>
              <a:rPr lang="en-GB" sz="3200" dirty="0" err="1" smtClean="0"/>
              <a:t>zadatak</a:t>
            </a:r>
            <a:r>
              <a:rPr lang="en-GB" sz="3200" dirty="0" smtClean="0"/>
              <a:t> </a:t>
            </a:r>
            <a:r>
              <a:rPr lang="en-GB" sz="3200" dirty="0" err="1" smtClean="0"/>
              <a:t>svjetiljki</a:t>
            </a:r>
            <a:r>
              <a:rPr lang="en-GB" sz="3200" dirty="0" smtClean="0"/>
              <a:t> je </a:t>
            </a:r>
            <a:r>
              <a:rPr lang="en-GB" sz="3200" dirty="0" err="1" smtClean="0"/>
              <a:t>da</a:t>
            </a:r>
            <a:r>
              <a:rPr lang="en-GB" sz="3200" dirty="0" smtClean="0"/>
              <a:t> </a:t>
            </a:r>
            <a:r>
              <a:rPr lang="en-GB" sz="3200" dirty="0" err="1" smtClean="0"/>
              <a:t>izmijene</a:t>
            </a:r>
            <a:r>
              <a:rPr lang="en-GB" sz="3200" dirty="0" smtClean="0"/>
              <a:t> </a:t>
            </a:r>
            <a:r>
              <a:rPr lang="en-GB" sz="3200" dirty="0" err="1" smtClean="0"/>
              <a:t>raspodjelu</a:t>
            </a:r>
            <a:r>
              <a:rPr lang="en-GB" sz="3200" dirty="0" smtClean="0"/>
              <a:t> </a:t>
            </a:r>
            <a:r>
              <a:rPr lang="en-GB" sz="3200" dirty="0" err="1" smtClean="0"/>
              <a:t>svjetlosne</a:t>
            </a:r>
            <a:r>
              <a:rPr lang="en-GB" sz="3200" dirty="0" smtClean="0"/>
              <a:t> </a:t>
            </a:r>
            <a:r>
              <a:rPr lang="en-GB" sz="3200" dirty="0" err="1" smtClean="0"/>
              <a:t>jačine</a:t>
            </a:r>
            <a:r>
              <a:rPr lang="en-GB" sz="3200" dirty="0" smtClean="0"/>
              <a:t> </a:t>
            </a:r>
            <a:r>
              <a:rPr lang="en-GB" sz="3200" dirty="0" err="1" smtClean="0"/>
              <a:t>sijalica</a:t>
            </a:r>
            <a:r>
              <a:rPr lang="en-GB" sz="3200" dirty="0" smtClean="0"/>
              <a:t> </a:t>
            </a:r>
            <a:r>
              <a:rPr lang="en-GB" sz="3200" dirty="0" err="1" smtClean="0"/>
              <a:t>kako</a:t>
            </a:r>
            <a:r>
              <a:rPr lang="en-GB" sz="3200" dirty="0" smtClean="0"/>
              <a:t> bi </a:t>
            </a:r>
            <a:r>
              <a:rPr lang="en-GB" sz="3200" dirty="0" err="1" smtClean="0"/>
              <a:t>bolje</a:t>
            </a:r>
            <a:r>
              <a:rPr lang="en-GB" sz="3200" dirty="0" smtClean="0"/>
              <a:t> </a:t>
            </a:r>
            <a:r>
              <a:rPr lang="en-GB" sz="3200" dirty="0" err="1" smtClean="0"/>
              <a:t>odgovarale</a:t>
            </a:r>
            <a:r>
              <a:rPr lang="en-GB" sz="3200" dirty="0" smtClean="0"/>
              <a:t> </a:t>
            </a:r>
            <a:r>
              <a:rPr lang="en-GB" sz="3200" dirty="0" err="1" smtClean="0"/>
              <a:t>potrebama</a:t>
            </a:r>
            <a:r>
              <a:rPr lang="en-GB" sz="3200" dirty="0" smtClean="0"/>
              <a:t> </a:t>
            </a:r>
            <a:r>
              <a:rPr lang="en-GB" sz="3200" dirty="0" err="1" smtClean="0"/>
              <a:t>osvjetljenja</a:t>
            </a:r>
            <a:r>
              <a:rPr lang="en-GB" sz="3200" dirty="0" smtClean="0"/>
              <a:t>, </a:t>
            </a:r>
            <a:r>
              <a:rPr lang="en-GB" sz="3200" dirty="0" err="1" smtClean="0"/>
              <a:t>kao</a:t>
            </a:r>
            <a:r>
              <a:rPr lang="en-GB" sz="3200" dirty="0" smtClean="0"/>
              <a:t> </a:t>
            </a:r>
            <a:r>
              <a:rPr lang="en-GB" sz="3200" dirty="0" err="1" smtClean="0"/>
              <a:t>i</a:t>
            </a:r>
            <a:r>
              <a:rPr lang="en-GB" sz="3200" dirty="0" smtClean="0"/>
              <a:t> </a:t>
            </a:r>
            <a:r>
              <a:rPr lang="en-GB" sz="3200" dirty="0" err="1" smtClean="0"/>
              <a:t>da</a:t>
            </a:r>
            <a:r>
              <a:rPr lang="en-GB" sz="3200" dirty="0" smtClean="0"/>
              <a:t> </a:t>
            </a:r>
            <a:r>
              <a:rPr lang="en-GB" sz="3200" dirty="0" err="1" smtClean="0"/>
              <a:t>zaklone</a:t>
            </a:r>
            <a:r>
              <a:rPr lang="en-GB" sz="3200" dirty="0" smtClean="0"/>
              <a:t> </a:t>
            </a:r>
            <a:r>
              <a:rPr lang="en-GB" sz="3200" dirty="0" err="1" smtClean="0"/>
              <a:t>sijalice</a:t>
            </a:r>
            <a:r>
              <a:rPr lang="en-GB" sz="3200" dirty="0" smtClean="0"/>
              <a:t> </a:t>
            </a:r>
            <a:r>
              <a:rPr lang="en-GB" sz="3200" dirty="0" err="1" smtClean="0"/>
              <a:t>od</a:t>
            </a:r>
            <a:r>
              <a:rPr lang="en-GB" sz="3200" dirty="0" smtClean="0"/>
              <a:t> </a:t>
            </a:r>
            <a:r>
              <a:rPr lang="en-GB" sz="3200" dirty="0" err="1" smtClean="0"/>
              <a:t>neposrednog</a:t>
            </a:r>
            <a:r>
              <a:rPr lang="en-GB" sz="3200" dirty="0" smtClean="0"/>
              <a:t> </a:t>
            </a:r>
            <a:r>
              <a:rPr lang="en-GB" sz="3200" dirty="0" err="1" smtClean="0"/>
              <a:t>pogleda</a:t>
            </a:r>
            <a:r>
              <a:rPr lang="en-GB" sz="3200" dirty="0" smtClean="0"/>
              <a:t> </a:t>
            </a:r>
            <a:r>
              <a:rPr lang="en-GB" sz="3200" dirty="0" err="1" smtClean="0"/>
              <a:t>i</a:t>
            </a:r>
            <a:r>
              <a:rPr lang="en-GB" sz="3200" dirty="0" smtClean="0"/>
              <a:t> time </a:t>
            </a:r>
            <a:r>
              <a:rPr lang="en-GB" sz="3200" dirty="0" err="1" smtClean="0"/>
              <a:t>umanje</a:t>
            </a:r>
            <a:r>
              <a:rPr lang="en-GB" sz="3200" dirty="0" smtClean="0"/>
              <a:t> </a:t>
            </a:r>
            <a:r>
              <a:rPr lang="en-GB" sz="3200" dirty="0" err="1" smtClean="0"/>
              <a:t>zasjenjivanje</a:t>
            </a:r>
            <a:r>
              <a:rPr lang="en-GB" sz="3200" dirty="0" smtClean="0"/>
              <a:t> </a:t>
            </a:r>
            <a:r>
              <a:rPr lang="en-GB" sz="3200" dirty="0" err="1" smtClean="0"/>
              <a:t>i</a:t>
            </a:r>
            <a:r>
              <a:rPr lang="en-GB" sz="3200" dirty="0" smtClean="0"/>
              <a:t> </a:t>
            </a:r>
            <a:r>
              <a:rPr lang="en-GB" sz="3200" dirty="0" err="1" smtClean="0"/>
              <a:t>sjajnost</a:t>
            </a:r>
            <a:r>
              <a:rPr lang="en-GB" sz="3200" dirty="0" smtClean="0"/>
              <a:t>. </a:t>
            </a:r>
            <a:endParaRPr lang="sr-Latn-CS" sz="3200" dirty="0" smtClean="0"/>
          </a:p>
          <a:p>
            <a:pPr algn="just"/>
            <a:endParaRPr lang="sr-Latn-CS" sz="3200" dirty="0" smtClean="0"/>
          </a:p>
          <a:p>
            <a:pPr algn="just"/>
            <a:r>
              <a:rPr lang="en-GB" sz="3200" dirty="0" smtClean="0"/>
              <a:t>Pored </a:t>
            </a:r>
            <a:r>
              <a:rPr lang="en-GB" sz="3200" dirty="0" err="1" smtClean="0"/>
              <a:t>ovih</a:t>
            </a:r>
            <a:r>
              <a:rPr lang="en-GB" sz="3200" dirty="0" smtClean="0"/>
              <a:t> </a:t>
            </a:r>
            <a:r>
              <a:rPr lang="en-GB" sz="3200" dirty="0" err="1" smtClean="0"/>
              <a:t>zadataka</a:t>
            </a:r>
            <a:r>
              <a:rPr lang="en-GB" sz="3200" dirty="0" smtClean="0"/>
              <a:t>, </a:t>
            </a:r>
            <a:r>
              <a:rPr lang="en-GB" sz="3200" dirty="0" err="1" smtClean="0"/>
              <a:t>svjetiljke</a:t>
            </a:r>
            <a:r>
              <a:rPr lang="en-GB" sz="3200" dirty="0" smtClean="0"/>
              <a:t> </a:t>
            </a:r>
            <a:r>
              <a:rPr lang="en-GB" sz="3200" dirty="0" err="1" smtClean="0"/>
              <a:t>imaju</a:t>
            </a:r>
            <a:r>
              <a:rPr lang="en-GB" sz="3200" dirty="0" smtClean="0"/>
              <a:t> </a:t>
            </a:r>
            <a:r>
              <a:rPr lang="en-GB" sz="3200" dirty="0" err="1" smtClean="0"/>
              <a:t>i</a:t>
            </a:r>
            <a:r>
              <a:rPr lang="en-GB" sz="3200" dirty="0" smtClean="0"/>
              <a:t> </a:t>
            </a:r>
            <a:r>
              <a:rPr lang="en-GB" sz="3200" dirty="0" err="1" smtClean="0"/>
              <a:t>estetsku</a:t>
            </a:r>
            <a:r>
              <a:rPr lang="en-GB" sz="3200" dirty="0" smtClean="0"/>
              <a:t> </a:t>
            </a:r>
            <a:r>
              <a:rPr lang="en-GB" sz="3200" dirty="0" err="1" smtClean="0"/>
              <a:t>ulogu</a:t>
            </a:r>
            <a:r>
              <a:rPr lang="en-GB" sz="3200" dirty="0" smtClean="0"/>
              <a:t>.</a:t>
            </a:r>
            <a:endParaRPr lang="en-US" sz="32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4CEB342-1B54-4C41-8337-E73C88A10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895" y="0"/>
            <a:ext cx="10560617" cy="773723"/>
          </a:xfrm>
        </p:spPr>
        <p:txBody>
          <a:bodyPr/>
          <a:lstStyle/>
          <a:p>
            <a:pPr algn="ctr"/>
            <a:r>
              <a:rPr lang="sr-Latn-CS" dirty="0" smtClean="0">
                <a:solidFill>
                  <a:srgbClr val="FF0000"/>
                </a:solidFill>
              </a:rPr>
              <a:t>Uloga svjetiljki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4394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E5441D-0508-4DF0-AA3D-CD1538770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8" y="773724"/>
            <a:ext cx="10578903" cy="580995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sr-Latn-CS" sz="3200" dirty="0" smtClean="0"/>
          </a:p>
          <a:p>
            <a:pPr algn="just"/>
            <a:r>
              <a:rPr lang="en-GB" sz="3200" b="1" dirty="0" err="1" smtClean="0"/>
              <a:t>Sijalična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grla</a:t>
            </a:r>
            <a:r>
              <a:rPr lang="en-GB" sz="3200" b="1" dirty="0" smtClean="0"/>
              <a:t> </a:t>
            </a:r>
            <a:r>
              <a:rPr lang="en-GB" sz="3200" dirty="0" err="1" smtClean="0"/>
              <a:t>koja</a:t>
            </a:r>
            <a:r>
              <a:rPr lang="en-GB" sz="3200" dirty="0" smtClean="0"/>
              <a:t> se </a:t>
            </a:r>
            <a:r>
              <a:rPr lang="en-GB" sz="3200" dirty="0" err="1" smtClean="0"/>
              <a:t>nalaze</a:t>
            </a:r>
            <a:r>
              <a:rPr lang="en-GB" sz="3200" dirty="0" smtClean="0"/>
              <a:t> u </a:t>
            </a:r>
            <a:r>
              <a:rPr lang="en-GB" sz="3200" dirty="0" err="1" smtClean="0"/>
              <a:t>svjetiljkama</a:t>
            </a:r>
            <a:r>
              <a:rPr lang="en-GB" sz="3200" dirty="0" smtClean="0"/>
              <a:t> </a:t>
            </a:r>
            <a:r>
              <a:rPr lang="en-GB" sz="3200" dirty="0" err="1" smtClean="0"/>
              <a:t>omogućavaju</a:t>
            </a:r>
            <a:r>
              <a:rPr lang="en-GB" sz="3200" dirty="0" smtClean="0"/>
              <a:t> </a:t>
            </a:r>
            <a:r>
              <a:rPr lang="en-GB" sz="3200" dirty="0" err="1" smtClean="0"/>
              <a:t>vezu</a:t>
            </a:r>
            <a:r>
              <a:rPr lang="en-GB" sz="3200" dirty="0" smtClean="0"/>
              <a:t> </a:t>
            </a:r>
            <a:r>
              <a:rPr lang="en-GB" sz="3200" dirty="0" err="1" smtClean="0"/>
              <a:t>sijalice</a:t>
            </a:r>
            <a:r>
              <a:rPr lang="en-GB" sz="3200" dirty="0" smtClean="0"/>
              <a:t> </a:t>
            </a:r>
            <a:r>
              <a:rPr lang="en-GB" sz="3200" dirty="0" err="1" smtClean="0"/>
              <a:t>sa</a:t>
            </a:r>
            <a:r>
              <a:rPr lang="en-GB" sz="3200" dirty="0" smtClean="0"/>
              <a:t> </a:t>
            </a:r>
            <a:r>
              <a:rPr lang="en-GB" sz="3200" dirty="0" err="1" smtClean="0"/>
              <a:t>električnom</a:t>
            </a:r>
            <a:r>
              <a:rPr lang="en-GB" sz="3200" dirty="0" smtClean="0"/>
              <a:t> </a:t>
            </a:r>
            <a:r>
              <a:rPr lang="en-GB" sz="3200" dirty="0" err="1" smtClean="0"/>
              <a:t>instalacijom</a:t>
            </a:r>
            <a:r>
              <a:rPr lang="en-GB" sz="3200" dirty="0" smtClean="0"/>
              <a:t>.</a:t>
            </a:r>
            <a:endParaRPr lang="sr-Latn-CS" sz="3200" dirty="0" smtClean="0"/>
          </a:p>
          <a:p>
            <a:pPr algn="just"/>
            <a:endParaRPr lang="sr-Latn-CS" sz="3200" dirty="0" smtClean="0"/>
          </a:p>
          <a:p>
            <a:pPr algn="just"/>
            <a:r>
              <a:rPr lang="en-GB" sz="3200" b="1" dirty="0" err="1" smtClean="0"/>
              <a:t>Svjetiljka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može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biti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sastavljena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od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više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svjetlosnih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izvora</a:t>
            </a:r>
            <a:r>
              <a:rPr lang="en-GB" sz="3200" dirty="0" smtClean="0"/>
              <a:t>.</a:t>
            </a:r>
            <a:endParaRPr lang="en-US" sz="32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4CEB342-1B54-4C41-8337-E73C88A10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895" y="0"/>
            <a:ext cx="10560617" cy="773723"/>
          </a:xfrm>
        </p:spPr>
        <p:txBody>
          <a:bodyPr/>
          <a:lstStyle/>
          <a:p>
            <a:pPr algn="ctr"/>
            <a:r>
              <a:rPr lang="sr-Latn-CS" dirty="0" smtClean="0">
                <a:solidFill>
                  <a:srgbClr val="FF0000"/>
                </a:solidFill>
              </a:rPr>
              <a:t>Električne svjetiljke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4394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E5441D-0508-4DF0-AA3D-CD1538770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8" y="984738"/>
            <a:ext cx="10578903" cy="5598941"/>
          </a:xfrm>
        </p:spPr>
        <p:txBody>
          <a:bodyPr>
            <a:normAutofit/>
          </a:bodyPr>
          <a:lstStyle/>
          <a:p>
            <a:pPr algn="just"/>
            <a:r>
              <a:rPr lang="en-GB" sz="2800" dirty="0" err="1" smtClean="0"/>
              <a:t>Savremeni</a:t>
            </a:r>
            <a:r>
              <a:rPr lang="en-GB" sz="2800" dirty="0" smtClean="0"/>
              <a:t> </a:t>
            </a:r>
            <a:r>
              <a:rPr lang="en-GB" sz="2800" dirty="0" err="1" smtClean="0"/>
              <a:t>svjetlosni</a:t>
            </a:r>
            <a:r>
              <a:rPr lang="en-GB" sz="2800" dirty="0" smtClean="0"/>
              <a:t> </a:t>
            </a:r>
            <a:r>
              <a:rPr lang="en-GB" sz="2800" dirty="0" err="1" smtClean="0"/>
              <a:t>izvori</a:t>
            </a:r>
            <a:r>
              <a:rPr lang="en-GB" sz="2800" dirty="0" smtClean="0"/>
              <a:t> </a:t>
            </a:r>
            <a:r>
              <a:rPr lang="en-GB" sz="2800" dirty="0" err="1" smtClean="0"/>
              <a:t>rad</a:t>
            </a:r>
            <a:r>
              <a:rPr lang="en-GB" sz="2800" dirty="0" smtClean="0"/>
              <a:t> </a:t>
            </a:r>
            <a:r>
              <a:rPr lang="en-GB" sz="2800" dirty="0" err="1" smtClean="0"/>
              <a:t>zasnivaju</a:t>
            </a:r>
            <a:r>
              <a:rPr lang="en-GB" sz="2800" dirty="0" smtClean="0"/>
              <a:t> </a:t>
            </a:r>
            <a:r>
              <a:rPr lang="en-GB" sz="2800" dirty="0" err="1" smtClean="0"/>
              <a:t>na</a:t>
            </a:r>
            <a:r>
              <a:rPr lang="en-GB" sz="2800" dirty="0" smtClean="0"/>
              <a:t> </a:t>
            </a:r>
            <a:r>
              <a:rPr lang="en-GB" sz="2800" dirty="0" err="1" smtClean="0"/>
              <a:t>principu</a:t>
            </a:r>
            <a:r>
              <a:rPr lang="en-GB" sz="2800" dirty="0" smtClean="0"/>
              <a:t> </a:t>
            </a:r>
            <a:r>
              <a:rPr lang="en-GB" sz="2800" b="1" dirty="0" err="1" smtClean="0"/>
              <a:t>fluorescencije</a:t>
            </a:r>
            <a:r>
              <a:rPr lang="sr-Latn-CS" sz="2800" b="1" dirty="0" smtClean="0"/>
              <a:t>. </a:t>
            </a:r>
          </a:p>
          <a:p>
            <a:pPr algn="just"/>
            <a:r>
              <a:rPr lang="en-GB" sz="2800" dirty="0" err="1" smtClean="0"/>
              <a:t>Materija</a:t>
            </a:r>
            <a:r>
              <a:rPr lang="en-GB" sz="2800" dirty="0" smtClean="0"/>
              <a:t> </a:t>
            </a:r>
            <a:r>
              <a:rPr lang="en-GB" sz="2800" dirty="0" err="1" smtClean="0"/>
              <a:t>koja</a:t>
            </a:r>
            <a:r>
              <a:rPr lang="en-GB" sz="2800" dirty="0" smtClean="0"/>
              <a:t> </a:t>
            </a:r>
            <a:r>
              <a:rPr lang="en-GB" sz="2800" dirty="0" err="1" smtClean="0"/>
              <a:t>fluorescentira</a:t>
            </a:r>
            <a:r>
              <a:rPr lang="en-GB" sz="2800" dirty="0" smtClean="0"/>
              <a:t> </a:t>
            </a:r>
            <a:r>
              <a:rPr lang="en-GB" sz="2800" dirty="0" err="1" smtClean="0"/>
              <a:t>naziva</a:t>
            </a:r>
            <a:r>
              <a:rPr lang="en-GB" sz="2800" dirty="0" smtClean="0"/>
              <a:t> se </a:t>
            </a:r>
            <a:r>
              <a:rPr lang="en-GB" sz="2800" b="1" dirty="0" err="1" smtClean="0"/>
              <a:t>luminator</a:t>
            </a:r>
            <a:r>
              <a:rPr lang="sr-Latn-CS" sz="2800" b="1" dirty="0" smtClean="0"/>
              <a:t>.</a:t>
            </a:r>
          </a:p>
          <a:p>
            <a:pPr algn="just"/>
            <a:r>
              <a:rPr lang="en-GB" sz="2800" b="1" dirty="0" err="1" smtClean="0"/>
              <a:t>Fluorescentne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cijevi</a:t>
            </a:r>
            <a:r>
              <a:rPr lang="en-GB" sz="2800" b="1" dirty="0" smtClean="0"/>
              <a:t> se </a:t>
            </a:r>
            <a:r>
              <a:rPr lang="en-GB" sz="2800" b="1" dirty="0" err="1" smtClean="0"/>
              <a:t>sastoje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iz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staklene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cijevi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čija</a:t>
            </a:r>
            <a:r>
              <a:rPr lang="en-GB" sz="2800" b="1" dirty="0" smtClean="0"/>
              <a:t> je </a:t>
            </a:r>
            <a:r>
              <a:rPr lang="en-GB" sz="2800" b="1" dirty="0" err="1" smtClean="0"/>
              <a:t>unutrašnja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strana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pokrivena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slojem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fluorescentnog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praha</a:t>
            </a:r>
            <a:r>
              <a:rPr lang="en-GB" sz="2800" b="1" dirty="0" smtClean="0"/>
              <a:t>, a </a:t>
            </a:r>
            <a:r>
              <a:rPr lang="en-GB" sz="2800" b="1" dirty="0" err="1" smtClean="0"/>
              <a:t>sa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strana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su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zavarene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elektrode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od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volframa</a:t>
            </a:r>
            <a:r>
              <a:rPr lang="sr-Latn-CS" sz="2800" b="1" dirty="0" smtClean="0"/>
              <a:t>.</a:t>
            </a:r>
            <a:endParaRPr lang="sr-Latn-CS" sz="2800" dirty="0" smtClean="0"/>
          </a:p>
          <a:p>
            <a:pPr algn="just"/>
            <a:r>
              <a:rPr lang="vi-VN" sz="2400" dirty="0" smtClean="0"/>
              <a:t>Iz unutrašnjosti cijevi je izvučen vazduh i u nju se stavlja malo argona i vrlo mala količina žive koja će kada ispari da proizvede pritisak u cijevi od 53 Pa</a:t>
            </a:r>
            <a:r>
              <a:rPr lang="vi-VN" sz="2400" dirty="0" smtClean="0"/>
              <a:t>.</a:t>
            </a:r>
            <a:endParaRPr lang="sr-Latn-CS" sz="2400" dirty="0" smtClean="0"/>
          </a:p>
          <a:p>
            <a:pPr algn="just"/>
            <a:r>
              <a:rPr lang="vi-VN" sz="2400" dirty="0" smtClean="0"/>
              <a:t>Osnovno </a:t>
            </a:r>
            <a:r>
              <a:rPr lang="vi-VN" sz="2400" dirty="0" smtClean="0"/>
              <a:t>punjenje </a:t>
            </a:r>
            <a:r>
              <a:rPr lang="sr-Latn-CS" sz="2800" dirty="0" smtClean="0"/>
              <a:t>je</a:t>
            </a:r>
            <a:r>
              <a:rPr lang="sr-Latn-CS" sz="2400" dirty="0" smtClean="0"/>
              <a:t> </a:t>
            </a:r>
            <a:r>
              <a:rPr lang="vi-VN" sz="2400" dirty="0" smtClean="0"/>
              <a:t>živa</a:t>
            </a:r>
            <a:r>
              <a:rPr lang="vi-VN" sz="2400" dirty="0" smtClean="0"/>
              <a:t>, dok se argon dodaje da bi se omogućilo startovanje pri nižem naponu, jer se argon jonizuje pri nižim naponima i nižoj temperaturi nego živa. </a:t>
            </a:r>
            <a:endParaRPr lang="sr-Latn-CS" sz="2400" dirty="0" smtClean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4CEB342-1B54-4C41-8337-E73C88A10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895" y="0"/>
            <a:ext cx="10560617" cy="773723"/>
          </a:xfrm>
        </p:spPr>
        <p:txBody>
          <a:bodyPr/>
          <a:lstStyle/>
          <a:p>
            <a:pPr algn="ctr"/>
            <a:r>
              <a:rPr lang="sr-Latn-CS" dirty="0" smtClean="0">
                <a:solidFill>
                  <a:srgbClr val="FF0000"/>
                </a:solidFill>
              </a:rPr>
              <a:t>Svjetiljke sa fluorescentnim cijevima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4394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1" y="758952"/>
            <a:ext cx="10118892" cy="3573897"/>
          </a:xfrm>
        </p:spPr>
        <p:txBody>
          <a:bodyPr/>
          <a:lstStyle/>
          <a:p>
            <a:pPr algn="ctr"/>
            <a:r>
              <a:rPr lang="sr-Latn-CS" i="1" dirty="0" smtClean="0">
                <a:solidFill>
                  <a:srgbClr val="00B050"/>
                </a:solidFill>
              </a:rPr>
              <a:t>Rezervno napajanje</a:t>
            </a:r>
            <a:br>
              <a:rPr lang="sr-Latn-CS" i="1" dirty="0" smtClean="0">
                <a:solidFill>
                  <a:srgbClr val="00B050"/>
                </a:solidFill>
              </a:rPr>
            </a:br>
            <a:r>
              <a:rPr lang="sr-Latn-CS" i="1" dirty="0" smtClean="0">
                <a:solidFill>
                  <a:srgbClr val="00B050"/>
                </a:solidFill>
              </a:rPr>
              <a:t>(dizel agregati)</a:t>
            </a:r>
            <a:endParaRPr lang="en-GB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D7DB2D-5DC0-42E6-9337-0F044F08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8" y="815926"/>
            <a:ext cx="10803988" cy="5739619"/>
          </a:xfrm>
        </p:spPr>
        <p:txBody>
          <a:bodyPr>
            <a:normAutofit lnSpcReduction="10000"/>
          </a:bodyPr>
          <a:lstStyle/>
          <a:p>
            <a:r>
              <a:rPr lang="sr-Latn-RS" sz="2800" dirty="0"/>
              <a:t>Postoje grupe potrošača koje ni pod kojim uslovima ne smiju ostati bez napajanja jer bi to moglo ugroziti sigurnost ljudi i </a:t>
            </a:r>
            <a:r>
              <a:rPr lang="sr-Latn-RS" sz="2800" dirty="0" smtClean="0"/>
              <a:t>objekata.</a:t>
            </a:r>
          </a:p>
          <a:p>
            <a:pPr>
              <a:buNone/>
            </a:pPr>
            <a:endParaRPr lang="sr-Latn-RS" sz="2800" dirty="0"/>
          </a:p>
          <a:p>
            <a:r>
              <a:rPr lang="sr-Latn-RS" sz="2800" dirty="0"/>
              <a:t>Kada govorimo o obezbjeđivanju napajanja podrazumijeva se da svi električni uređaji koji postoje u tom objektu nemaju rezervno napajanje, već samo </a:t>
            </a:r>
            <a:r>
              <a:rPr lang="sr-Latn-RS" sz="2800" b="1" dirty="0"/>
              <a:t>prioritetni </a:t>
            </a:r>
            <a:r>
              <a:rPr lang="sr-Latn-RS" sz="2800" dirty="0"/>
              <a:t>(određivanje prioritetnih električnih uređaja vrši se na osnovu potreba specifičnih za tu grupu potrošača</a:t>
            </a:r>
            <a:r>
              <a:rPr lang="sr-Latn-RS" sz="2800" dirty="0" smtClean="0"/>
              <a:t>)</a:t>
            </a:r>
          </a:p>
          <a:p>
            <a:endParaRPr lang="sr-Latn-RS" sz="2800" dirty="0"/>
          </a:p>
          <a:p>
            <a:r>
              <a:rPr lang="sr-Latn-RS" sz="2800" b="1" dirty="0"/>
              <a:t>Dizel – električni agregati obezbjeđuju napajanje potrošača u slučaju nestanka energije iz distributivne </a:t>
            </a:r>
            <a:r>
              <a:rPr lang="sr-Latn-RS" sz="2800" b="1" dirty="0" smtClean="0"/>
              <a:t>mreže.</a:t>
            </a:r>
            <a:endParaRPr lang="sr-Latn-RS" sz="2800" b="1" dirty="0"/>
          </a:p>
          <a:p>
            <a:endParaRPr lang="sr-Latn-RS" b="1" dirty="0"/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A4CEB342-1B54-4C41-8337-E73C88A10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895" y="0"/>
            <a:ext cx="10560617" cy="689317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b="1" dirty="0" smtClean="0">
                <a:solidFill>
                  <a:srgbClr val="FF0000"/>
                </a:solidFill>
              </a:rPr>
              <a:t>Dizel agregati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5228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1AD0F1-8BFC-4DA9-AC2E-BF179D9E2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253218"/>
            <a:ext cx="10508566" cy="6428936"/>
          </a:xfrm>
        </p:spPr>
        <p:txBody>
          <a:bodyPr>
            <a:noAutofit/>
          </a:bodyPr>
          <a:lstStyle/>
          <a:p>
            <a:r>
              <a:rPr lang="sr-Latn-RS" sz="2400" b="1" u="sng" dirty="0"/>
              <a:t>Dizel – električni agregat sastoji se iz:</a:t>
            </a:r>
          </a:p>
          <a:p>
            <a:pPr>
              <a:buFont typeface="Courier New" pitchFamily="49" charset="0"/>
              <a:buChar char="o"/>
            </a:pPr>
            <a:r>
              <a:rPr lang="sr-Latn-RS" sz="2400" dirty="0"/>
              <a:t>motora sa unutrašnjim sagorijevanjem (SUS motor), koji koristi dizel gorivo</a:t>
            </a:r>
          </a:p>
          <a:p>
            <a:pPr>
              <a:buFont typeface="Courier New" pitchFamily="49" charset="0"/>
              <a:buChar char="o"/>
            </a:pPr>
            <a:r>
              <a:rPr lang="sr-Latn-RS" sz="2400" dirty="0"/>
              <a:t>generator električne energije</a:t>
            </a:r>
          </a:p>
          <a:p>
            <a:pPr>
              <a:buFont typeface="Courier New" pitchFamily="49" charset="0"/>
              <a:buChar char="o"/>
            </a:pPr>
            <a:r>
              <a:rPr lang="sr-Latn-RS" sz="2400" dirty="0"/>
              <a:t>razvodnog i mjernog ormara</a:t>
            </a:r>
          </a:p>
          <a:p>
            <a:pPr>
              <a:buFont typeface="Wingdings" panose="05000000000000000000" pitchFamily="2" charset="2"/>
              <a:buChar char="q"/>
            </a:pPr>
            <a:endParaRPr lang="sr-Latn-RS" sz="2400" dirty="0"/>
          </a:p>
          <a:p>
            <a:r>
              <a:rPr lang="sr-Latn-RS" sz="2400" b="1" dirty="0"/>
              <a:t>Princip rada dizel – električnog agregata: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RS" sz="2400" dirty="0"/>
              <a:t>prilikom nestanka električne energije aktivira se SUS motor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RS" sz="2400" dirty="0"/>
              <a:t>SUS motor je preko osovine vezan sa generatorom električne energije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RS" sz="2400" dirty="0"/>
              <a:t>okretanjem osovine SUS motora okreće se i rotor generatora usled čega dolazi do proizvodnje eleketrične energije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r-Latn-RS" sz="2400" dirty="0"/>
              <a:t>proizvedena električna energija upućuje se prema prioritetnim potrošačima električne energije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7495875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1" y="604911"/>
            <a:ext cx="10118892" cy="4403187"/>
          </a:xfrm>
        </p:spPr>
        <p:txBody>
          <a:bodyPr/>
          <a:lstStyle/>
          <a:p>
            <a:pPr algn="ctr"/>
            <a:r>
              <a:rPr lang="sr-Latn-CS" i="1" dirty="0" smtClean="0">
                <a:solidFill>
                  <a:srgbClr val="00B050"/>
                </a:solidFill>
              </a:rPr>
              <a:t>Zone opasnosti u zavisnosti od vrste izvora opasnosti</a:t>
            </a:r>
            <a:endParaRPr lang="en-GB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940A30-8850-4B2D-B943-F89D62DE6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7286" y="1125415"/>
            <a:ext cx="10775852" cy="5444198"/>
          </a:xfrm>
        </p:spPr>
        <p:txBody>
          <a:bodyPr>
            <a:normAutofit/>
          </a:bodyPr>
          <a:lstStyle/>
          <a:p>
            <a:r>
              <a:rPr lang="vi-VN" sz="2400" i="1" dirty="0" smtClean="0"/>
              <a:t>Na mjestima ugroženim od eksplozivnih smješa moraju se pri projektovanju, izvođenju i korišćenju primjenjivati i dopunski propisi za električne uređaje i instalacije. </a:t>
            </a:r>
            <a:endParaRPr lang="sr-Latn-CS" sz="2400" i="1" dirty="0" smtClean="0"/>
          </a:p>
          <a:p>
            <a:endParaRPr lang="sr-Latn-CS" sz="2400" i="1" dirty="0" smtClean="0"/>
          </a:p>
          <a:p>
            <a:r>
              <a:rPr lang="vi-VN" sz="2400" i="1" dirty="0" smtClean="0"/>
              <a:t>Ovi </a:t>
            </a:r>
            <a:r>
              <a:rPr lang="vi-VN" sz="2400" i="1" dirty="0" smtClean="0"/>
              <a:t>propisi odnose se na električne uređaje ili električne instalacije izložene uticaju eksplozivnih smješa, pri istraživanju i eksploataciji nafte i prirodnih gasova, u rafinerijama nafte i pogonima za preradu prirodnih gasova, kao i na ostalim nadzemnim mjestima izloženim uticajima od eksplozivnih smješa.</a:t>
            </a:r>
            <a:endParaRPr lang="sr-Latn-RS" sz="2400" i="1" dirty="0" smtClean="0"/>
          </a:p>
          <a:p>
            <a:endParaRPr lang="sr-Latn-RS" sz="2600" dirty="0" smtClean="0"/>
          </a:p>
          <a:p>
            <a:endParaRPr lang="sr-Latn-R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458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1" y="758952"/>
            <a:ext cx="9654657" cy="4041648"/>
          </a:xfrm>
        </p:spPr>
        <p:txBody>
          <a:bodyPr/>
          <a:lstStyle/>
          <a:p>
            <a:pPr algn="ctr"/>
            <a:r>
              <a:rPr lang="en-GB" i="1" dirty="0" err="1" smtClean="0">
                <a:solidFill>
                  <a:srgbClr val="00B050"/>
                </a:solidFill>
              </a:rPr>
              <a:t>Za</a:t>
            </a:r>
            <a:r>
              <a:rPr lang="sr-Latn-CS" i="1" dirty="0" smtClean="0">
                <a:solidFill>
                  <a:srgbClr val="00B050"/>
                </a:solidFill>
              </a:rPr>
              <a:t>štita od direktnog dodira djelova pod naponom</a:t>
            </a:r>
            <a:endParaRPr lang="en-GB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940A30-8850-4B2D-B943-F89D62DE6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7286" y="1097280"/>
            <a:ext cx="10775852" cy="5472333"/>
          </a:xfrm>
        </p:spPr>
        <p:txBody>
          <a:bodyPr>
            <a:normAutofit/>
          </a:bodyPr>
          <a:lstStyle/>
          <a:p>
            <a:r>
              <a:rPr lang="en-GB" sz="2800" dirty="0" err="1" smtClean="0"/>
              <a:t>Stepen</a:t>
            </a:r>
            <a:r>
              <a:rPr lang="en-GB" sz="2800" dirty="0" smtClean="0"/>
              <a:t> </a:t>
            </a:r>
            <a:r>
              <a:rPr lang="en-GB" sz="2800" dirty="0" err="1" smtClean="0"/>
              <a:t>opasnosti</a:t>
            </a:r>
            <a:r>
              <a:rPr lang="en-GB" sz="2800" dirty="0" smtClean="0"/>
              <a:t> </a:t>
            </a:r>
            <a:r>
              <a:rPr lang="en-GB" sz="2800" dirty="0" err="1" smtClean="0"/>
              <a:t>pojedinog</a:t>
            </a:r>
            <a:r>
              <a:rPr lang="en-GB" sz="2800" dirty="0" smtClean="0"/>
              <a:t> </a:t>
            </a:r>
            <a:r>
              <a:rPr lang="en-GB" sz="2800" dirty="0" err="1" smtClean="0"/>
              <a:t>dijela</a:t>
            </a:r>
            <a:r>
              <a:rPr lang="en-GB" sz="2800" dirty="0" smtClean="0"/>
              <a:t> </a:t>
            </a:r>
            <a:r>
              <a:rPr lang="en-GB" sz="2800" dirty="0" err="1" smtClean="0"/>
              <a:t>ugroženog</a:t>
            </a:r>
            <a:r>
              <a:rPr lang="en-GB" sz="2800" dirty="0" smtClean="0"/>
              <a:t> </a:t>
            </a:r>
            <a:r>
              <a:rPr lang="en-GB" sz="2800" dirty="0" err="1" smtClean="0"/>
              <a:t>prostora</a:t>
            </a:r>
            <a:r>
              <a:rPr lang="en-GB" sz="2800" dirty="0" smtClean="0"/>
              <a:t> </a:t>
            </a:r>
            <a:r>
              <a:rPr lang="en-GB" sz="2800" dirty="0" err="1" smtClean="0"/>
              <a:t>zavisi</a:t>
            </a:r>
            <a:r>
              <a:rPr lang="en-GB" sz="2800" dirty="0" smtClean="0"/>
              <a:t> </a:t>
            </a:r>
            <a:r>
              <a:rPr lang="en-GB" sz="2800" dirty="0" err="1" smtClean="0"/>
              <a:t>od</a:t>
            </a:r>
            <a:r>
              <a:rPr lang="en-GB" sz="2800" dirty="0" smtClean="0"/>
              <a:t> </a:t>
            </a:r>
            <a:r>
              <a:rPr lang="en-GB" sz="2800" dirty="0" err="1" smtClean="0"/>
              <a:t>vrste</a:t>
            </a:r>
            <a:r>
              <a:rPr lang="en-GB" sz="2800" dirty="0" smtClean="0"/>
              <a:t> </a:t>
            </a:r>
            <a:r>
              <a:rPr lang="en-GB" sz="2800" dirty="0" err="1" smtClean="0"/>
              <a:t>izvora</a:t>
            </a:r>
            <a:r>
              <a:rPr lang="en-GB" sz="2800" dirty="0" smtClean="0"/>
              <a:t> </a:t>
            </a:r>
            <a:r>
              <a:rPr lang="en-GB" sz="2800" dirty="0" err="1" smtClean="0"/>
              <a:t>opasnosti</a:t>
            </a:r>
            <a:r>
              <a:rPr lang="en-GB" sz="2800" dirty="0" smtClean="0"/>
              <a:t>. </a:t>
            </a:r>
            <a:endParaRPr lang="sr-Latn-CS" sz="2800" dirty="0" smtClean="0"/>
          </a:p>
          <a:p>
            <a:pPr>
              <a:buNone/>
            </a:pPr>
            <a:endParaRPr lang="sr-Latn-CS" sz="2800" dirty="0" smtClean="0"/>
          </a:p>
          <a:p>
            <a:r>
              <a:rPr lang="en-GB" sz="2800" b="1" dirty="0" err="1" smtClean="0">
                <a:solidFill>
                  <a:srgbClr val="FF0000"/>
                </a:solidFill>
              </a:rPr>
              <a:t>Izvore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opasnosti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prema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njihovim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karakteristikama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dijelimo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na</a:t>
            </a:r>
            <a:r>
              <a:rPr lang="en-GB" sz="2800" b="1" dirty="0" smtClean="0">
                <a:solidFill>
                  <a:srgbClr val="FF0000"/>
                </a:solidFill>
              </a:rPr>
              <a:t>:</a:t>
            </a:r>
            <a:endParaRPr lang="sr-Latn-CS" sz="2800" b="1" dirty="0" smtClean="0">
              <a:solidFill>
                <a:srgbClr val="FF0000"/>
              </a:solidFill>
            </a:endParaRPr>
          </a:p>
          <a:p>
            <a:r>
              <a:rPr lang="en-GB" sz="2800" b="1" dirty="0" smtClean="0"/>
              <a:t>a</a:t>
            </a:r>
            <a:r>
              <a:rPr lang="en-GB" sz="2800" b="1" dirty="0" smtClean="0"/>
              <a:t>) </a:t>
            </a:r>
            <a:r>
              <a:rPr lang="en-GB" sz="2800" b="1" dirty="0" err="1" smtClean="0"/>
              <a:t>Trajni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izvori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opasnosti</a:t>
            </a:r>
            <a:r>
              <a:rPr lang="en-GB" sz="2800" b="1" dirty="0" smtClean="0"/>
              <a:t> </a:t>
            </a:r>
            <a:endParaRPr lang="sr-Latn-CS" sz="2800" b="1" dirty="0" smtClean="0"/>
          </a:p>
          <a:p>
            <a:r>
              <a:rPr lang="en-GB" sz="2800" b="1" dirty="0" smtClean="0"/>
              <a:t>b</a:t>
            </a:r>
            <a:r>
              <a:rPr lang="en-GB" sz="2800" b="1" dirty="0" smtClean="0"/>
              <a:t>) </a:t>
            </a:r>
            <a:r>
              <a:rPr lang="en-GB" sz="2800" b="1" dirty="0" err="1" smtClean="0"/>
              <a:t>Primarni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izvori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opasnosti</a:t>
            </a:r>
            <a:r>
              <a:rPr lang="en-GB" sz="2800" b="1" dirty="0" smtClean="0"/>
              <a:t> </a:t>
            </a:r>
            <a:endParaRPr lang="sr-Latn-CS" sz="2800" b="1" dirty="0" smtClean="0"/>
          </a:p>
          <a:p>
            <a:r>
              <a:rPr lang="en-GB" sz="2800" b="1" dirty="0" smtClean="0"/>
              <a:t>c</a:t>
            </a:r>
            <a:r>
              <a:rPr lang="en-GB" sz="2800" b="1" dirty="0" smtClean="0"/>
              <a:t>) </a:t>
            </a:r>
            <a:r>
              <a:rPr lang="en-GB" sz="2800" b="1" dirty="0" err="1" smtClean="0"/>
              <a:t>Sekundarni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izvori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opasnosti</a:t>
            </a:r>
            <a:endParaRPr lang="sr-Latn-RS" sz="2600" b="1" dirty="0" smtClean="0"/>
          </a:p>
          <a:p>
            <a:endParaRPr lang="sr-Latn-RS" sz="2600" dirty="0" smtClean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4CEB342-1B54-4C41-8337-E73C88A10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895" y="0"/>
            <a:ext cx="10560617" cy="689317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b="1" dirty="0" smtClean="0">
                <a:solidFill>
                  <a:srgbClr val="FF0000"/>
                </a:solidFill>
              </a:rPr>
              <a:t>Vrste izvora opasnosti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458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940A30-8850-4B2D-B943-F89D62DE6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7286" y="886266"/>
            <a:ext cx="10775852" cy="5683348"/>
          </a:xfrm>
        </p:spPr>
        <p:txBody>
          <a:bodyPr>
            <a:normAutofit/>
          </a:bodyPr>
          <a:lstStyle/>
          <a:p>
            <a:r>
              <a:rPr lang="en-GB" sz="2800" b="1" dirty="0" err="1" smtClean="0"/>
              <a:t>Trajnim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izvorima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opasnosti</a:t>
            </a:r>
            <a:r>
              <a:rPr lang="en-GB" sz="2800" b="1" dirty="0" smtClean="0"/>
              <a:t> </a:t>
            </a:r>
            <a:r>
              <a:rPr lang="en-GB" sz="2800" dirty="0" err="1" smtClean="0"/>
              <a:t>smatraju</a:t>
            </a:r>
            <a:r>
              <a:rPr lang="en-GB" sz="2800" dirty="0" smtClean="0"/>
              <a:t> se </a:t>
            </a:r>
            <a:r>
              <a:rPr lang="en-GB" sz="2800" dirty="0" err="1" smtClean="0"/>
              <a:t>izvori</a:t>
            </a:r>
            <a:r>
              <a:rPr lang="en-GB" sz="2800" dirty="0" smtClean="0"/>
              <a:t> </a:t>
            </a:r>
            <a:r>
              <a:rPr lang="en-GB" sz="2800" dirty="0" err="1" smtClean="0"/>
              <a:t>koji</a:t>
            </a:r>
            <a:r>
              <a:rPr lang="en-GB" sz="2800" dirty="0" smtClean="0"/>
              <a:t> </a:t>
            </a:r>
            <a:r>
              <a:rPr lang="en-GB" sz="2800" dirty="0" err="1" smtClean="0"/>
              <a:t>trajno</a:t>
            </a:r>
            <a:r>
              <a:rPr lang="en-GB" sz="2800" dirty="0" smtClean="0"/>
              <a:t> </a:t>
            </a:r>
            <a:r>
              <a:rPr lang="en-GB" sz="2800" dirty="0" err="1" smtClean="0"/>
              <a:t>sadrže</a:t>
            </a:r>
            <a:r>
              <a:rPr lang="en-GB" sz="2800" dirty="0" smtClean="0"/>
              <a:t> </a:t>
            </a:r>
            <a:r>
              <a:rPr lang="en-GB" sz="2800" dirty="0" err="1" smtClean="0"/>
              <a:t>ili</a:t>
            </a:r>
            <a:r>
              <a:rPr lang="en-GB" sz="2800" dirty="0" smtClean="0"/>
              <a:t> </a:t>
            </a:r>
            <a:r>
              <a:rPr lang="en-GB" sz="2800" dirty="0" err="1" smtClean="0"/>
              <a:t>duže</a:t>
            </a:r>
            <a:r>
              <a:rPr lang="en-GB" sz="2800" dirty="0" smtClean="0"/>
              <a:t> </a:t>
            </a:r>
            <a:r>
              <a:rPr lang="en-GB" sz="2800" dirty="0" err="1" smtClean="0"/>
              <a:t>vrijeme</a:t>
            </a:r>
            <a:r>
              <a:rPr lang="en-GB" sz="2800" dirty="0" smtClean="0"/>
              <a:t> </a:t>
            </a:r>
            <a:r>
              <a:rPr lang="en-GB" sz="2800" dirty="0" err="1" smtClean="0"/>
              <a:t>ispuštaju</a:t>
            </a:r>
            <a:r>
              <a:rPr lang="en-GB" sz="2800" dirty="0" smtClean="0"/>
              <a:t> u </a:t>
            </a:r>
            <a:r>
              <a:rPr lang="en-GB" sz="2800" dirty="0" err="1" smtClean="0"/>
              <a:t>okolni</a:t>
            </a:r>
            <a:r>
              <a:rPr lang="en-GB" sz="2800" dirty="0" smtClean="0"/>
              <a:t> </a:t>
            </a:r>
            <a:r>
              <a:rPr lang="en-GB" sz="2800" dirty="0" err="1" smtClean="0"/>
              <a:t>prostor</a:t>
            </a:r>
            <a:r>
              <a:rPr lang="en-GB" sz="2800" dirty="0" smtClean="0"/>
              <a:t> </a:t>
            </a:r>
            <a:r>
              <a:rPr lang="en-GB" sz="2800" dirty="0" err="1" smtClean="0"/>
              <a:t>zapaljivi</a:t>
            </a:r>
            <a:r>
              <a:rPr lang="en-GB" sz="2800" dirty="0" smtClean="0"/>
              <a:t> </a:t>
            </a:r>
            <a:r>
              <a:rPr lang="en-GB" sz="2800" dirty="0" err="1" smtClean="0"/>
              <a:t>materijal</a:t>
            </a:r>
            <a:r>
              <a:rPr lang="en-GB" sz="2800" dirty="0" smtClean="0"/>
              <a:t> </a:t>
            </a:r>
            <a:r>
              <a:rPr lang="en-GB" sz="2800" dirty="0" err="1" smtClean="0"/>
              <a:t>ili</a:t>
            </a:r>
            <a:r>
              <a:rPr lang="en-GB" sz="2800" dirty="0" smtClean="0"/>
              <a:t> </a:t>
            </a:r>
            <a:r>
              <a:rPr lang="en-GB" sz="2800" dirty="0" err="1" smtClean="0"/>
              <a:t>eksplozivnu</a:t>
            </a:r>
            <a:r>
              <a:rPr lang="en-GB" sz="2800" dirty="0" smtClean="0"/>
              <a:t> </a:t>
            </a:r>
            <a:r>
              <a:rPr lang="en-GB" sz="2800" dirty="0" err="1" smtClean="0"/>
              <a:t>smješu</a:t>
            </a:r>
            <a:r>
              <a:rPr lang="sr-Latn-CS" sz="2800" dirty="0" smtClean="0"/>
              <a:t>. </a:t>
            </a:r>
          </a:p>
          <a:p>
            <a:endParaRPr lang="sr-Latn-CS" sz="2800" dirty="0" smtClean="0"/>
          </a:p>
          <a:p>
            <a:r>
              <a:rPr lang="en-GB" sz="2800" b="1" dirty="0" err="1" smtClean="0"/>
              <a:t>Primarni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izvor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opasnosti</a:t>
            </a:r>
            <a:r>
              <a:rPr lang="en-GB" sz="2800" b="1" dirty="0" smtClean="0"/>
              <a:t> </a:t>
            </a:r>
            <a:r>
              <a:rPr lang="en-GB" sz="2800" dirty="0" smtClean="0"/>
              <a:t>je </a:t>
            </a:r>
            <a:r>
              <a:rPr lang="en-GB" sz="2800" dirty="0" err="1" smtClean="0"/>
              <a:t>onaj</a:t>
            </a:r>
            <a:r>
              <a:rPr lang="en-GB" sz="2800" dirty="0" smtClean="0"/>
              <a:t> </a:t>
            </a:r>
            <a:r>
              <a:rPr lang="en-GB" sz="2800" dirty="0" err="1" smtClean="0"/>
              <a:t>koji</a:t>
            </a:r>
            <a:r>
              <a:rPr lang="en-GB" sz="2800" dirty="0" smtClean="0"/>
              <a:t> </a:t>
            </a:r>
            <a:r>
              <a:rPr lang="en-GB" sz="2800" dirty="0" err="1" smtClean="0"/>
              <a:t>pri</a:t>
            </a:r>
            <a:r>
              <a:rPr lang="en-GB" sz="2800" dirty="0" smtClean="0"/>
              <a:t> </a:t>
            </a:r>
            <a:r>
              <a:rPr lang="en-GB" sz="2800" dirty="0" err="1" smtClean="0"/>
              <a:t>normalnim</a:t>
            </a:r>
            <a:r>
              <a:rPr lang="en-GB" sz="2800" dirty="0" smtClean="0"/>
              <a:t> </a:t>
            </a:r>
            <a:r>
              <a:rPr lang="en-GB" sz="2800" dirty="0" err="1" smtClean="0"/>
              <a:t>pogonskim</a:t>
            </a:r>
            <a:r>
              <a:rPr lang="en-GB" sz="2800" dirty="0" smtClean="0"/>
              <a:t> </a:t>
            </a:r>
            <a:r>
              <a:rPr lang="en-GB" sz="2800" dirty="0" err="1" smtClean="0"/>
              <a:t>uslovima</a:t>
            </a:r>
            <a:r>
              <a:rPr lang="en-GB" sz="2800" dirty="0" smtClean="0"/>
              <a:t> </a:t>
            </a:r>
            <a:r>
              <a:rPr lang="en-GB" sz="2800" dirty="0" err="1" smtClean="0"/>
              <a:t>povremeno</a:t>
            </a:r>
            <a:r>
              <a:rPr lang="en-GB" sz="2800" dirty="0" smtClean="0"/>
              <a:t> </a:t>
            </a:r>
            <a:r>
              <a:rPr lang="en-GB" sz="2800" dirty="0" err="1" smtClean="0"/>
              <a:t>ispušta</a:t>
            </a:r>
            <a:r>
              <a:rPr lang="en-GB" sz="2800" dirty="0" smtClean="0"/>
              <a:t> u </a:t>
            </a:r>
            <a:r>
              <a:rPr lang="en-GB" sz="2800" dirty="0" err="1" smtClean="0"/>
              <a:t>okolnu</a:t>
            </a:r>
            <a:r>
              <a:rPr lang="en-GB" sz="2800" dirty="0" smtClean="0"/>
              <a:t> </a:t>
            </a:r>
            <a:r>
              <a:rPr lang="en-GB" sz="2800" dirty="0" err="1" smtClean="0"/>
              <a:t>atmosferu</a:t>
            </a:r>
            <a:r>
              <a:rPr lang="en-GB" sz="2800" dirty="0" smtClean="0"/>
              <a:t> </a:t>
            </a:r>
            <a:r>
              <a:rPr lang="en-GB" sz="2800" dirty="0" err="1" smtClean="0"/>
              <a:t>zapaljivi</a:t>
            </a:r>
            <a:r>
              <a:rPr lang="en-GB" sz="2800" dirty="0" smtClean="0"/>
              <a:t> </a:t>
            </a:r>
            <a:r>
              <a:rPr lang="en-GB" sz="2800" dirty="0" err="1" smtClean="0"/>
              <a:t>materijal</a:t>
            </a:r>
            <a:r>
              <a:rPr lang="en-GB" sz="2800" dirty="0" smtClean="0"/>
              <a:t> </a:t>
            </a:r>
            <a:r>
              <a:rPr lang="en-GB" sz="2800" dirty="0" err="1" smtClean="0"/>
              <a:t>ili</a:t>
            </a:r>
            <a:r>
              <a:rPr lang="en-GB" sz="2800" dirty="0" smtClean="0"/>
              <a:t> </a:t>
            </a:r>
            <a:r>
              <a:rPr lang="en-GB" sz="2800" dirty="0" err="1" smtClean="0"/>
              <a:t>zapaljive</a:t>
            </a:r>
            <a:r>
              <a:rPr lang="en-GB" sz="2800" dirty="0" smtClean="0"/>
              <a:t> </a:t>
            </a:r>
            <a:r>
              <a:rPr lang="en-GB" sz="2800" dirty="0" err="1" smtClean="0"/>
              <a:t>gasove</a:t>
            </a:r>
            <a:r>
              <a:rPr lang="en-GB" sz="2800" dirty="0" smtClean="0"/>
              <a:t> </a:t>
            </a:r>
            <a:r>
              <a:rPr lang="en-GB" sz="2800" dirty="0" err="1" smtClean="0"/>
              <a:t>i</a:t>
            </a:r>
            <a:r>
              <a:rPr lang="en-GB" sz="2800" dirty="0" smtClean="0"/>
              <a:t> </a:t>
            </a:r>
            <a:r>
              <a:rPr lang="en-GB" sz="2800" dirty="0" smtClean="0"/>
              <a:t>pare</a:t>
            </a:r>
            <a:r>
              <a:rPr lang="sr-Latn-CS" sz="2800" dirty="0" smtClean="0"/>
              <a:t>.</a:t>
            </a:r>
          </a:p>
          <a:p>
            <a:endParaRPr lang="sr-Latn-CS" sz="2800" dirty="0" smtClean="0"/>
          </a:p>
          <a:p>
            <a:r>
              <a:rPr lang="en-GB" sz="2800" b="1" dirty="0" err="1" smtClean="0"/>
              <a:t>Sekundarnim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izvorima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opasnosti</a:t>
            </a:r>
            <a:r>
              <a:rPr lang="en-GB" sz="2800" b="1" dirty="0" smtClean="0"/>
              <a:t> </a:t>
            </a:r>
            <a:r>
              <a:rPr lang="en-GB" sz="2800" dirty="0" err="1" smtClean="0"/>
              <a:t>smatraju</a:t>
            </a:r>
            <a:r>
              <a:rPr lang="en-GB" sz="2800" dirty="0" smtClean="0"/>
              <a:t> se </a:t>
            </a:r>
            <a:r>
              <a:rPr lang="en-GB" sz="2800" dirty="0" err="1" smtClean="0"/>
              <a:t>izvori</a:t>
            </a:r>
            <a:r>
              <a:rPr lang="en-GB" sz="2800" dirty="0" smtClean="0"/>
              <a:t> </a:t>
            </a:r>
            <a:r>
              <a:rPr lang="en-GB" sz="2800" dirty="0" err="1" smtClean="0"/>
              <a:t>koji</a:t>
            </a:r>
            <a:r>
              <a:rPr lang="en-GB" sz="2800" dirty="0" smtClean="0"/>
              <a:t> u </a:t>
            </a:r>
            <a:r>
              <a:rPr lang="en-GB" sz="2800" dirty="0" err="1" smtClean="0"/>
              <a:t>normalnim</a:t>
            </a:r>
            <a:r>
              <a:rPr lang="en-GB" sz="2800" dirty="0" smtClean="0"/>
              <a:t> </a:t>
            </a:r>
            <a:r>
              <a:rPr lang="en-GB" sz="2800" dirty="0" err="1" smtClean="0"/>
              <a:t>pogonskim</a:t>
            </a:r>
            <a:r>
              <a:rPr lang="en-GB" sz="2800" dirty="0" smtClean="0"/>
              <a:t> </a:t>
            </a:r>
            <a:r>
              <a:rPr lang="en-GB" sz="2800" dirty="0" err="1" smtClean="0"/>
              <a:t>uslovima</a:t>
            </a:r>
            <a:r>
              <a:rPr lang="en-GB" sz="2800" dirty="0" smtClean="0"/>
              <a:t> </a:t>
            </a:r>
            <a:r>
              <a:rPr lang="en-GB" sz="2800" dirty="0" err="1" smtClean="0"/>
              <a:t>na</a:t>
            </a:r>
            <a:r>
              <a:rPr lang="en-GB" sz="2800" dirty="0" smtClean="0"/>
              <a:t> </a:t>
            </a:r>
            <a:r>
              <a:rPr lang="en-GB" sz="2800" dirty="0" err="1" smtClean="0"/>
              <a:t>ispuštaju</a:t>
            </a:r>
            <a:r>
              <a:rPr lang="en-GB" sz="2800" dirty="0" smtClean="0"/>
              <a:t> u </a:t>
            </a:r>
            <a:r>
              <a:rPr lang="en-GB" sz="2800" dirty="0" err="1" smtClean="0"/>
              <a:t>okolni</a:t>
            </a:r>
            <a:r>
              <a:rPr lang="en-GB" sz="2800" dirty="0" smtClean="0"/>
              <a:t> </a:t>
            </a:r>
            <a:r>
              <a:rPr lang="en-GB" sz="2800" dirty="0" err="1" smtClean="0"/>
              <a:t>prostor</a:t>
            </a:r>
            <a:r>
              <a:rPr lang="en-GB" sz="2800" dirty="0" smtClean="0"/>
              <a:t> </a:t>
            </a:r>
            <a:r>
              <a:rPr lang="en-GB" sz="2800" dirty="0" err="1" smtClean="0"/>
              <a:t>zapaljivu</a:t>
            </a:r>
            <a:r>
              <a:rPr lang="en-GB" sz="2800" dirty="0" smtClean="0"/>
              <a:t> </a:t>
            </a:r>
            <a:r>
              <a:rPr lang="en-GB" sz="2800" dirty="0" err="1" smtClean="0"/>
              <a:t>materiju</a:t>
            </a:r>
            <a:r>
              <a:rPr lang="en-GB" sz="2800" dirty="0" smtClean="0"/>
              <a:t> </a:t>
            </a:r>
            <a:r>
              <a:rPr lang="en-GB" sz="2800" dirty="0" err="1" smtClean="0"/>
              <a:t>ili</a:t>
            </a:r>
            <a:r>
              <a:rPr lang="en-GB" sz="2800" dirty="0" smtClean="0"/>
              <a:t> </a:t>
            </a:r>
            <a:r>
              <a:rPr lang="en-GB" sz="2800" dirty="0" err="1" smtClean="0"/>
              <a:t>eksplozivnu</a:t>
            </a:r>
            <a:r>
              <a:rPr lang="en-GB" sz="2800" dirty="0" smtClean="0"/>
              <a:t> </a:t>
            </a:r>
            <a:r>
              <a:rPr lang="en-GB" sz="2800" dirty="0" err="1" smtClean="0"/>
              <a:t>smješu</a:t>
            </a:r>
            <a:r>
              <a:rPr lang="en-GB" sz="2800" dirty="0" smtClean="0"/>
              <a:t> </a:t>
            </a:r>
            <a:r>
              <a:rPr lang="en-GB" sz="2800" dirty="0" err="1" smtClean="0"/>
              <a:t>gasova</a:t>
            </a:r>
            <a:r>
              <a:rPr lang="en-GB" sz="2800" dirty="0" smtClean="0"/>
              <a:t> </a:t>
            </a:r>
            <a:r>
              <a:rPr lang="en-GB" sz="2800" dirty="0" err="1" smtClean="0"/>
              <a:t>ili</a:t>
            </a:r>
            <a:r>
              <a:rPr lang="en-GB" sz="2800" dirty="0" smtClean="0"/>
              <a:t> </a:t>
            </a:r>
            <a:r>
              <a:rPr lang="en-GB" sz="2800" dirty="0" err="1" smtClean="0"/>
              <a:t>para</a:t>
            </a:r>
            <a:r>
              <a:rPr lang="en-GB" sz="2800" dirty="0" smtClean="0"/>
              <a:t>.</a:t>
            </a:r>
            <a:endParaRPr lang="sr-Latn-RS" sz="2600" dirty="0" smtClean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4CEB342-1B54-4C41-8337-E73C88A10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895" y="0"/>
            <a:ext cx="10560617" cy="689317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b="1" dirty="0" smtClean="0">
                <a:solidFill>
                  <a:srgbClr val="FF0000"/>
                </a:solidFill>
              </a:rPr>
              <a:t>Vrste izvora opasnosti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458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940A30-8850-4B2D-B943-F89D62DE6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7286" y="886266"/>
            <a:ext cx="10775852" cy="5683348"/>
          </a:xfrm>
        </p:spPr>
        <p:txBody>
          <a:bodyPr>
            <a:normAutofit/>
          </a:bodyPr>
          <a:lstStyle/>
          <a:p>
            <a:r>
              <a:rPr lang="en-GB" sz="2800" dirty="0" err="1" smtClean="0"/>
              <a:t>Opasan</a:t>
            </a:r>
            <a:r>
              <a:rPr lang="en-GB" sz="2800" dirty="0" smtClean="0"/>
              <a:t> </a:t>
            </a:r>
            <a:r>
              <a:rPr lang="en-GB" sz="2800" dirty="0" err="1" smtClean="0"/>
              <a:t>ili</a:t>
            </a:r>
            <a:r>
              <a:rPr lang="en-GB" sz="2800" dirty="0" smtClean="0"/>
              <a:t> </a:t>
            </a:r>
            <a:r>
              <a:rPr lang="en-GB" sz="2800" dirty="0" err="1" smtClean="0"/>
              <a:t>ugrožen</a:t>
            </a:r>
            <a:r>
              <a:rPr lang="en-GB" sz="2800" dirty="0" smtClean="0"/>
              <a:t> </a:t>
            </a:r>
            <a:r>
              <a:rPr lang="en-GB" sz="2800" dirty="0" err="1" smtClean="0"/>
              <a:t>prostor</a:t>
            </a:r>
            <a:r>
              <a:rPr lang="en-GB" sz="2800" dirty="0" smtClean="0"/>
              <a:t> je </a:t>
            </a:r>
            <a:r>
              <a:rPr lang="en-GB" sz="2800" dirty="0" err="1" smtClean="0"/>
              <a:t>onaj</a:t>
            </a:r>
            <a:r>
              <a:rPr lang="en-GB" sz="2800" dirty="0" smtClean="0"/>
              <a:t> u </a:t>
            </a:r>
            <a:r>
              <a:rPr lang="en-GB" sz="2800" dirty="0" err="1" smtClean="0"/>
              <a:t>kome</a:t>
            </a:r>
            <a:r>
              <a:rPr lang="en-GB" sz="2800" dirty="0" smtClean="0"/>
              <a:t> </a:t>
            </a:r>
            <a:r>
              <a:rPr lang="en-GB" sz="2800" dirty="0" err="1" smtClean="0"/>
              <a:t>postoji</a:t>
            </a:r>
            <a:r>
              <a:rPr lang="en-GB" sz="2800" dirty="0" smtClean="0"/>
              <a:t> </a:t>
            </a:r>
            <a:r>
              <a:rPr lang="en-GB" sz="2800" dirty="0" err="1" smtClean="0"/>
              <a:t>mogućnost</a:t>
            </a:r>
            <a:r>
              <a:rPr lang="en-GB" sz="2800" dirty="0" smtClean="0"/>
              <a:t> </a:t>
            </a:r>
            <a:r>
              <a:rPr lang="en-GB" sz="2800" dirty="0" err="1" smtClean="0"/>
              <a:t>pojave</a:t>
            </a:r>
            <a:r>
              <a:rPr lang="en-GB" sz="2800" dirty="0" smtClean="0"/>
              <a:t> </a:t>
            </a:r>
            <a:r>
              <a:rPr lang="en-GB" sz="2800" dirty="0" err="1" smtClean="0"/>
              <a:t>eksplozivne</a:t>
            </a:r>
            <a:r>
              <a:rPr lang="en-GB" sz="2800" dirty="0" smtClean="0"/>
              <a:t> </a:t>
            </a:r>
            <a:r>
              <a:rPr lang="en-GB" sz="2800" dirty="0" err="1" smtClean="0"/>
              <a:t>koncentracije</a:t>
            </a:r>
            <a:r>
              <a:rPr lang="en-GB" sz="2800" dirty="0" smtClean="0"/>
              <a:t> </a:t>
            </a:r>
            <a:r>
              <a:rPr lang="en-GB" sz="2800" dirty="0" err="1" smtClean="0"/>
              <a:t>iznad</a:t>
            </a:r>
            <a:r>
              <a:rPr lang="en-GB" sz="2800" dirty="0" smtClean="0"/>
              <a:t> 10% </a:t>
            </a:r>
            <a:r>
              <a:rPr lang="en-GB" sz="2800" dirty="0" err="1" smtClean="0"/>
              <a:t>od</a:t>
            </a:r>
            <a:r>
              <a:rPr lang="en-GB" sz="2800" dirty="0" smtClean="0"/>
              <a:t> </a:t>
            </a:r>
            <a:r>
              <a:rPr lang="en-GB" sz="2800" dirty="0" err="1" smtClean="0"/>
              <a:t>donje</a:t>
            </a:r>
            <a:r>
              <a:rPr lang="en-GB" sz="2800" dirty="0" smtClean="0"/>
              <a:t> </a:t>
            </a:r>
            <a:r>
              <a:rPr lang="en-GB" sz="2800" dirty="0" err="1" smtClean="0"/>
              <a:t>granice</a:t>
            </a:r>
            <a:r>
              <a:rPr lang="en-GB" sz="2800" dirty="0" smtClean="0"/>
              <a:t> </a:t>
            </a:r>
            <a:r>
              <a:rPr lang="en-GB" sz="2800" dirty="0" err="1" smtClean="0"/>
              <a:t>eksplozivnosti</a:t>
            </a:r>
            <a:r>
              <a:rPr lang="en-GB" sz="2800" dirty="0" smtClean="0"/>
              <a:t>.</a:t>
            </a:r>
            <a:endParaRPr lang="sr-Latn-CS" sz="2800" dirty="0" smtClean="0"/>
          </a:p>
          <a:p>
            <a:pPr>
              <a:buNone/>
            </a:pPr>
            <a:endParaRPr lang="sr-Latn-CS" sz="2800" dirty="0" smtClean="0"/>
          </a:p>
          <a:p>
            <a:r>
              <a:rPr lang="en-GB" sz="2800" b="1" dirty="0" err="1" smtClean="0">
                <a:solidFill>
                  <a:srgbClr val="FF0000"/>
                </a:solidFill>
              </a:rPr>
              <a:t>Ugroženi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prostor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razvrstava</a:t>
            </a:r>
            <a:r>
              <a:rPr lang="en-GB" sz="2800" b="1" dirty="0" smtClean="0">
                <a:solidFill>
                  <a:srgbClr val="FF0000"/>
                </a:solidFill>
              </a:rPr>
              <a:t> se u zone </a:t>
            </a:r>
            <a:r>
              <a:rPr lang="en-GB" sz="2800" b="1" dirty="0" err="1" smtClean="0">
                <a:solidFill>
                  <a:srgbClr val="FF0000"/>
                </a:solidFill>
              </a:rPr>
              <a:t>opasnosti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na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osnovu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učestalosti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pojave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i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trajanja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eksplozivne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</a:rPr>
              <a:t>atmosfere</a:t>
            </a:r>
            <a:r>
              <a:rPr lang="en-GB" sz="2800" b="1" dirty="0" smtClean="0">
                <a:solidFill>
                  <a:srgbClr val="FF0000"/>
                </a:solidFill>
              </a:rPr>
              <a:t>:</a:t>
            </a:r>
            <a:endParaRPr lang="sr-Latn-CS" sz="2800" b="1" dirty="0" smtClean="0">
              <a:solidFill>
                <a:srgbClr val="FF0000"/>
              </a:solidFill>
            </a:endParaRPr>
          </a:p>
          <a:p>
            <a:r>
              <a:rPr lang="en-GB" sz="2800" b="1" dirty="0" err="1" smtClean="0"/>
              <a:t>Zona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opasnosti</a:t>
            </a:r>
            <a:r>
              <a:rPr lang="en-GB" sz="2800" b="1" dirty="0" smtClean="0"/>
              <a:t> </a:t>
            </a:r>
            <a:r>
              <a:rPr lang="en-GB" sz="2800" b="1" dirty="0" smtClean="0"/>
              <a:t>0</a:t>
            </a:r>
            <a:endParaRPr lang="sr-Latn-CS" sz="2800" b="1" dirty="0" smtClean="0"/>
          </a:p>
          <a:p>
            <a:r>
              <a:rPr lang="en-GB" sz="2800" b="1" dirty="0" err="1" smtClean="0"/>
              <a:t>Zona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opasnosti</a:t>
            </a:r>
            <a:r>
              <a:rPr lang="en-GB" sz="2800" b="1" dirty="0" smtClean="0"/>
              <a:t> </a:t>
            </a:r>
            <a:r>
              <a:rPr lang="en-GB" sz="2800" b="1" dirty="0" smtClean="0"/>
              <a:t>1</a:t>
            </a:r>
            <a:endParaRPr lang="sr-Latn-CS" sz="2800" b="1" dirty="0" smtClean="0"/>
          </a:p>
          <a:p>
            <a:r>
              <a:rPr lang="en-GB" sz="2800" b="1" dirty="0" err="1" smtClean="0"/>
              <a:t>Zona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opasnosti</a:t>
            </a:r>
            <a:r>
              <a:rPr lang="en-GB" sz="2800" b="1" dirty="0" smtClean="0"/>
              <a:t> 2</a:t>
            </a:r>
            <a:endParaRPr lang="sr-Latn-CS" sz="2800" b="1" dirty="0" smtClean="0"/>
          </a:p>
          <a:p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4CEB342-1B54-4C41-8337-E73C88A10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895" y="0"/>
            <a:ext cx="10560617" cy="689317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b="1" dirty="0" smtClean="0">
                <a:solidFill>
                  <a:srgbClr val="FF0000"/>
                </a:solidFill>
              </a:rPr>
              <a:t>Zone opasnosti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458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940A30-8850-4B2D-B943-F89D62DE6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7286" y="886266"/>
            <a:ext cx="10775852" cy="56833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Latn-CS" sz="3200" b="1" dirty="0" err="1" smtClean="0"/>
              <a:t>U</a:t>
            </a:r>
            <a:r>
              <a:rPr lang="en-GB" sz="3200" b="1" dirty="0" smtClean="0"/>
              <a:t>z </a:t>
            </a:r>
            <a:r>
              <a:rPr lang="en-GB" sz="3200" b="1" dirty="0" err="1" smtClean="0"/>
              <a:t>normalne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uslove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ventilacije</a:t>
            </a:r>
            <a:r>
              <a:rPr lang="en-GB" sz="3200" b="1" dirty="0" smtClean="0"/>
              <a:t>, zone </a:t>
            </a:r>
            <a:r>
              <a:rPr lang="en-GB" sz="3200" b="1" dirty="0" err="1" smtClean="0"/>
              <a:t>opasnosti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treba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formirati</a:t>
            </a:r>
            <a:r>
              <a:rPr lang="en-GB" sz="3200" b="1" dirty="0" smtClean="0"/>
              <a:t> u </a:t>
            </a:r>
            <a:r>
              <a:rPr lang="en-GB" sz="3200" b="1" dirty="0" err="1" smtClean="0"/>
              <a:t>zavisnosti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od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izvora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opasnosti</a:t>
            </a:r>
            <a:r>
              <a:rPr lang="en-GB" sz="3200" b="1" dirty="0" smtClean="0"/>
              <a:t>: </a:t>
            </a:r>
            <a:endParaRPr lang="sr-Latn-CS" sz="3200" b="1" dirty="0" smtClean="0"/>
          </a:p>
          <a:p>
            <a:r>
              <a:rPr lang="en-GB" sz="3200" b="1" dirty="0" smtClean="0"/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trajni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izvor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opasnosti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formira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zonu</a:t>
            </a:r>
            <a:r>
              <a:rPr lang="en-GB" sz="3200" b="1" dirty="0" smtClean="0">
                <a:solidFill>
                  <a:srgbClr val="0070C0"/>
                </a:solidFill>
              </a:rPr>
              <a:t> 0 </a:t>
            </a:r>
            <a:endParaRPr lang="sr-Latn-CS" sz="3200" b="1" dirty="0" smtClean="0">
              <a:solidFill>
                <a:srgbClr val="0070C0"/>
              </a:solidFill>
            </a:endParaRPr>
          </a:p>
          <a:p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primarni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izvor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opasnosti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formira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zonu</a:t>
            </a:r>
            <a:r>
              <a:rPr lang="en-GB" sz="3200" b="1" dirty="0" smtClean="0">
                <a:solidFill>
                  <a:srgbClr val="0070C0"/>
                </a:solidFill>
              </a:rPr>
              <a:t> 1 </a:t>
            </a:r>
            <a:endParaRPr lang="sr-Latn-CS" sz="3200" b="1" dirty="0" smtClean="0">
              <a:solidFill>
                <a:srgbClr val="0070C0"/>
              </a:solidFill>
            </a:endParaRPr>
          </a:p>
          <a:p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sekundarni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izvor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opasnosti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formira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err="1" smtClean="0">
                <a:solidFill>
                  <a:srgbClr val="0070C0"/>
                </a:solidFill>
              </a:rPr>
              <a:t>zonu</a:t>
            </a:r>
            <a:r>
              <a:rPr lang="en-GB" sz="3200" b="1" dirty="0" smtClean="0">
                <a:solidFill>
                  <a:srgbClr val="0070C0"/>
                </a:solidFill>
              </a:rPr>
              <a:t> 2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4CEB342-1B54-4C41-8337-E73C88A10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895" y="0"/>
            <a:ext cx="10560617" cy="689317"/>
          </a:xfrm>
        </p:spPr>
        <p:txBody>
          <a:bodyPr>
            <a:normAutofit fontScale="90000"/>
          </a:bodyPr>
          <a:lstStyle/>
          <a:p>
            <a:pPr algn="ctr"/>
            <a:r>
              <a:rPr lang="sr-Latn-CS" b="1" dirty="0" smtClean="0">
                <a:solidFill>
                  <a:srgbClr val="FF0000"/>
                </a:solidFill>
              </a:rPr>
              <a:t>Zone opasnosti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458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06163D-6C9F-4574-90C7-ABD039A60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253218"/>
            <a:ext cx="10789919" cy="6386733"/>
          </a:xfrm>
        </p:spPr>
        <p:txBody>
          <a:bodyPr>
            <a:normAutofit/>
          </a:bodyPr>
          <a:lstStyle/>
          <a:p>
            <a:r>
              <a:rPr lang="sr-Latn-RS" sz="2800" b="1" dirty="0"/>
              <a:t>Najčešći izvori opasnosti od električnog udara u električnim instalacijama nastaju kao posledica previsokog napona dodira, zbog direktnog dodira provodnih djelova , opreme i slično, koji su pod </a:t>
            </a:r>
            <a:r>
              <a:rPr lang="sr-Latn-RS" sz="2800" b="1" dirty="0" smtClean="0"/>
              <a:t>naponom.</a:t>
            </a:r>
            <a:endParaRPr lang="sr-Latn-RS" sz="2800" b="1" dirty="0"/>
          </a:p>
          <a:p>
            <a:pPr marL="0" indent="0">
              <a:buNone/>
            </a:pPr>
            <a:endParaRPr lang="sr-Latn-RS" sz="2800" dirty="0"/>
          </a:p>
          <a:p>
            <a:r>
              <a:rPr lang="sr-Latn-RS" sz="2800" b="1" u="sng" dirty="0">
                <a:solidFill>
                  <a:srgbClr val="FF0000"/>
                </a:solidFill>
              </a:rPr>
              <a:t>Zaštita od direktnog dodira se sprovodi sledećim procesima:</a:t>
            </a:r>
          </a:p>
          <a:p>
            <a:pPr marL="457200" indent="-457200">
              <a:buAutoNum type="arabicPeriod"/>
            </a:pPr>
            <a:r>
              <a:rPr lang="sr-Latn-RS" sz="2800" b="1" dirty="0"/>
              <a:t>Zaštita izolovanjem djelova pod naponom</a:t>
            </a:r>
          </a:p>
          <a:p>
            <a:pPr marL="457200" indent="-457200">
              <a:buAutoNum type="arabicPeriod"/>
            </a:pPr>
            <a:r>
              <a:rPr lang="sr-Latn-RS" sz="2800" b="1" dirty="0"/>
              <a:t>Zaštita pregradama i kućištima</a:t>
            </a:r>
          </a:p>
          <a:p>
            <a:pPr marL="457200" indent="-457200">
              <a:buAutoNum type="arabicPeriod"/>
            </a:pPr>
            <a:r>
              <a:rPr lang="sr-Latn-RS" sz="2800" b="1" dirty="0"/>
              <a:t>Zaštita preprekama</a:t>
            </a:r>
          </a:p>
          <a:p>
            <a:pPr marL="457200" indent="-457200">
              <a:buAutoNum type="arabicPeriod"/>
            </a:pPr>
            <a:r>
              <a:rPr lang="sr-Latn-RS" sz="2800" b="1" dirty="0"/>
              <a:t>Zaštita stavljanjem van dohvata ruke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4009345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51CE15-A806-41FB-825E-46651FCA4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2" y="0"/>
            <a:ext cx="10607040" cy="872197"/>
          </a:xfrm>
        </p:spPr>
        <p:txBody>
          <a:bodyPr/>
          <a:lstStyle/>
          <a:p>
            <a:r>
              <a:rPr lang="sr-Latn-RS" dirty="0">
                <a:solidFill>
                  <a:srgbClr val="FF0000"/>
                </a:solidFill>
              </a:rPr>
              <a:t>Zaštita izolovanjem djelova pod naponom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24615C-89A5-4357-A314-A7C0F7D0C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5" y="1041010"/>
            <a:ext cx="10719580" cy="5556738"/>
          </a:xfrm>
        </p:spPr>
        <p:txBody>
          <a:bodyPr>
            <a:normAutofit fontScale="92500" lnSpcReduction="10000"/>
          </a:bodyPr>
          <a:lstStyle/>
          <a:p>
            <a:r>
              <a:rPr lang="sr-Latn-RS" sz="2800" dirty="0"/>
              <a:t>Zadatak ove vrste zaštite je da onemogući svaki kontakt djelova pod naponom električne </a:t>
            </a:r>
            <a:r>
              <a:rPr lang="sr-Latn-RS" sz="2800" dirty="0" smtClean="0"/>
              <a:t>instalacije.</a:t>
            </a:r>
          </a:p>
          <a:p>
            <a:endParaRPr lang="sr-Latn-RS" sz="2800" dirty="0"/>
          </a:p>
          <a:p>
            <a:r>
              <a:rPr lang="sr-Latn-RS" sz="2800" dirty="0"/>
              <a:t>Izolacija koja se nalazi na uređajima može se ukloniti samo </a:t>
            </a:r>
            <a:r>
              <a:rPr lang="sr-Latn-RS" sz="2800" dirty="0" smtClean="0"/>
              <a:t>razaranjem.</a:t>
            </a:r>
          </a:p>
          <a:p>
            <a:endParaRPr lang="sr-Latn-RS" sz="2800" dirty="0"/>
          </a:p>
          <a:p>
            <a:r>
              <a:rPr lang="sr-Latn-RS" sz="2800" dirty="0"/>
              <a:t>Izrađena oprema mora zadovoljiti odgovarajuće standarde, mora biti izvedena da izdrži mehanička, hemijska, električna i toplotna </a:t>
            </a:r>
            <a:r>
              <a:rPr lang="sr-Latn-RS" sz="2800" dirty="0" smtClean="0"/>
              <a:t>naprezanja.</a:t>
            </a:r>
          </a:p>
          <a:p>
            <a:endParaRPr lang="sr-Latn-RS" sz="2800" dirty="0"/>
          </a:p>
          <a:p>
            <a:r>
              <a:rPr lang="sr-Latn-RS" sz="2800" dirty="0"/>
              <a:t>Kada se izolacija postavlja prilikom izvođenja instalacije, izolacija mora biti dodatno </a:t>
            </a:r>
            <a:r>
              <a:rPr lang="sr-Latn-RS" sz="2800" dirty="0" smtClean="0"/>
              <a:t>provjerena.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361130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92AE38-AB96-40BE-B9C7-AD8217B9C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102" y="0"/>
            <a:ext cx="10832104" cy="914400"/>
          </a:xfrm>
        </p:spPr>
        <p:txBody>
          <a:bodyPr/>
          <a:lstStyle/>
          <a:p>
            <a:pPr algn="ctr"/>
            <a:r>
              <a:rPr lang="sr-Latn-RS" dirty="0">
                <a:solidFill>
                  <a:srgbClr val="FF0000"/>
                </a:solidFill>
              </a:rPr>
              <a:t>Zaštita pregradama i kućištima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EA2312-BC22-4CAF-A05F-B7D326F01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8" y="1136996"/>
            <a:ext cx="10522633" cy="5207533"/>
          </a:xfrm>
        </p:spPr>
        <p:txBody>
          <a:bodyPr>
            <a:normAutofit/>
          </a:bodyPr>
          <a:lstStyle/>
          <a:p>
            <a:r>
              <a:rPr lang="sr-Latn-RS" sz="2800" dirty="0"/>
              <a:t>Djelovi električne instalacije koji su pod naponom moraju biti zatvoreni ili pregrađeni tako da je onemogućen svaki dodir djelova pod naponom</a:t>
            </a:r>
            <a:r>
              <a:rPr lang="sr-Latn-RS" sz="2800" dirty="0" smtClean="0"/>
              <a:t>. </a:t>
            </a:r>
            <a:r>
              <a:rPr lang="sr-Latn-RS" sz="2800" dirty="0"/>
              <a:t>To se postiže korišćenjem opreme koja je izvedena najmanje u </a:t>
            </a:r>
            <a:r>
              <a:rPr lang="sr-Latn-RS" sz="2800" b="1" dirty="0"/>
              <a:t>IP 2X </a:t>
            </a:r>
            <a:r>
              <a:rPr lang="sr-Latn-RS" sz="2800" dirty="0" smtClean="0"/>
              <a:t>zaštiti.</a:t>
            </a:r>
          </a:p>
          <a:p>
            <a:endParaRPr lang="sr-Latn-RS" sz="2800" dirty="0"/>
          </a:p>
          <a:p>
            <a:r>
              <a:rPr lang="sr-Latn-RS" sz="2800" dirty="0"/>
              <a:t>Uklanjanje pregrada, otvaranje kućišta ili uklanjanje djelova kućišta moguće je samo upotrebom odgovarajućeg </a:t>
            </a:r>
            <a:r>
              <a:rPr lang="sr-Latn-RS" sz="2800" dirty="0" smtClean="0"/>
              <a:t>alata.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921135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1A616A-4DDA-406C-ABEF-0D376CCBA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0"/>
            <a:ext cx="10588752" cy="787791"/>
          </a:xfrm>
        </p:spPr>
        <p:txBody>
          <a:bodyPr/>
          <a:lstStyle/>
          <a:p>
            <a:pPr algn="ctr"/>
            <a:r>
              <a:rPr lang="sr-Latn-RS" dirty="0">
                <a:solidFill>
                  <a:srgbClr val="FF0000"/>
                </a:solidFill>
              </a:rPr>
              <a:t>Zaštita preprekama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FBF801-AE05-4FCC-84C4-894D35D93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125416"/>
            <a:ext cx="10607040" cy="5054722"/>
          </a:xfrm>
        </p:spPr>
        <p:txBody>
          <a:bodyPr>
            <a:normAutofit/>
          </a:bodyPr>
          <a:lstStyle/>
          <a:p>
            <a:r>
              <a:rPr lang="sr-Latn-RS" sz="2800" dirty="0"/>
              <a:t>Predstavlja </a:t>
            </a:r>
            <a:r>
              <a:rPr lang="sr-Latn-RS" sz="2800" b="1" dirty="0"/>
              <a:t>dodatnu zaštitu </a:t>
            </a:r>
            <a:r>
              <a:rPr lang="sr-Latn-RS" sz="2800" dirty="0"/>
              <a:t>od direktnog dodira djelova pod naponom</a:t>
            </a:r>
          </a:p>
          <a:p>
            <a:r>
              <a:rPr lang="sr-Latn-RS" sz="2800" u="sng" dirty="0"/>
              <a:t>Prepreke imaju zadatak da spriječe:</a:t>
            </a:r>
          </a:p>
          <a:p>
            <a:pPr marL="457200" indent="-457200">
              <a:buAutoNum type="arabicPeriod"/>
            </a:pPr>
            <a:r>
              <a:rPr lang="sr-Latn-RS" sz="2800" dirty="0"/>
              <a:t>Slučajni fizički pristup djelovima pod naponom</a:t>
            </a:r>
          </a:p>
          <a:p>
            <a:pPr marL="457200" indent="-457200">
              <a:buAutoNum type="arabicPeriod"/>
            </a:pPr>
            <a:r>
              <a:rPr lang="sr-Latn-RS" sz="2800" dirty="0"/>
              <a:t>Slučajan dodir djelova pod naponom za vrijeme redovnog rada na opremi pod naponom</a:t>
            </a:r>
          </a:p>
          <a:p>
            <a:r>
              <a:rPr lang="sr-Latn-RS" sz="2800" b="1" i="1" u="sng" dirty="0"/>
              <a:t>Prepreke je moguće ukloniti bez alata, </a:t>
            </a:r>
            <a:endParaRPr lang="sr-Latn-RS" sz="2800" b="1" i="1" u="sng" dirty="0" smtClean="0"/>
          </a:p>
          <a:p>
            <a:pPr>
              <a:buNone/>
            </a:pPr>
            <a:r>
              <a:rPr lang="sr-Latn-RS" sz="2800" b="1" i="1" dirty="0" smtClean="0"/>
              <a:t> </a:t>
            </a:r>
            <a:r>
              <a:rPr lang="sr-Latn-RS" sz="2800" b="1" i="1" dirty="0" smtClean="0"/>
              <a:t>  </a:t>
            </a:r>
            <a:r>
              <a:rPr lang="sr-Latn-RS" sz="2800" b="1" i="1" u="sng" dirty="0" smtClean="0"/>
              <a:t>ali </a:t>
            </a:r>
            <a:r>
              <a:rPr lang="sr-Latn-RS" sz="2800" b="1" i="1" u="sng" dirty="0"/>
              <a:t>ne i slučajno</a:t>
            </a:r>
            <a:endParaRPr lang="en-US" sz="2800" b="1" i="1" u="sn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EC577F1-82DC-4C62-8FAA-AFF362C70D4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35705" y="4139703"/>
            <a:ext cx="3389500" cy="271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906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CEB342-1B54-4C41-8337-E73C88A10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895" y="0"/>
            <a:ext cx="10560617" cy="773723"/>
          </a:xfrm>
        </p:spPr>
        <p:txBody>
          <a:bodyPr/>
          <a:lstStyle/>
          <a:p>
            <a:pPr algn="ctr"/>
            <a:r>
              <a:rPr lang="sr-Latn-RS" dirty="0">
                <a:solidFill>
                  <a:srgbClr val="FF0000"/>
                </a:solidFill>
              </a:rPr>
              <a:t>Zaštita stavljanjem van dohvata ruke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5BDFAD-B4C9-41E8-AE97-237347C80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1" y="914401"/>
            <a:ext cx="10199077" cy="4965896"/>
          </a:xfrm>
        </p:spPr>
        <p:txBody>
          <a:bodyPr>
            <a:normAutofit/>
          </a:bodyPr>
          <a:lstStyle/>
          <a:p>
            <a:r>
              <a:rPr lang="sr-Latn-RS" sz="2400" dirty="0"/>
              <a:t>Pod prostorom dohvata ruke podrazumijeva se oblast dodira golim rukama. </a:t>
            </a:r>
          </a:p>
          <a:p>
            <a:r>
              <a:rPr lang="sr-Latn-RS" sz="2400" dirty="0"/>
              <a:t>Suština ove zaštite je da istovremeno pristupačni djelovi koji se nalaze na različitim potencijalima ne smiju biti dostupni unutar prostora dohvata ruke. </a:t>
            </a:r>
          </a:p>
          <a:p>
            <a:r>
              <a:rPr lang="sr-Latn-RS" sz="2400" dirty="0"/>
              <a:t>Dva dijela se smatraju istovremeno pristupačnim ukoliko se nalaze na rastojanju manje od 2.5m.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C1D4F1-85D7-4B30-B9E0-08C9F546AF8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7751" y="4415519"/>
            <a:ext cx="3987944" cy="24424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0092E66-9943-4362-B75B-92B8B677199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52383" y="4267810"/>
            <a:ext cx="3575339" cy="2411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6464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1" y="758952"/>
            <a:ext cx="9654657" cy="4041648"/>
          </a:xfrm>
        </p:spPr>
        <p:txBody>
          <a:bodyPr/>
          <a:lstStyle/>
          <a:p>
            <a:pPr algn="ctr"/>
            <a:r>
              <a:rPr lang="en-GB" i="1" dirty="0" err="1" smtClean="0">
                <a:solidFill>
                  <a:srgbClr val="00B050"/>
                </a:solidFill>
              </a:rPr>
              <a:t>Za</a:t>
            </a:r>
            <a:r>
              <a:rPr lang="sr-Latn-CS" i="1" dirty="0" smtClean="0">
                <a:solidFill>
                  <a:srgbClr val="00B050"/>
                </a:solidFill>
              </a:rPr>
              <a:t>štita od indirektnog dodira djelova pod naponom</a:t>
            </a:r>
            <a:endParaRPr lang="en-GB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E5441D-0508-4DF0-AA3D-CD1538770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8" y="211016"/>
            <a:ext cx="10578903" cy="6372664"/>
          </a:xfrm>
        </p:spPr>
        <p:txBody>
          <a:bodyPr>
            <a:normAutofit lnSpcReduction="10000"/>
          </a:bodyPr>
          <a:lstStyle/>
          <a:p>
            <a:r>
              <a:rPr lang="sr-Latn-RS" sz="2800" b="1" dirty="0"/>
              <a:t>Zaštita ljudi i životinja od električnog udara do kojeg može doći u slučaju kvara osnovne izolacije opreme i dodira sa provdnim djelovima koji ne spadaju u pogonsko strujno </a:t>
            </a:r>
            <a:r>
              <a:rPr lang="sr-Latn-RS" sz="2800" b="1" dirty="0" smtClean="0"/>
              <a:t>kolo.</a:t>
            </a:r>
            <a:endParaRPr lang="sr-Latn-RS" sz="2800" b="1" dirty="0"/>
          </a:p>
          <a:p>
            <a:endParaRPr lang="sr-Latn-RS" sz="2400" b="1" dirty="0"/>
          </a:p>
          <a:p>
            <a:r>
              <a:rPr lang="sr-Latn-RS" sz="2800" b="1" u="sng" dirty="0">
                <a:solidFill>
                  <a:srgbClr val="FF0000"/>
                </a:solidFill>
              </a:rPr>
              <a:t>Zaštita od indirektnog dodira djelova pod naponom može se podijeliti na:</a:t>
            </a:r>
          </a:p>
          <a:p>
            <a:pPr marL="457200" indent="-457200">
              <a:buAutoNum type="arabicPeriod"/>
            </a:pPr>
            <a:r>
              <a:rPr lang="sr-Latn-RS" sz="2800" b="1" dirty="0"/>
              <a:t>Zaštita automatskim isključenjem napajanja (ZUDS)</a:t>
            </a:r>
          </a:p>
          <a:p>
            <a:pPr marL="457200" indent="-457200">
              <a:buAutoNum type="arabicPeriod"/>
            </a:pPr>
            <a:r>
              <a:rPr lang="sr-Latn-RS" sz="2800" b="1" dirty="0"/>
              <a:t>Zaštita upotrebom uređaja klase II ili odogovarajućom izolacijom</a:t>
            </a:r>
          </a:p>
          <a:p>
            <a:pPr marL="457200" indent="-457200">
              <a:buAutoNum type="arabicPeriod"/>
            </a:pPr>
            <a:r>
              <a:rPr lang="sr-Latn-RS" sz="2800" b="1" dirty="0"/>
              <a:t>Zaštita postavljanjem u izolovane prostorije</a:t>
            </a:r>
          </a:p>
          <a:p>
            <a:pPr marL="457200" indent="-457200">
              <a:buAutoNum type="arabicPeriod"/>
            </a:pPr>
            <a:r>
              <a:rPr lang="sr-Latn-RS" sz="2800" b="1" dirty="0"/>
              <a:t>Zaštita lokalnim izjednačavanjem potencijala</a:t>
            </a:r>
          </a:p>
          <a:p>
            <a:pPr marL="457200" indent="-457200">
              <a:buAutoNum type="arabicPeriod"/>
            </a:pPr>
            <a:r>
              <a:rPr lang="sr-Latn-RS" sz="2800" b="1" dirty="0"/>
              <a:t>Zaštita električnim odvajanjem</a:t>
            </a:r>
          </a:p>
          <a:p>
            <a:endParaRPr lang="sr-Latn-R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230439435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13A796AFF8E647BC69A9625DC30067" ma:contentTypeVersion="2" ma:contentTypeDescription="Kreiraj novi dokument." ma:contentTypeScope="" ma:versionID="4edf0da3063b42522838a51290740f10">
  <xsd:schema xmlns:xsd="http://www.w3.org/2001/XMLSchema" xmlns:xs="http://www.w3.org/2001/XMLSchema" xmlns:p="http://schemas.microsoft.com/office/2006/metadata/properties" xmlns:ns2="c197af95-2c4c-4ebb-8cfa-567d5c22ec8e" targetNamespace="http://schemas.microsoft.com/office/2006/metadata/properties" ma:root="true" ma:fieldsID="a60a987b5e5a46f4e024622b813eb86b" ns2:_="">
    <xsd:import namespace="c197af95-2c4c-4ebb-8cfa-567d5c22ec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97af95-2c4c-4ebb-8cfa-567d5c22ec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9AB3C0-5C6F-4FE2-BEAF-4AE57590C9AE}"/>
</file>

<file path=customXml/itemProps2.xml><?xml version="1.0" encoding="utf-8"?>
<ds:datastoreItem xmlns:ds="http://schemas.openxmlformats.org/officeDocument/2006/customXml" ds:itemID="{B0DF8E5E-8C32-4B91-A4E6-9BD73FB18862}"/>
</file>

<file path=customXml/itemProps3.xml><?xml version="1.0" encoding="utf-8"?>
<ds:datastoreItem xmlns:ds="http://schemas.openxmlformats.org/officeDocument/2006/customXml" ds:itemID="{78953FD8-E440-4188-AFE4-05BC5D633E01}"/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1210</TotalTime>
  <Words>1107</Words>
  <Application>Microsoft Office PowerPoint</Application>
  <PresentationFormat>Custom</PresentationFormat>
  <Paragraphs>120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View</vt:lpstr>
      <vt:lpstr>Održavanje električnih instalacija i osvjetljenja </vt:lpstr>
      <vt:lpstr>Zaštita od direktnog dodira djelova pod naponom</vt:lpstr>
      <vt:lpstr>Slide 3</vt:lpstr>
      <vt:lpstr>Zaštita izolovanjem djelova pod naponom</vt:lpstr>
      <vt:lpstr>Zaštita pregradama i kućištima</vt:lpstr>
      <vt:lpstr>Zaštita preprekama</vt:lpstr>
      <vt:lpstr>Zaštita stavljanjem van dohvata ruke</vt:lpstr>
      <vt:lpstr>Zaštita od indirektnog dodira djelova pod naponom</vt:lpstr>
      <vt:lpstr>Slide 9</vt:lpstr>
      <vt:lpstr>Zaštita upotrebom uređaja klase II ili odgovarajućom izolacijom</vt:lpstr>
      <vt:lpstr>Električne svjetiljke</vt:lpstr>
      <vt:lpstr>Uloga svjetiljki</vt:lpstr>
      <vt:lpstr>Električne svjetiljke</vt:lpstr>
      <vt:lpstr>Svjetiljke sa fluorescentnim cijevima</vt:lpstr>
      <vt:lpstr>Rezervno napajanje (dizel agregati)</vt:lpstr>
      <vt:lpstr>Dizel agregati</vt:lpstr>
      <vt:lpstr>Slide 17</vt:lpstr>
      <vt:lpstr>Zone opasnosti u zavisnosti od vrste izvora opasnosti</vt:lpstr>
      <vt:lpstr>Slide 19</vt:lpstr>
      <vt:lpstr>Vrste izvora opasnosti</vt:lpstr>
      <vt:lpstr>Vrste izvora opasnosti</vt:lpstr>
      <vt:lpstr>Zone opasnosti</vt:lpstr>
      <vt:lpstr>Zone opasnosti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Zaštita od električnog udara</dc:title>
  <dc:creator>Vladimir Kitaljevic</dc:creator>
  <cp:lastModifiedBy>VESNA</cp:lastModifiedBy>
  <cp:revision>22</cp:revision>
  <dcterms:created xsi:type="dcterms:W3CDTF">2018-09-17T21:57:33Z</dcterms:created>
  <dcterms:modified xsi:type="dcterms:W3CDTF">2021-03-28T19:59:57Z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0x0101006013A796AFF8E647BC69A9625DC30067</vt:lpwstr>
  </property>
</Properties>
</file>