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5" d="100"/>
          <a:sy n="95" d="100"/>
        </p:scale>
        <p:origin x="-666" y="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C283-06BA-4F15-A820-4A5EFDE11B3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1B97-18A5-4827-A8C5-25E8888B92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C283-06BA-4F15-A820-4A5EFDE11B3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1B97-18A5-4827-A8C5-25E8888B92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C283-06BA-4F15-A820-4A5EFDE11B3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1B97-18A5-4827-A8C5-25E8888B92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C283-06BA-4F15-A820-4A5EFDE11B3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1B97-18A5-4827-A8C5-25E8888B92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C283-06BA-4F15-A820-4A5EFDE11B3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1B97-18A5-4827-A8C5-25E8888B92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C283-06BA-4F15-A820-4A5EFDE11B3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1B97-18A5-4827-A8C5-25E8888B92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C283-06BA-4F15-A820-4A5EFDE11B3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1B97-18A5-4827-A8C5-25E8888B92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C283-06BA-4F15-A820-4A5EFDE11B3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1B97-18A5-4827-A8C5-25E8888B92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C283-06BA-4F15-A820-4A5EFDE11B3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1B97-18A5-4827-A8C5-25E8888B92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C283-06BA-4F15-A820-4A5EFDE11B3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1B97-18A5-4827-A8C5-25E8888B92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C283-06BA-4F15-A820-4A5EFDE11B3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D651B97-18A5-4827-A8C5-25E8888B92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99C283-06BA-4F15-A820-4A5EFDE11B3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651B97-18A5-4827-A8C5-25E8888B92A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ishmica.weebly.com/1-komponente-sistema-za-upravljanje-bazom-podataka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048000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hlinkClick r:id="rId2"/>
              </a:rPr>
              <a:t>1. Komponente sistema za upravljanje bazom podataka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4670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/>
              <a:t>-Baza podataka je dobro struktuirana kolekdcija podataka koja postoji relativno dugo i koju koristi i održava više korisnika, odnosno programa. </a:t>
            </a:r>
            <a:br>
              <a:rPr lang="vi-VN" dirty="0"/>
            </a:br>
            <a:r>
              <a:rPr lang="vi-VN" dirty="0"/>
              <a:t>- Izračunavanju baze podataka se može pristupiti na dva različita međusobno povezana aspekta u kome se one tretiraju kao: </a:t>
            </a:r>
            <a:br>
              <a:rPr lang="vi-VN" dirty="0"/>
            </a:br>
            <a:r>
              <a:rPr lang="vi-VN" dirty="0"/>
              <a:t>1. sistemi za upravljanje bazom podataka-softverski sistem koji omogućuje osnovne funkcije obrade velike količine podataka; </a:t>
            </a:r>
            <a:br>
              <a:rPr lang="vi-VN" dirty="0"/>
            </a:br>
            <a:r>
              <a:rPr lang="vi-VN" dirty="0"/>
              <a:t>2. modeli podataka- specifične teorije pomoću kojih se specifikuje i projektuje neka konkretna baza podataka ili informacioni sistem.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5713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-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bazom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je </a:t>
            </a:r>
            <a:r>
              <a:rPr lang="en-US" dirty="0" err="1"/>
              <a:t>softverski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čuvanje</a:t>
            </a:r>
            <a:r>
              <a:rPr lang="en-US" dirty="0"/>
              <a:t> i </a:t>
            </a:r>
            <a:r>
              <a:rPr lang="en-US" dirty="0" err="1"/>
              <a:t>pretraživanje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-On </a:t>
            </a:r>
            <a:r>
              <a:rPr lang="en-US" dirty="0" err="1"/>
              <a:t>zamenjuje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datoteka</a:t>
            </a:r>
            <a:r>
              <a:rPr lang="en-US" dirty="0"/>
              <a:t> i </a:t>
            </a:r>
            <a:r>
              <a:rPr lang="en-US" dirty="0" err="1"/>
              <a:t>eliminiše</a:t>
            </a:r>
            <a:r>
              <a:rPr lang="en-US" dirty="0"/>
              <a:t> </a:t>
            </a:r>
            <a:r>
              <a:rPr lang="en-US" dirty="0" err="1"/>
              <a:t>nedostatke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nastali</a:t>
            </a:r>
            <a:r>
              <a:rPr lang="en-US" dirty="0"/>
              <a:t> u </a:t>
            </a:r>
            <a:r>
              <a:rPr lang="en-US" dirty="0" err="1"/>
              <a:t>konvencionalnoj</a:t>
            </a:r>
            <a:r>
              <a:rPr lang="en-US" dirty="0"/>
              <a:t> </a:t>
            </a:r>
            <a:r>
              <a:rPr lang="en-US" dirty="0" err="1"/>
              <a:t>obradi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.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nedostaci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a) </a:t>
            </a:r>
            <a:r>
              <a:rPr lang="en-US" dirty="0" err="1"/>
              <a:t>redundansa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, </a:t>
            </a:r>
            <a:r>
              <a:rPr lang="en-US" dirty="0" err="1"/>
              <a:t>višestruko</a:t>
            </a:r>
            <a:r>
              <a:rPr lang="en-US" dirty="0"/>
              <a:t> </a:t>
            </a:r>
            <a:r>
              <a:rPr lang="en-US" dirty="0" err="1"/>
              <a:t>pamćenje</a:t>
            </a:r>
            <a:r>
              <a:rPr lang="en-US" dirty="0"/>
              <a:t> </a:t>
            </a:r>
            <a:r>
              <a:rPr lang="en-US" dirty="0" err="1"/>
              <a:t>istih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je </a:t>
            </a:r>
            <a:r>
              <a:rPr lang="en-US" dirty="0" err="1"/>
              <a:t>neminovno-višestruko</a:t>
            </a:r>
            <a:r>
              <a:rPr lang="en-US" dirty="0"/>
              <a:t> </a:t>
            </a:r>
            <a:r>
              <a:rPr lang="en-US" dirty="0" err="1"/>
              <a:t>skladištenje</a:t>
            </a:r>
            <a:r>
              <a:rPr lang="en-US" dirty="0"/>
              <a:t> </a:t>
            </a:r>
            <a:r>
              <a:rPr lang="en-US" dirty="0" err="1"/>
              <a:t>istih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ažuriranju</a:t>
            </a:r>
            <a:r>
              <a:rPr lang="en-US" dirty="0"/>
              <a:t>.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podatak</a:t>
            </a:r>
            <a:r>
              <a:rPr lang="en-US" dirty="0"/>
              <a:t> </a:t>
            </a:r>
            <a:r>
              <a:rPr lang="en-US" dirty="0" err="1"/>
              <a:t>promeni</a:t>
            </a:r>
            <a:r>
              <a:rPr lang="en-US" dirty="0"/>
              <a:t> to </a:t>
            </a:r>
            <a:r>
              <a:rPr lang="en-US" dirty="0" err="1"/>
              <a:t>mora</a:t>
            </a:r>
            <a:r>
              <a:rPr lang="en-US" dirty="0"/>
              <a:t> da se </a:t>
            </a:r>
            <a:r>
              <a:rPr lang="en-US" dirty="0" err="1"/>
              <a:t>učini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mestima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se on </a:t>
            </a:r>
            <a:r>
              <a:rPr lang="en-US" dirty="0" err="1"/>
              <a:t>čuva</a:t>
            </a:r>
            <a:r>
              <a:rPr lang="en-US" dirty="0"/>
              <a:t> a time se </a:t>
            </a:r>
            <a:r>
              <a:rPr lang="en-US" dirty="0" err="1"/>
              <a:t>povećavaju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b) </a:t>
            </a:r>
            <a:r>
              <a:rPr lang="en-US" dirty="0" err="1"/>
              <a:t>zavisnost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od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- </a:t>
            </a:r>
            <a:r>
              <a:rPr lang="en-US" dirty="0" err="1"/>
              <a:t>programi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zavisni</a:t>
            </a:r>
            <a:r>
              <a:rPr lang="en-US" dirty="0"/>
              <a:t> od </a:t>
            </a:r>
            <a:r>
              <a:rPr lang="en-US" dirty="0" err="1"/>
              <a:t>fizičke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(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memorisanja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spoljnim</a:t>
            </a:r>
            <a:r>
              <a:rPr lang="en-US" dirty="0"/>
              <a:t> </a:t>
            </a:r>
            <a:r>
              <a:rPr lang="en-US" dirty="0" err="1"/>
              <a:t>memorijama</a:t>
            </a:r>
            <a:r>
              <a:rPr lang="en-US" dirty="0"/>
              <a:t>) i od </a:t>
            </a:r>
            <a:r>
              <a:rPr lang="en-US" dirty="0" err="1"/>
              <a:t>logičke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(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predstavljena</a:t>
            </a:r>
            <a:r>
              <a:rPr lang="en-US" dirty="0"/>
              <a:t> </a:t>
            </a:r>
            <a:r>
              <a:rPr lang="en-US" dirty="0" err="1"/>
              <a:t>programeru</a:t>
            </a:r>
            <a:r>
              <a:rPr lang="en-US" dirty="0"/>
              <a:t>). </a:t>
            </a:r>
            <a:br>
              <a:rPr lang="en-US" dirty="0"/>
            </a:br>
            <a:r>
              <a:rPr lang="en-US" dirty="0"/>
              <a:t>c) </a:t>
            </a:r>
            <a:r>
              <a:rPr lang="en-US" dirty="0" err="1"/>
              <a:t>niska</a:t>
            </a:r>
            <a:r>
              <a:rPr lang="en-US" dirty="0"/>
              <a:t> </a:t>
            </a:r>
            <a:r>
              <a:rPr lang="en-US" dirty="0" err="1"/>
              <a:t>produktivnost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informacionih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-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strukturom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predstavljenom</a:t>
            </a:r>
            <a:r>
              <a:rPr lang="en-US" dirty="0"/>
              <a:t>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brojem</a:t>
            </a:r>
            <a:r>
              <a:rPr lang="en-US" dirty="0"/>
              <a:t> </a:t>
            </a:r>
            <a:r>
              <a:rPr lang="en-US" dirty="0" err="1"/>
              <a:t>nezavisnih</a:t>
            </a:r>
            <a:r>
              <a:rPr lang="en-US" dirty="0"/>
              <a:t> </a:t>
            </a:r>
            <a:r>
              <a:rPr lang="en-US" dirty="0" err="1"/>
              <a:t>datoteka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/>
              <a:t>razviti</a:t>
            </a:r>
            <a:r>
              <a:rPr lang="en-US" dirty="0"/>
              <a:t> </a:t>
            </a:r>
            <a:r>
              <a:rPr lang="en-US" dirty="0" err="1"/>
              <a:t>softverske</a:t>
            </a:r>
            <a:r>
              <a:rPr lang="en-US" dirty="0"/>
              <a:t> </a:t>
            </a:r>
            <a:r>
              <a:rPr lang="en-US" dirty="0" err="1"/>
              <a:t>alate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brz</a:t>
            </a:r>
            <a:r>
              <a:rPr lang="en-US" dirty="0"/>
              <a:t> i </a:t>
            </a:r>
            <a:r>
              <a:rPr lang="en-US" dirty="0" err="1"/>
              <a:t>visoko</a:t>
            </a:r>
            <a:r>
              <a:rPr lang="en-US" dirty="0"/>
              <a:t> </a:t>
            </a:r>
            <a:r>
              <a:rPr lang="en-US" dirty="0" err="1"/>
              <a:t>produktivan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aplikacija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d)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datoteka</a:t>
            </a:r>
            <a:r>
              <a:rPr lang="en-US" dirty="0"/>
              <a:t> je </a:t>
            </a:r>
            <a:r>
              <a:rPr lang="en-US" dirty="0" err="1"/>
              <a:t>nezadovoljavajuće</a:t>
            </a:r>
            <a:r>
              <a:rPr lang="en-US" dirty="0"/>
              <a:t> </a:t>
            </a:r>
            <a:r>
              <a:rPr lang="en-US" dirty="0" err="1"/>
              <a:t>pouzdan</a:t>
            </a:r>
            <a:r>
              <a:rPr lang="en-US" dirty="0"/>
              <a:t>, ne </a:t>
            </a:r>
            <a:r>
              <a:rPr lang="en-US" dirty="0" err="1"/>
              <a:t>garantuje</a:t>
            </a:r>
            <a:r>
              <a:rPr lang="en-US" dirty="0"/>
              <a:t> </a:t>
            </a:r>
            <a:r>
              <a:rPr lang="en-US" dirty="0" err="1"/>
              <a:t>očuvanje</a:t>
            </a:r>
            <a:r>
              <a:rPr lang="en-US" dirty="0"/>
              <a:t> </a:t>
            </a:r>
            <a:r>
              <a:rPr lang="en-US" dirty="0" err="1"/>
              <a:t>tačnosti</a:t>
            </a:r>
            <a:r>
              <a:rPr lang="en-US" dirty="0"/>
              <a:t> i </a:t>
            </a:r>
            <a:r>
              <a:rPr lang="en-US" dirty="0" err="1"/>
              <a:t>konzistentnosti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mogućim</a:t>
            </a:r>
            <a:r>
              <a:rPr lang="en-US" dirty="0"/>
              <a:t> </a:t>
            </a:r>
            <a:r>
              <a:rPr lang="en-US" dirty="0" err="1"/>
              <a:t>hardverskim</a:t>
            </a:r>
            <a:r>
              <a:rPr lang="en-US" dirty="0"/>
              <a:t> i </a:t>
            </a:r>
            <a:r>
              <a:rPr lang="en-US" dirty="0" err="1"/>
              <a:t>softverskim</a:t>
            </a:r>
            <a:r>
              <a:rPr lang="en-US" dirty="0"/>
              <a:t> </a:t>
            </a:r>
            <a:r>
              <a:rPr lang="en-US" dirty="0" err="1"/>
              <a:t>otkazima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višestrukom</a:t>
            </a:r>
            <a:r>
              <a:rPr lang="en-US" dirty="0"/>
              <a:t> </a:t>
            </a:r>
            <a:r>
              <a:rPr lang="en-US" dirty="0" err="1"/>
              <a:t>paralelnom</a:t>
            </a:r>
            <a:r>
              <a:rPr lang="en-US" dirty="0"/>
              <a:t> </a:t>
            </a:r>
            <a:r>
              <a:rPr lang="en-US" dirty="0" err="1"/>
              <a:t>korišćenju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170784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komponente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1. 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je </a:t>
            </a:r>
            <a:r>
              <a:rPr lang="en-US" dirty="0" err="1"/>
              <a:t>smeštena</a:t>
            </a:r>
            <a:r>
              <a:rPr lang="en-US" dirty="0"/>
              <a:t>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diskovima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zahtevaju</a:t>
            </a:r>
            <a:r>
              <a:rPr lang="en-US" dirty="0"/>
              <a:t> i </a:t>
            </a:r>
            <a:r>
              <a:rPr lang="en-US" dirty="0" err="1"/>
              <a:t>tercijalnu</a:t>
            </a:r>
            <a:r>
              <a:rPr lang="en-US" dirty="0"/>
              <a:t> </a:t>
            </a:r>
            <a:r>
              <a:rPr lang="en-US" dirty="0" err="1"/>
              <a:t>memoriju</a:t>
            </a:r>
            <a:r>
              <a:rPr lang="en-US" dirty="0"/>
              <a:t>(</a:t>
            </a:r>
            <a:r>
              <a:rPr lang="en-US" dirty="0" err="1"/>
              <a:t>kapacitet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 </a:t>
            </a:r>
            <a:r>
              <a:rPr lang="en-US" dirty="0" err="1"/>
              <a:t>terabajta</a:t>
            </a:r>
            <a:r>
              <a:rPr lang="en-US" dirty="0"/>
              <a:t>). </a:t>
            </a:r>
            <a:br>
              <a:rPr lang="en-US" dirty="0"/>
            </a:br>
            <a:r>
              <a:rPr lang="en-US" dirty="0"/>
              <a:t>-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i </a:t>
            </a:r>
            <a:r>
              <a:rPr lang="en-US" dirty="0" err="1"/>
              <a:t>metapodatka</a:t>
            </a:r>
            <a:r>
              <a:rPr lang="en-US" dirty="0"/>
              <a:t>. To je </a:t>
            </a:r>
            <a:r>
              <a:rPr lang="en-US" dirty="0" err="1"/>
              <a:t>rečnik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“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o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”. </a:t>
            </a:r>
            <a:r>
              <a:rPr lang="en-US" dirty="0" err="1"/>
              <a:t>Zove</a:t>
            </a:r>
            <a:r>
              <a:rPr lang="en-US" dirty="0"/>
              <a:t> se </a:t>
            </a:r>
            <a:r>
              <a:rPr lang="en-US" dirty="0" err="1"/>
              <a:t>još</a:t>
            </a:r>
            <a:r>
              <a:rPr lang="en-US" dirty="0"/>
              <a:t> i </a:t>
            </a:r>
            <a:r>
              <a:rPr lang="en-US" dirty="0" err="1"/>
              <a:t>metabaza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 err="1"/>
              <a:t>Račnik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opisuje</a:t>
            </a:r>
            <a:r>
              <a:rPr lang="en-US" dirty="0"/>
              <a:t> </a:t>
            </a:r>
            <a:r>
              <a:rPr lang="en-US" dirty="0" err="1"/>
              <a:t>posmatranu</a:t>
            </a:r>
            <a:r>
              <a:rPr lang="en-US" dirty="0"/>
              <a:t> </a:t>
            </a:r>
            <a:r>
              <a:rPr lang="en-US" dirty="0" err="1"/>
              <a:t>bazu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-</a:t>
            </a:r>
            <a:r>
              <a:rPr lang="en-US" dirty="0" err="1"/>
              <a:t>Ingegritet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označava</a:t>
            </a:r>
            <a:r>
              <a:rPr lang="en-US" dirty="0"/>
              <a:t> </a:t>
            </a:r>
            <a:r>
              <a:rPr lang="en-US" dirty="0" err="1"/>
              <a:t>tačnost</a:t>
            </a:r>
            <a:r>
              <a:rPr lang="en-US" dirty="0"/>
              <a:t> (</a:t>
            </a:r>
            <a:r>
              <a:rPr lang="en-US" dirty="0" err="1"/>
              <a:t>dozvoljene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) i </a:t>
            </a:r>
            <a:r>
              <a:rPr lang="en-US" dirty="0" err="1"/>
              <a:t>konzistentnost</a:t>
            </a:r>
            <a:r>
              <a:rPr lang="en-US" dirty="0"/>
              <a:t> (</a:t>
            </a:r>
            <a:r>
              <a:rPr lang="en-US" dirty="0" err="1"/>
              <a:t>dozvoljene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) </a:t>
            </a:r>
            <a:r>
              <a:rPr lang="en-US" dirty="0" err="1"/>
              <a:t>podataka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-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označavaju</a:t>
            </a:r>
            <a:r>
              <a:rPr lang="en-US" dirty="0"/>
              <a:t> </a:t>
            </a:r>
            <a:r>
              <a:rPr lang="en-US" dirty="0" err="1"/>
              <a:t>sigurnost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i </a:t>
            </a:r>
            <a:r>
              <a:rPr lang="en-US" dirty="0" err="1"/>
              <a:t>odnose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od </a:t>
            </a:r>
            <a:r>
              <a:rPr lang="en-US" dirty="0" err="1"/>
              <a:t>neovlašćenog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, </a:t>
            </a:r>
            <a:r>
              <a:rPr lang="en-US" dirty="0" err="1"/>
              <a:t>namernog</a:t>
            </a:r>
            <a:r>
              <a:rPr lang="en-US" dirty="0"/>
              <a:t> </a:t>
            </a:r>
            <a:r>
              <a:rPr lang="en-US" dirty="0" err="1"/>
              <a:t>oštećenja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uništenja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- SUBP </a:t>
            </a:r>
            <a:r>
              <a:rPr lang="en-US" dirty="0" err="1"/>
              <a:t>održava</a:t>
            </a:r>
            <a:r>
              <a:rPr lang="en-US" dirty="0"/>
              <a:t> </a:t>
            </a:r>
            <a:r>
              <a:rPr lang="en-US" dirty="0" err="1"/>
              <a:t>bazu</a:t>
            </a:r>
            <a:r>
              <a:rPr lang="en-US" dirty="0"/>
              <a:t> </a:t>
            </a:r>
            <a:r>
              <a:rPr lang="en-US" dirty="0" err="1"/>
              <a:t>indeksa</a:t>
            </a:r>
            <a:r>
              <a:rPr lang="en-US" dirty="0"/>
              <a:t>. </a:t>
            </a:r>
            <a:r>
              <a:rPr lang="en-US" dirty="0" err="1"/>
              <a:t>Indeks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skrukturu</a:t>
            </a:r>
            <a:r>
              <a:rPr lang="en-US" dirty="0"/>
              <a:t> </a:t>
            </a:r>
            <a:r>
              <a:rPr lang="en-US" dirty="0" err="1"/>
              <a:t>podatka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brz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indeksiranim</a:t>
            </a:r>
            <a:r>
              <a:rPr lang="en-US" dirty="0"/>
              <a:t> </a:t>
            </a:r>
            <a:r>
              <a:rPr lang="en-US" dirty="0" err="1"/>
              <a:t>podacima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. </a:t>
            </a:r>
            <a:r>
              <a:rPr lang="en-US" dirty="0" err="1"/>
              <a:t>Najčešća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indeksa</a:t>
            </a:r>
            <a:r>
              <a:rPr lang="en-US" dirty="0"/>
              <a:t> je B-</a:t>
            </a:r>
            <a:r>
              <a:rPr lang="en-US" dirty="0" err="1"/>
              <a:t>stablo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146788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/>
              <a:t>2. </a:t>
            </a:r>
            <a:br>
              <a:rPr lang="vi-VN" dirty="0"/>
            </a:br>
            <a:r>
              <a:rPr lang="vi-VN" dirty="0"/>
              <a:t>-Sistem za upravljanje skladištenjem podataka koji sadrži dve osnovne komponente: </a:t>
            </a:r>
            <a:br>
              <a:rPr lang="vi-VN" dirty="0"/>
            </a:br>
            <a:r>
              <a:rPr lang="vi-VN" dirty="0"/>
              <a:t>a) Upravljanje baferima-prihvata blok podataka sa diska dodeljuje mu izabranu stranicu centralne memorije, zadržava ga neko vreme a potom ga vraća na disk oslobađajući stranicu koja mu je dodeljena. </a:t>
            </a:r>
            <a:br>
              <a:rPr lang="vi-VN" dirty="0"/>
            </a:br>
            <a:r>
              <a:rPr lang="vi-VN" dirty="0"/>
              <a:t>b) Upravljanje datotekama- vodi računa o lokaciji datoteka preko kojih se realizuje baza podataka i o pristupima blokovima. Diskovi su podeljeni u blokove.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7111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3. </a:t>
            </a:r>
            <a:br>
              <a:rPr lang="en-US" dirty="0"/>
            </a:br>
            <a:r>
              <a:rPr lang="en-US" dirty="0"/>
              <a:t>-</a:t>
            </a:r>
            <a:r>
              <a:rPr lang="en-US" dirty="0" err="1"/>
              <a:t>Ulazi</a:t>
            </a:r>
            <a:r>
              <a:rPr lang="en-US" dirty="0"/>
              <a:t> u SUBP </a:t>
            </a:r>
            <a:r>
              <a:rPr lang="en-US" dirty="0" err="1"/>
              <a:t>su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a) </a:t>
            </a:r>
            <a:r>
              <a:rPr lang="en-US" dirty="0" err="1"/>
              <a:t>Upiti</a:t>
            </a:r>
            <a:r>
              <a:rPr lang="en-US" dirty="0"/>
              <a:t> “ad hoc”- </a:t>
            </a:r>
            <a:r>
              <a:rPr lang="en-US" dirty="0" err="1"/>
              <a:t>specifikovani</a:t>
            </a:r>
            <a:r>
              <a:rPr lang="en-US" dirty="0"/>
              <a:t> </a:t>
            </a:r>
            <a:r>
              <a:rPr lang="en-US" dirty="0" err="1"/>
              <a:t>zahtevi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podacima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i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se </a:t>
            </a:r>
            <a:r>
              <a:rPr lang="en-US" dirty="0" err="1"/>
              <a:t>menja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b) </a:t>
            </a:r>
            <a:r>
              <a:rPr lang="en-US" dirty="0" err="1"/>
              <a:t>Aplikacije</a:t>
            </a:r>
            <a:r>
              <a:rPr lang="en-US" dirty="0"/>
              <a:t>-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se </a:t>
            </a:r>
            <a:r>
              <a:rPr lang="en-US" dirty="0" err="1"/>
              <a:t>pretražuje</a:t>
            </a:r>
            <a:r>
              <a:rPr lang="en-US" dirty="0"/>
              <a:t> i </a:t>
            </a:r>
            <a:r>
              <a:rPr lang="en-US" dirty="0" err="1"/>
              <a:t>menja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c)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šeme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- </a:t>
            </a:r>
            <a:r>
              <a:rPr lang="en-US" dirty="0" err="1"/>
              <a:t>šema</a:t>
            </a:r>
            <a:r>
              <a:rPr lang="en-US" dirty="0"/>
              <a:t> </a:t>
            </a:r>
            <a:r>
              <a:rPr lang="en-US" dirty="0" err="1"/>
              <a:t>opisuje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,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integriteta</a:t>
            </a:r>
            <a:r>
              <a:rPr lang="en-US" dirty="0"/>
              <a:t> i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-</a:t>
            </a:r>
            <a:r>
              <a:rPr lang="en-US" dirty="0" err="1"/>
              <a:t>Jezici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neproceduralni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proceduralne</a:t>
            </a:r>
            <a:r>
              <a:rPr lang="en-US" dirty="0"/>
              <a:t> </a:t>
            </a:r>
            <a:r>
              <a:rPr lang="en-US" dirty="0" err="1"/>
              <a:t>delove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Neproceduralni</a:t>
            </a:r>
            <a:r>
              <a:rPr lang="en-US" dirty="0"/>
              <a:t> </a:t>
            </a:r>
            <a:r>
              <a:rPr lang="en-US" dirty="0" err="1"/>
              <a:t>jezici</a:t>
            </a:r>
            <a:r>
              <a:rPr lang="en-US" dirty="0"/>
              <a:t> se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zovu</a:t>
            </a:r>
            <a:r>
              <a:rPr lang="en-US" dirty="0"/>
              <a:t> </a:t>
            </a:r>
            <a:r>
              <a:rPr lang="en-US" dirty="0" err="1"/>
              <a:t>upitni</a:t>
            </a:r>
            <a:r>
              <a:rPr lang="en-US" dirty="0"/>
              <a:t> </a:t>
            </a:r>
            <a:r>
              <a:rPr lang="en-US" dirty="0" err="1"/>
              <a:t>jezici</a:t>
            </a:r>
            <a:r>
              <a:rPr lang="en-US" dirty="0"/>
              <a:t>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je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namena</a:t>
            </a:r>
            <a:r>
              <a:rPr lang="en-US" dirty="0"/>
              <a:t> </a:t>
            </a:r>
            <a:r>
              <a:rPr lang="en-US" dirty="0" err="1"/>
              <a:t>specifikovanje</a:t>
            </a:r>
            <a:r>
              <a:rPr lang="en-US" dirty="0"/>
              <a:t> </a:t>
            </a:r>
            <a:r>
              <a:rPr lang="en-US" dirty="0" err="1"/>
              <a:t>upita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1650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dirty="0"/>
              <a:t>4. </a:t>
            </a:r>
            <a:br>
              <a:rPr lang="vi-VN" dirty="0"/>
            </a:br>
            <a:r>
              <a:rPr lang="vi-VN" dirty="0"/>
              <a:t>-Upravljanje transakcijama i oporavkom treba da se obezbedi da baza podataka ostane u konzistentnom stanju u konkurentnoj obradi podataka. </a:t>
            </a:r>
            <a:br>
              <a:rPr lang="vi-VN" dirty="0"/>
            </a:br>
            <a:r>
              <a:rPr lang="vi-VN" dirty="0"/>
              <a:t>-Transakcija je niz operacija nad bazom podataka koja odgovara jednoj logičkoj jediniciposla u realnom sistemu i mora da ima ACID osobine: </a:t>
            </a:r>
            <a:br>
              <a:rPr lang="vi-VN" dirty="0"/>
            </a:br>
            <a:r>
              <a:rPr lang="vi-VN" dirty="0"/>
              <a:t>a) Atomnost- zahteva se da se sve operacije nad bazom podataka uspešno obave ili nijedna </a:t>
            </a:r>
            <a:br>
              <a:rPr lang="vi-VN" dirty="0"/>
            </a:br>
            <a:r>
              <a:rPr lang="vi-VN" dirty="0"/>
              <a:t>b) Konsistentnost- pre početka i posle okončanja transkakcije stanje baze podataka mora da zadovolji uslove konsistentnosti </a:t>
            </a:r>
            <a:br>
              <a:rPr lang="vi-VN" dirty="0"/>
            </a:br>
            <a:r>
              <a:rPr lang="vi-VN" dirty="0"/>
              <a:t>c) Izolacija- kada se dve ili više transakcija izvršavaju istovremeno njihovi efekti moraju biti međusobno izolovani </a:t>
            </a:r>
            <a:br>
              <a:rPr lang="vi-VN" dirty="0"/>
            </a:br>
            <a:r>
              <a:rPr lang="vi-VN" dirty="0"/>
              <a:t>d) Trajnost- kada se transakcija završi njeni efekti ne mogu biti izgubljeni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172957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64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1. Komponente sistema za upravljanje bazom podataka</vt:lpstr>
      <vt:lpstr>.</vt:lpstr>
      <vt:lpstr>.</vt:lpstr>
      <vt:lpstr>.</vt:lpstr>
      <vt:lpstr>.</vt:lpstr>
      <vt:lpstr>.</vt:lpstr>
      <vt:lpstr>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Komponente sistema za upravljanje bazom podataka</dc:title>
  <dc:creator>ucenik</dc:creator>
  <cp:lastModifiedBy>Dragica</cp:lastModifiedBy>
  <cp:revision>2</cp:revision>
  <dcterms:created xsi:type="dcterms:W3CDTF">2019-09-17T08:21:35Z</dcterms:created>
  <dcterms:modified xsi:type="dcterms:W3CDTF">2020-04-05T07:47:05Z</dcterms:modified>
</cp:coreProperties>
</file>