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77" r:id="rId6"/>
    <p:sldId id="261" r:id="rId7"/>
    <p:sldId id="278" r:id="rId8"/>
    <p:sldId id="262" r:id="rId9"/>
    <p:sldId id="263" r:id="rId10"/>
    <p:sldId id="264" r:id="rId11"/>
    <p:sldId id="265" r:id="rId12"/>
    <p:sldId id="268" r:id="rId13"/>
    <p:sldId id="266" r:id="rId14"/>
    <p:sldId id="271" r:id="rId15"/>
    <p:sldId id="269" r:id="rId16"/>
    <p:sldId id="279" r:id="rId17"/>
    <p:sldId id="270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6B1-7685-4719-8324-160BE09106C4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6B1-7685-4719-8324-160BE09106C4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6B1-7685-4719-8324-160BE09106C4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6B1-7685-4719-8324-160BE09106C4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6B1-7685-4719-8324-160BE09106C4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6B1-7685-4719-8324-160BE09106C4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6B1-7685-4719-8324-160BE09106C4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6B1-7685-4719-8324-160BE09106C4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6B1-7685-4719-8324-160BE09106C4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6B1-7685-4719-8324-160BE09106C4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96B1-7685-4719-8324-160BE09106C4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F7A96B1-7685-4719-8324-160BE09106C4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752600"/>
            <a:ext cx="7162800" cy="1774825"/>
          </a:xfrm>
        </p:spPr>
        <p:txBody>
          <a:bodyPr>
            <a:noAutofit/>
          </a:bodyPr>
          <a:lstStyle/>
          <a:p>
            <a:pPr algn="just"/>
            <a:r>
              <a:rPr lang="sr-Latn-BA" sz="3200" b="1" i="1" dirty="0"/>
              <a:t>Troslojna komunikaciona arhitektura</a:t>
            </a:r>
            <a:r>
              <a:rPr lang="en-US" sz="3200" b="1" i="1" dirty="0"/>
              <a:t/>
            </a:r>
            <a:br>
              <a:rPr lang="en-US" sz="3200" b="1" i="1" dirty="0"/>
            </a:b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sr-Latn-BA" sz="3600" b="1" i="1" dirty="0" smtClean="0"/>
              <a:t>Troslojna komunikaciona arhitektura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BA" b="1" i="1" dirty="0" smtClean="0"/>
              <a:t>Aplikacijski </a:t>
            </a:r>
            <a:r>
              <a:rPr lang="sr-Latn-BA" b="1" i="1" dirty="0"/>
              <a:t>sloj</a:t>
            </a:r>
            <a:r>
              <a:rPr lang="sr-Latn-BA" dirty="0"/>
              <a:t> sadrži logiku koja je potrebna za podržavanje različitih korisničkih aplikacija. </a:t>
            </a:r>
            <a:endParaRPr lang="en-US" dirty="0"/>
          </a:p>
          <a:p>
            <a:r>
              <a:rPr lang="sr-Latn-BA" dirty="0"/>
              <a:t>Za svaku različitu vrstu aplikacije (na pr. a prenos fajlova) potreban je modul koji je svojstven toj aplikaciji.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sr-Latn-BA" sz="3600" b="1" i="1" dirty="0" smtClean="0"/>
              <a:t>Troslojna komunikaciona arhitektura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b="1" i="1" dirty="0"/>
              <a:t>Funkcija svakog sloja je da obezbijedi usluge sloju iznad sebe</a:t>
            </a:r>
            <a:r>
              <a:rPr lang="sr-Latn-BA" b="1" dirty="0"/>
              <a:t>.</a:t>
            </a:r>
            <a:r>
              <a:rPr lang="sr-Latn-BA" dirty="0"/>
              <a:t> </a:t>
            </a:r>
            <a:endParaRPr lang="en-US" dirty="0"/>
          </a:p>
          <a:p>
            <a:r>
              <a:rPr lang="sr-Latn-BA" dirty="0"/>
              <a:t>Usluga (</a:t>
            </a:r>
            <a:r>
              <a:rPr lang="en-US" i="1" dirty="0"/>
              <a:t>service</a:t>
            </a:r>
            <a:r>
              <a:rPr lang="sr-Latn-BA" dirty="0"/>
              <a:t>) je skup operacija koje posmatrani sloj izvršava za sloj iznad sebe.</a:t>
            </a:r>
            <a:endParaRPr lang="en-US" dirty="0"/>
          </a:p>
          <a:p>
            <a:r>
              <a:rPr lang="sr-Latn-BA" dirty="0"/>
              <a:t>Sloj koji pruža usluge zove se </a:t>
            </a:r>
            <a:r>
              <a:rPr lang="sr-Latn-BA" i="1" dirty="0"/>
              <a:t>isporučilac usluge</a:t>
            </a:r>
            <a:r>
              <a:rPr lang="sr-Latn-BA" dirty="0"/>
              <a:t> (</a:t>
            </a:r>
            <a:r>
              <a:rPr lang="sr-Latn-BA" i="1" dirty="0"/>
              <a:t>service provider</a:t>
            </a:r>
            <a:r>
              <a:rPr lang="sr-Latn-BA" dirty="0"/>
              <a:t>)a onaj koji koristi njegove usluge- </a:t>
            </a:r>
            <a:r>
              <a:rPr lang="sr-Latn-BA" i="1" dirty="0"/>
              <a:t>korisnik usluga</a:t>
            </a:r>
            <a:r>
              <a:rPr lang="sr-Latn-BA" dirty="0"/>
              <a:t> (</a:t>
            </a:r>
            <a:r>
              <a:rPr lang="sr-Latn-BA" i="1" dirty="0"/>
              <a:t>service user</a:t>
            </a:r>
            <a:r>
              <a:rPr lang="sr-Latn-BA" dirty="0"/>
              <a:t>). Jedan sloj može da obavlja više usluga.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roslojn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41220" y="1935163"/>
            <a:ext cx="5861559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BA" sz="3600" b="1" i="1" dirty="0" smtClean="0"/>
              <a:t>Troslojna komunikaciona arhitektura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BA" dirty="0"/>
              <a:t>Svaki računar u mreži mora da ima svoju mrežnu adresu. </a:t>
            </a:r>
            <a:endParaRPr lang="en-US" dirty="0" smtClean="0"/>
          </a:p>
          <a:p>
            <a:r>
              <a:rPr lang="sr-Latn-BA" dirty="0" smtClean="0"/>
              <a:t>Takođe </a:t>
            </a:r>
            <a:r>
              <a:rPr lang="sr-Latn-BA" dirty="0"/>
              <a:t>svaka aplikacija u računaru mora da ima svoju adresu, koja je jedinstvena, kako bi sloj transporta mogao da isporuči podatke onoj aplikaciji kojoj je namjenjena. </a:t>
            </a:r>
            <a:endParaRPr lang="en-US" dirty="0"/>
          </a:p>
          <a:p>
            <a:r>
              <a:rPr lang="sr-Latn-BA" dirty="0"/>
              <a:t>Ove adrese aplikacija se smještaju u posebno polje zaglavlja i nazivaju se </a:t>
            </a:r>
            <a:r>
              <a:rPr lang="sr-Latn-BA" b="1" i="1" dirty="0"/>
              <a:t>tačke</a:t>
            </a:r>
            <a:r>
              <a:rPr lang="sr-Latn-BA" dirty="0"/>
              <a:t> </a:t>
            </a:r>
            <a:r>
              <a:rPr lang="sr-Latn-BA" b="1" i="1" dirty="0"/>
              <a:t>pristupa uslugama- SAP</a:t>
            </a:r>
            <a:r>
              <a:rPr lang="sr-Latn-BA" dirty="0"/>
              <a:t> (Service Access Points).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BA" sz="3600" b="1" i="1" dirty="0" smtClean="0"/>
              <a:t>Troslojna komunikaciona arhitektura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/>
              <a:t>Generalno viši sloj može da pristupi uslugama koje mu nudi niži sloj na određenim mjestima tog sloja, a to su SAP tačke. </a:t>
            </a:r>
            <a:endParaRPr lang="en-US" dirty="0" smtClean="0"/>
          </a:p>
          <a:p>
            <a:r>
              <a:rPr lang="sr-Latn-BA" dirty="0" smtClean="0"/>
              <a:t>Svaka </a:t>
            </a:r>
            <a:r>
              <a:rPr lang="sr-Latn-BA" dirty="0"/>
              <a:t>SAP ima svoju adresu koja je jednoznačno određuje. </a:t>
            </a:r>
            <a:endParaRPr lang="en-US" dirty="0"/>
          </a:p>
          <a:p>
            <a:r>
              <a:rPr lang="sr-Latn-BA" i="1" dirty="0"/>
              <a:t>Primjer komunikacije modula koji se nalaze na istom sloju, ali na različitim računarima: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b="1" i="1" dirty="0" smtClean="0"/>
              <a:t>Troslojna komunikaciona arhitektura</a:t>
            </a:r>
            <a:endParaRPr lang="en-US" dirty="0"/>
          </a:p>
        </p:txBody>
      </p:sp>
      <p:pic>
        <p:nvPicPr>
          <p:cNvPr id="4" name="Content Placeholder 3" descr="sAP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61679" y="2496116"/>
            <a:ext cx="6020641" cy="326753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524000"/>
            <a:ext cx="4038600" cy="4434840"/>
          </a:xfrm>
        </p:spPr>
        <p:txBody>
          <a:bodyPr/>
          <a:lstStyle/>
          <a:p>
            <a:r>
              <a:rPr lang="sr-Latn-BA" sz="2000" dirty="0"/>
              <a:t>Pretpostavimo da jedna aplikacija, povezana sa SAP1 na računaru A, želi da pošalje poruku drugoj aplikaciji, koja je povezana sa SAP2 na računaru B. </a:t>
            </a:r>
            <a:endParaRPr lang="en-US" sz="2000" dirty="0" smtClean="0"/>
          </a:p>
          <a:p>
            <a:r>
              <a:rPr lang="sr-Latn-BA" sz="2000" dirty="0" smtClean="0"/>
              <a:t>Aplikacija </a:t>
            </a:r>
            <a:r>
              <a:rPr lang="sr-Latn-BA" sz="2000" dirty="0"/>
              <a:t>u računaru A uručuje poruku svom transportnom sloju sa naredbom da je pošalje u SAP2 na računaru B. Sloj transporta uručuje poruku sloju pristupa mreži koji naređuje mreži da pošalje poruku u računar B.</a:t>
            </a:r>
            <a:endParaRPr lang="en-US" sz="2000" dirty="0"/>
          </a:p>
          <a:p>
            <a:endParaRPr lang="en-US" sz="2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17622" y="2721420"/>
            <a:ext cx="3899755" cy="2832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12939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BA" sz="4000" b="1" i="1" dirty="0" smtClean="0"/>
              <a:t>Troslojna komunikaciona arhitektura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BA" dirty="0" smtClean="0"/>
              <a:t>Da </a:t>
            </a:r>
            <a:r>
              <a:rPr lang="sr-Latn-BA" dirty="0"/>
              <a:t>bi se moglo upravljati ovom operacijom, moraju se pored korisničkih podataka, prenijeti i upravljačke informacije.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BA" sz="4000" b="1" i="1" dirty="0" smtClean="0"/>
              <a:t>Troslojna komunikaciona arhitektura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BA" dirty="0"/>
              <a:t>Neka otpremna aplikacija generiše blok podataka koje prosljeđuje u sloj transporta. </a:t>
            </a:r>
            <a:endParaRPr lang="en-US" dirty="0" smtClean="0"/>
          </a:p>
          <a:p>
            <a:r>
              <a:rPr lang="sr-Latn-BA" dirty="0" smtClean="0"/>
              <a:t>Radi </a:t>
            </a:r>
            <a:r>
              <a:rPr lang="sr-Latn-BA" dirty="0"/>
              <a:t>lakšeg transporta ovaj sloj mora da ovaj blok podataka „izlomi“ u manje djelove (u našem primjeru na dva dijela). </a:t>
            </a:r>
            <a:endParaRPr lang="en-US" dirty="0" smtClean="0"/>
          </a:p>
          <a:p>
            <a:r>
              <a:rPr lang="sr-Latn-BA" dirty="0" smtClean="0"/>
              <a:t>Svakom </a:t>
            </a:r>
            <a:r>
              <a:rPr lang="sr-Latn-BA" dirty="0"/>
              <a:t>od ovih djelova sloj transporta dodaje </a:t>
            </a:r>
            <a:r>
              <a:rPr lang="sr-Latn-BA" b="1" i="1" dirty="0"/>
              <a:t>transportno zaglavlje</a:t>
            </a:r>
            <a:r>
              <a:rPr lang="sr-Latn-BA" dirty="0"/>
              <a:t> koje sadrži protokolske upravljačke informacije. </a:t>
            </a:r>
            <a:endParaRPr lang="en-US" dirty="0" smtClean="0"/>
          </a:p>
          <a:p>
            <a:r>
              <a:rPr lang="sr-Latn-BA" dirty="0" smtClean="0"/>
              <a:t>Kombinacija </a:t>
            </a:r>
            <a:r>
              <a:rPr lang="sr-Latn-BA" dirty="0"/>
              <a:t>podataka iz višeg sloja i upravljačkih informacija naziva se </a:t>
            </a:r>
            <a:r>
              <a:rPr lang="sr-Latn-BA" b="1" i="1" dirty="0"/>
              <a:t>protokolska jedinica podataka- PDU</a:t>
            </a:r>
            <a:r>
              <a:rPr lang="sr-Latn-BA" dirty="0"/>
              <a:t> (Protocol Data Unit), odnosno u našem slučaju se radi o transportnoj PDU- TPDU.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BA" sz="4000" b="1" i="1" dirty="0" smtClean="0"/>
              <a:t>Troslojna komunikaciona arhitektura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BA" dirty="0"/>
              <a:t>Zaglavlje svakog transportnog PDU sadrži upravljačke informacije koje koristi odgovarajući transportni protokol u računaru B. Između ostalog u zaglavlje se može smjestiti:</a:t>
            </a:r>
            <a:endParaRPr lang="en-US" dirty="0"/>
          </a:p>
          <a:p>
            <a:pPr lvl="0"/>
            <a:r>
              <a:rPr lang="sr-Latn-BA" b="1" i="1" dirty="0"/>
              <a:t>Odredišni SAP</a:t>
            </a:r>
            <a:r>
              <a:rPr lang="sr-Latn-BA" dirty="0"/>
              <a:t>- kada transportni sloj u odredišnom računaru primi TPDU, on mora da zna kome da je isporuči</a:t>
            </a:r>
            <a:endParaRPr lang="en-US" dirty="0"/>
          </a:p>
          <a:p>
            <a:pPr lvl="0"/>
            <a:r>
              <a:rPr lang="sr-Latn-BA" b="1" i="1" dirty="0"/>
              <a:t>Sekvencijalni</a:t>
            </a:r>
            <a:r>
              <a:rPr lang="sr-Latn-BA" dirty="0"/>
              <a:t> (redni) </a:t>
            </a:r>
            <a:r>
              <a:rPr lang="sr-Latn-BA" b="1" i="1" dirty="0"/>
              <a:t>broj</a:t>
            </a:r>
            <a:r>
              <a:rPr lang="sr-Latn-BA" dirty="0"/>
              <a:t>- pošto protokol transporta šalje sekvencu (niz) protokolskih jedinica podataka (PDU) on ih redom numeriše tako da ako na odredište stignu mimo redosljeda po kome su poslati, transportni entitet u odredištu može da ih preuredi (da ih poređa po ispravnom redosljedu).</a:t>
            </a:r>
            <a:endParaRPr lang="en-US" dirty="0"/>
          </a:p>
          <a:p>
            <a:pPr lvl="0"/>
            <a:r>
              <a:rPr lang="sr-Latn-BA" b="1" i="1" dirty="0"/>
              <a:t>Kod za otkrivanje grešaka</a:t>
            </a:r>
            <a:r>
              <a:rPr lang="sr-Latn-BA" dirty="0"/>
              <a:t>- otpremni transportni entitet može da unese i kontrolni zbir koji je funkcija sadržaja preostalog dijela PDU. Prijemni transportni protokol obavlja isto računanje i poredi rezultat sa pristiglim kontrolnim zbirom. Ako je pri prenosu došlo do greške, ova dva zbira će se razlikovati. U tom slučaju prijemnik može da odbaci PDU i da preduzme akciju za korekciju greške.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BA" sz="2400" b="1" i="1" dirty="0" smtClean="0"/>
              <a:t>Troslojna komunikaciona arhitektura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r-HR" sz="2800" dirty="0" smtClean="0">
                <a:solidFill>
                  <a:srgbClr val="A50021"/>
                </a:solidFill>
                <a:latin typeface="Arial" charset="0"/>
              </a:rPr>
              <a:t>Arhitekture računa</a:t>
            </a:r>
            <a:r>
              <a:rPr lang="en-US" sz="2800" dirty="0" err="1" smtClean="0">
                <a:solidFill>
                  <a:srgbClr val="A50021"/>
                </a:solidFill>
                <a:latin typeface="Arial" charset="0"/>
              </a:rPr>
              <a:t>rsk</a:t>
            </a:r>
            <a:r>
              <a:rPr lang="hr-HR" sz="2800" dirty="0" smtClean="0">
                <a:solidFill>
                  <a:srgbClr val="A50021"/>
                </a:solidFill>
                <a:latin typeface="Arial" charset="0"/>
              </a:rPr>
              <a:t>ih mreža</a:t>
            </a:r>
          </a:p>
          <a:p>
            <a:pPr>
              <a:lnSpc>
                <a:spcPct val="90000"/>
              </a:lnSpc>
              <a:buNone/>
            </a:pPr>
            <a:endParaRPr lang="hr-HR" sz="1400" dirty="0" smtClean="0">
              <a:solidFill>
                <a:srgbClr val="A50021"/>
              </a:solidFill>
              <a:latin typeface="Arial" charset="0"/>
            </a:endParaRPr>
          </a:p>
          <a:p>
            <a:pPr lvl="1">
              <a:lnSpc>
                <a:spcPct val="90000"/>
              </a:lnSpc>
              <a:buClr>
                <a:schemeClr val="tx2"/>
              </a:buClr>
              <a:buFontTx/>
              <a:buChar char="•"/>
            </a:pPr>
            <a:r>
              <a:rPr lang="hr-HR" sz="2400" dirty="0" smtClean="0">
                <a:latin typeface="Arial" charset="0"/>
              </a:rPr>
              <a:t>struktura kontrole kompletne komunikacije u mreži s mrežnim hardverom i </a:t>
            </a:r>
            <a:r>
              <a:rPr lang="hr-HR" sz="2400" dirty="0" smtClean="0">
                <a:latin typeface="Arial" charset="0"/>
              </a:rPr>
              <a:t>softverom</a:t>
            </a:r>
            <a:endParaRPr lang="hr-HR" sz="2400" dirty="0" smtClean="0"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hr-HR" sz="24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hr-HR" sz="2800" dirty="0" smtClean="0">
                <a:solidFill>
                  <a:srgbClr val="A50021"/>
                </a:solidFill>
                <a:latin typeface="Arial" charset="0"/>
              </a:rPr>
              <a:t>Modeli slojeva računalnih mreža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</a:pPr>
            <a:endParaRPr lang="hr-HR" sz="1400" dirty="0" smtClean="0">
              <a:solidFill>
                <a:srgbClr val="A50021"/>
              </a:solidFill>
              <a:latin typeface="Arial" charset="0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chemeClr val="tx2"/>
              </a:buClr>
              <a:buFontTx/>
              <a:buChar char="•"/>
            </a:pPr>
            <a:r>
              <a:rPr lang="hr-HR" sz="2400" dirty="0" smtClean="0">
                <a:latin typeface="Arial" charset="0"/>
              </a:rPr>
              <a:t>predstavljanje kompletne komunikacijske strukture preko slojeva, široko prihvaćena tehnika konstruiranja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chemeClr val="tx2"/>
              </a:buClr>
              <a:buFontTx/>
              <a:buChar char="•"/>
            </a:pPr>
            <a:endParaRPr lang="hr-HR" sz="2400" dirty="0" smtClean="0">
              <a:latin typeface="Arial" charset="0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chemeClr val="tx2"/>
              </a:buClr>
              <a:buFontTx/>
              <a:buChar char="•"/>
            </a:pPr>
            <a:r>
              <a:rPr lang="hr-HR" sz="2400" dirty="0" smtClean="0">
                <a:latin typeface="Arial" charset="0"/>
              </a:rPr>
              <a:t>broj slojeva, funkcija svakog sloja i sadržaj svakog sloja razlikuju se od mreže do mreže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BA" sz="4000" b="1" i="1" dirty="0" smtClean="0"/>
              <a:t>Troslojna komunikaciona arhitektura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BA" dirty="0"/>
              <a:t>Sljedeći korak sloja transporta jeste da proslijedi svaku protokolsku jedinicu podataka u sloj mreže uz instrukciju da se prenese u odredišni računar. </a:t>
            </a:r>
            <a:endParaRPr lang="en-US" dirty="0"/>
          </a:p>
          <a:p>
            <a:r>
              <a:rPr lang="sr-Latn-BA" dirty="0"/>
              <a:t>Da bi zadovoljio ovaj zahtjev, mrežna protokolska jedinica mora da dostavi podatke mreži sa zahtjevom za prenos. </a:t>
            </a:r>
            <a:endParaRPr lang="en-US" dirty="0" smtClean="0"/>
          </a:p>
          <a:p>
            <a:r>
              <a:rPr lang="sr-Latn-BA" dirty="0" smtClean="0"/>
              <a:t>Ova </a:t>
            </a:r>
            <a:r>
              <a:rPr lang="sr-Latn-BA" dirty="0"/>
              <a:t>operacija zahtjeva korišćenje upravljačkih informacija. </a:t>
            </a:r>
            <a:endParaRPr lang="en-US" dirty="0" smtClean="0"/>
          </a:p>
          <a:p>
            <a:r>
              <a:rPr lang="sr-Latn-BA" dirty="0" smtClean="0"/>
              <a:t>Sada </a:t>
            </a:r>
            <a:r>
              <a:rPr lang="sr-Latn-BA" dirty="0"/>
              <a:t>protokol pristupa mreži dodaje podacima koje je dobio iz transportnog sloja zaglavlje pristupa mreži i tako formira </a:t>
            </a:r>
            <a:r>
              <a:rPr lang="sr-Latn-BA" b="1" i="1" dirty="0"/>
              <a:t>mrežni PDU</a:t>
            </a:r>
            <a:r>
              <a:rPr lang="sr-Latn-BA" dirty="0"/>
              <a:t> odnosno </a:t>
            </a:r>
            <a:r>
              <a:rPr lang="sr-Latn-BA" b="1" i="1" dirty="0"/>
              <a:t>NPDU.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BA" sz="4000" b="1" i="1" dirty="0" smtClean="0"/>
              <a:t>Troslojna komunikaciona arhitektura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/>
              <a:t>U ovom zaglavlju može se nalaziti:</a:t>
            </a:r>
            <a:endParaRPr lang="en-US" dirty="0"/>
          </a:p>
          <a:p>
            <a:pPr lvl="0"/>
            <a:r>
              <a:rPr lang="sr-Latn-BA" i="1" dirty="0"/>
              <a:t>adresa odredišnog računara</a:t>
            </a:r>
            <a:r>
              <a:rPr lang="sr-Latn-BA" dirty="0"/>
              <a:t>: mreža mora znati kome računaru u mreži da isporuči podatke,</a:t>
            </a:r>
            <a:endParaRPr lang="en-US" dirty="0"/>
          </a:p>
          <a:p>
            <a:pPr lvl="0"/>
            <a:r>
              <a:rPr lang="sr-Latn-BA" i="1" dirty="0"/>
              <a:t>zahtjevi za neke pogodnosti</a:t>
            </a:r>
            <a:r>
              <a:rPr lang="sr-Latn-BA" dirty="0"/>
              <a:t>: protokol pristupa mreži može da želi da mreža pruži određene pogodnosti koje se odnose na podatke koji se šalju (na pr. prioritet)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BA" sz="4000" b="1" i="1" dirty="0" smtClean="0"/>
              <a:t>Troslojna komunikaciona arhitektura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r-Latn-BA" dirty="0"/>
              <a:t>mreža prihvata iz računara A mrežni PDU i isporučuje ga u računar B. </a:t>
            </a:r>
            <a:endParaRPr lang="en-US" dirty="0" smtClean="0"/>
          </a:p>
          <a:p>
            <a:pPr algn="just"/>
            <a:r>
              <a:rPr lang="sr-Latn-BA" dirty="0" smtClean="0"/>
              <a:t>Moduo </a:t>
            </a:r>
            <a:r>
              <a:rPr lang="sr-Latn-BA" dirty="0"/>
              <a:t>pristupa mreži u računar B prima PDU, skida zaglavlje i prenosi ugrađeni transportni PDU u moduo sloja transporta u računaru B. </a:t>
            </a:r>
            <a:endParaRPr lang="en-US" smtClean="0"/>
          </a:p>
          <a:p>
            <a:pPr algn="just"/>
            <a:r>
              <a:rPr lang="sr-Latn-BA" smtClean="0"/>
              <a:t>Sloj </a:t>
            </a:r>
            <a:r>
              <a:rPr lang="sr-Latn-BA" dirty="0"/>
              <a:t>transporta ispituje zaglavlje transportnog protokola jedinice podataka i na osnovu SAP polja u zaglavlju isporučuje ugrađeni blok korisničkih podataka u odgovarajuću aplikaciju, u ovom slučaju u moduo za prenos fajlova u računaru B</a:t>
            </a:r>
            <a:endParaRPr lang="en-US" dirty="0"/>
          </a:p>
          <a:p>
            <a:pPr algn="just"/>
            <a:r>
              <a:rPr lang="sr-Latn-BA" dirty="0"/>
              <a:t> </a:t>
            </a:r>
            <a:endParaRPr lang="en-US" dirty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Autofit/>
          </a:bodyPr>
          <a:lstStyle/>
          <a:p>
            <a:r>
              <a:rPr lang="sr-Latn-BA" sz="3200" b="1" i="1" dirty="0" smtClean="0"/>
              <a:t>Troslojna komunikaciona arhitektura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BA" dirty="0"/>
              <a:t>Mrežni sistem se može posmatrati kao hijerarhijski  organizovan višeslojni sistem</a:t>
            </a:r>
            <a:endParaRPr lang="en-US" dirty="0"/>
          </a:p>
          <a:p>
            <a:r>
              <a:rPr lang="sr-Latn-BA" dirty="0"/>
              <a:t>Uopšteno se može reći da </a:t>
            </a:r>
            <a:r>
              <a:rPr lang="sr-Latn-BA" b="1" i="1" dirty="0"/>
              <a:t>mrežna arhitektura</a:t>
            </a:r>
            <a:r>
              <a:rPr lang="sr-Latn-BA" dirty="0"/>
              <a:t> predstavlja skup slojeva od kojih se sastoji mreža i skup protokola za ostvarivanje povezivanja unutar ili između pojedinih slojeva</a:t>
            </a:r>
            <a:endParaRPr lang="en-US" dirty="0"/>
          </a:p>
          <a:p>
            <a:r>
              <a:rPr lang="sr-Latn-BA" i="1" dirty="0"/>
              <a:t>Broj, sadržaj i nazivi slojeva različiti su u različitim mrežama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1143000"/>
          </a:xfrm>
        </p:spPr>
        <p:txBody>
          <a:bodyPr>
            <a:noAutofit/>
          </a:bodyPr>
          <a:lstStyle/>
          <a:p>
            <a:r>
              <a:rPr lang="sr-Latn-BA" sz="3600" b="1" i="1" dirty="0" smtClean="0"/>
              <a:t>Troslojna komunikaciona arhitektura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/>
              <a:t>Aktivni elementi u svakom sloju nazivaju se </a:t>
            </a:r>
            <a:r>
              <a:rPr lang="sr-Latn-BA" b="1" i="1" dirty="0"/>
              <a:t>entiteti.</a:t>
            </a:r>
            <a:endParaRPr lang="en-US" dirty="0"/>
          </a:p>
          <a:p>
            <a:r>
              <a:rPr lang="sr-Latn-BA" b="1" dirty="0"/>
              <a:t>Entitet </a:t>
            </a:r>
            <a:r>
              <a:rPr lang="sr-Latn-BA" dirty="0"/>
              <a:t>može da bude softverski (npr. Proces odnosno obrada) ili hardverski (napr. Ulazno-izlazni čip</a:t>
            </a:r>
            <a:r>
              <a:rPr lang="sr-Latn-BA" dirty="0" smtClean="0"/>
              <a:t>).</a:t>
            </a:r>
            <a:endParaRPr lang="en-US" dirty="0" smtClean="0"/>
          </a:p>
          <a:p>
            <a:r>
              <a:rPr lang="sr-Latn-BA" dirty="0" smtClean="0"/>
              <a:t> </a:t>
            </a:r>
            <a:r>
              <a:rPr lang="sr-Latn-BA" dirty="0"/>
              <a:t>Entiteti koji se nalaze u istom sloju nazivaju se </a:t>
            </a:r>
            <a:r>
              <a:rPr lang="sr-Latn-BA" b="1" i="1" dirty="0"/>
              <a:t>entitetski parovi.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r-Latn-BA" sz="2400" dirty="0"/>
              <a:t>Najuopštenije govoreći može se reći da komunikacije obuhvataju </a:t>
            </a:r>
            <a:r>
              <a:rPr lang="sr-Latn-BA" sz="2400" b="1" dirty="0"/>
              <a:t>tri </a:t>
            </a:r>
            <a:r>
              <a:rPr lang="sr-Latn-BA" sz="2400" dirty="0"/>
              <a:t>elementa: </a:t>
            </a:r>
            <a:endParaRPr lang="en-US" sz="2400" dirty="0"/>
          </a:p>
          <a:p>
            <a:r>
              <a:rPr lang="sr-Latn-BA" sz="2400" b="1" i="1" dirty="0"/>
              <a:t>aplikacije (program), </a:t>
            </a:r>
            <a:endParaRPr lang="en-US" sz="2400" dirty="0"/>
          </a:p>
          <a:p>
            <a:r>
              <a:rPr lang="sr-Latn-BA" sz="2400" b="1" i="1" dirty="0"/>
              <a:t>računare i </a:t>
            </a:r>
            <a:endParaRPr lang="en-US" sz="2400" dirty="0"/>
          </a:p>
          <a:p>
            <a:r>
              <a:rPr lang="sr-Latn-BA" sz="2400" b="1" i="1" dirty="0"/>
              <a:t>mreže</a:t>
            </a:r>
            <a:r>
              <a:rPr lang="sr-Latn-BA" sz="2400" dirty="0"/>
              <a:t>.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sr-Latn-BA" sz="2400" dirty="0"/>
              <a:t>Primjer jedne aplikacije je prenos fajlova</a:t>
            </a:r>
            <a:endParaRPr lang="en-US" sz="2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8200" y="2660978"/>
            <a:ext cx="4038600" cy="2953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450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sr-Latn-BA" sz="3600" b="1" i="1" dirty="0" smtClean="0"/>
              <a:t>Troslojna komunikaciona arhitektura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b="1" dirty="0"/>
              <a:t>komunikacioni zadatak organizuje u tri relativno nezavisna sloja:</a:t>
            </a:r>
            <a:endParaRPr lang="en-US" dirty="0"/>
          </a:p>
          <a:p>
            <a:pPr lvl="0">
              <a:buNone/>
            </a:pPr>
            <a:r>
              <a:rPr lang="en-US" b="1" dirty="0" smtClean="0"/>
              <a:t>		</a:t>
            </a:r>
            <a:r>
              <a:rPr lang="sr-Latn-BA" b="1" dirty="0" smtClean="0"/>
              <a:t>Sloj </a:t>
            </a:r>
            <a:r>
              <a:rPr lang="sr-Latn-BA" b="1" dirty="0"/>
              <a:t>pristupa mreži (mrežni sloj)</a:t>
            </a:r>
            <a:endParaRPr lang="en-US" dirty="0"/>
          </a:p>
          <a:p>
            <a:pPr lvl="0">
              <a:buNone/>
            </a:pPr>
            <a:r>
              <a:rPr lang="en-US" b="1" dirty="0" smtClean="0"/>
              <a:t>		</a:t>
            </a:r>
            <a:r>
              <a:rPr lang="sr-Latn-BA" b="1" dirty="0" smtClean="0"/>
              <a:t>Sloj </a:t>
            </a:r>
            <a:r>
              <a:rPr lang="sr-Latn-BA" b="1" dirty="0"/>
              <a:t>transporta (transportni sloj)</a:t>
            </a:r>
            <a:endParaRPr lang="en-US" dirty="0"/>
          </a:p>
          <a:p>
            <a:pPr lvl="0">
              <a:buNone/>
            </a:pPr>
            <a:r>
              <a:rPr lang="en-US" b="1" dirty="0" smtClean="0"/>
              <a:t>		</a:t>
            </a:r>
            <a:r>
              <a:rPr lang="sr-Latn-BA" b="1" dirty="0" smtClean="0"/>
              <a:t>Sloj </a:t>
            </a:r>
            <a:r>
              <a:rPr lang="sr-Latn-BA" b="1" dirty="0"/>
              <a:t>aplikacija (aplikacioni sloj)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447800"/>
            <a:ext cx="4038600" cy="4434840"/>
          </a:xfrm>
        </p:spPr>
        <p:txBody>
          <a:bodyPr>
            <a:normAutofit lnSpcReduction="10000"/>
          </a:bodyPr>
          <a:lstStyle/>
          <a:p>
            <a:r>
              <a:rPr lang="sr-Latn-BA" sz="2400" b="1" i="1" dirty="0"/>
              <a:t>Sloj pristupa</a:t>
            </a:r>
            <a:r>
              <a:rPr lang="sr-Latn-BA" sz="2400" dirty="0"/>
              <a:t> mreži bavi se razmjenom podataka između računara i mreže na koju je računar priključen. </a:t>
            </a:r>
            <a:endParaRPr lang="en-US" sz="2400" dirty="0"/>
          </a:p>
          <a:p>
            <a:r>
              <a:rPr lang="sr-Latn-BA" sz="2400" dirty="0"/>
              <a:t>Otpremni računar mora da dostavi mreži adresu odredišnog računara kako bi mreža mogla da odredi putanju podataka (tj. da rutira podatke) do odgovarajućeg odredišta</a:t>
            </a:r>
            <a:endParaRPr lang="en-US" sz="2400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7622" y="1981200"/>
            <a:ext cx="3899755" cy="3428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5949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>
            <a:noAutofit/>
          </a:bodyPr>
          <a:lstStyle/>
          <a:p>
            <a:r>
              <a:rPr lang="sr-Latn-BA" sz="3600" b="1" i="1" dirty="0" smtClean="0"/>
              <a:t>Troslojna komunikaciona arhitektura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BA" dirty="0" smtClean="0"/>
              <a:t>Otpremni </a:t>
            </a:r>
            <a:r>
              <a:rPr lang="sr-Latn-BA" dirty="0"/>
              <a:t>računar može da želi da traži izvjesne pogodnosti kao na pr. prioritet, koje može mreža da pruža</a:t>
            </a:r>
            <a:r>
              <a:rPr lang="sr-Latn-BA" dirty="0" smtClean="0"/>
              <a:t>. </a:t>
            </a:r>
            <a:endParaRPr lang="en-US" dirty="0" smtClean="0"/>
          </a:p>
          <a:p>
            <a:r>
              <a:rPr lang="sr-Latn-BA" dirty="0" smtClean="0"/>
              <a:t>Specifični softver koji se koristi u ovom sloju zavisi od tipa mreže koja se koristi.</a:t>
            </a:r>
            <a:endParaRPr lang="en-US" dirty="0" smtClean="0"/>
          </a:p>
          <a:p>
            <a:r>
              <a:rPr lang="sr-Latn-BA" dirty="0"/>
              <a:t>Različiti standardi su razvijeni za mreže komutirane linijama, porukama ili paketima, za lokalne mreže i za druge mreže. </a:t>
            </a:r>
            <a:endParaRPr lang="en-US" dirty="0"/>
          </a:p>
          <a:p>
            <a:r>
              <a:rPr lang="sr-Latn-BA" dirty="0"/>
              <a:t>To je razlog zbog kojeg odvajamo ove funkcije koje se bave pristupom mreži u poseban sloj. </a:t>
            </a:r>
            <a:endParaRPr lang="en-US" dirty="0"/>
          </a:p>
          <a:p>
            <a:r>
              <a:rPr lang="sr-Latn-BA" smtClean="0"/>
              <a:t>Na taj način preostali dio komunikacijskog softvera koji se nalazi iznad sloja pristupa mreži ne mora da vodi računa o osobinama mreže koja se koristi</a:t>
            </a:r>
            <a:endParaRPr lang="en-US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Autofit/>
          </a:bodyPr>
          <a:lstStyle/>
          <a:p>
            <a:r>
              <a:rPr lang="sr-Latn-BA" sz="3600" b="1" i="1" dirty="0" smtClean="0"/>
              <a:t>Troslojna komunikaciona arhitektura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BA" dirty="0" smtClean="0"/>
              <a:t>Često </a:t>
            </a:r>
            <a:r>
              <a:rPr lang="sr-Latn-BA" dirty="0"/>
              <a:t>je prisutan zahtjev da je razmjena podataka pouzdana (potvrda da su svi podaci stigli na odredište i po istom redosljedu kao što su poslati</a:t>
            </a:r>
            <a:r>
              <a:rPr lang="sr-Latn-BA" dirty="0" smtClean="0"/>
              <a:t>).</a:t>
            </a:r>
            <a:endParaRPr lang="en-US" dirty="0" smtClean="0"/>
          </a:p>
          <a:p>
            <a:r>
              <a:rPr lang="sr-Latn-BA" dirty="0"/>
              <a:t>Obezbjeđivanje pouzdanosti suštinski je nezavisno od prirode aplikacije. Za to je zadužen </a:t>
            </a:r>
            <a:r>
              <a:rPr lang="sr-Latn-BA" b="1" i="1" dirty="0"/>
              <a:t>sloj transporta </a:t>
            </a:r>
            <a:r>
              <a:rPr lang="sr-Latn-BA" dirty="0"/>
              <a:t>(transportni sloj) koji koriste sve aplikacije.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261</TotalTime>
  <Words>1144</Words>
  <Application>Microsoft Office PowerPoint</Application>
  <PresentationFormat>On-screen Show (4:3)</PresentationFormat>
  <Paragraphs>85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Flow</vt:lpstr>
      <vt:lpstr>Troslojna komunikaciona arhitektura </vt:lpstr>
      <vt:lpstr>Troslojna komunikaciona arhitektura</vt:lpstr>
      <vt:lpstr>Troslojna komunikaciona arhitektura</vt:lpstr>
      <vt:lpstr>Troslojna komunikaciona arhitektura</vt:lpstr>
      <vt:lpstr>PowerPoint Presentation</vt:lpstr>
      <vt:lpstr>Troslojna komunikaciona arhitektura</vt:lpstr>
      <vt:lpstr>PowerPoint Presentation</vt:lpstr>
      <vt:lpstr>Troslojna komunikaciona arhitektura</vt:lpstr>
      <vt:lpstr>Troslojna komunikaciona arhitektura</vt:lpstr>
      <vt:lpstr>Troslojna komunikaciona arhitektura</vt:lpstr>
      <vt:lpstr>Troslojna komunikaciona arhitektura</vt:lpstr>
      <vt:lpstr>PowerPoint Presentation</vt:lpstr>
      <vt:lpstr>Troslojna komunikaciona arhitektura</vt:lpstr>
      <vt:lpstr>Troslojna komunikaciona arhitektura</vt:lpstr>
      <vt:lpstr>Troslojna komunikaciona arhitektura</vt:lpstr>
      <vt:lpstr>PowerPoint Presentation</vt:lpstr>
      <vt:lpstr>Troslojna komunikaciona arhitektura</vt:lpstr>
      <vt:lpstr>Troslojna komunikaciona arhitektura</vt:lpstr>
      <vt:lpstr>Troslojna komunikaciona arhitektura</vt:lpstr>
      <vt:lpstr>Troslojna komunikaciona arhitektura</vt:lpstr>
      <vt:lpstr>Troslojna komunikaciona arhitektura</vt:lpstr>
      <vt:lpstr>Troslojna komunikaciona arhitektura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IBM</dc:creator>
  <cp:lastModifiedBy>ucenik</cp:lastModifiedBy>
  <cp:revision>28</cp:revision>
  <dcterms:created xsi:type="dcterms:W3CDTF">2013-10-07T19:07:48Z</dcterms:created>
  <dcterms:modified xsi:type="dcterms:W3CDTF">2018-10-11T06:22:55Z</dcterms:modified>
</cp:coreProperties>
</file>