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9B20-BDAA-4B8F-8981-30538AEFDC66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03701-BE37-4ACA-BEA6-DB5DC89A63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03701-BE37-4ACA-BEA6-DB5DC89A630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1C0856-BE36-4BB7-B1AD-D1BA2145FF3E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7C31CD-9BDE-4D15-A97F-C51643C103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ME" dirty="0" smtClean="0"/>
              <a:t>kalarni proizvod vektora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572560" cy="4544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kalarni proizvod vektora              je </a:t>
            </a:r>
            <a:r>
              <a:rPr lang="sr-Latn-ME" sz="2800" b="1" dirty="0" smtClean="0">
                <a:solidFill>
                  <a:srgbClr val="C00000"/>
                </a:solidFill>
              </a:rPr>
              <a:t>skalar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, u oznaci</a:t>
            </a:r>
          </a:p>
          <a:p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koji definišemo na sledeći način:</a:t>
            </a:r>
          </a:p>
          <a:p>
            <a:endParaRPr lang="sr-Latn-ME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b="1" dirty="0" smtClean="0">
              <a:solidFill>
                <a:srgbClr val="C00000"/>
              </a:solidFill>
            </a:endParaRPr>
          </a:p>
          <a:p>
            <a:endParaRPr lang="sr-Latn-ME" sz="2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r-Latn-ME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86248" y="571480"/>
          <a:ext cx="903292" cy="742954"/>
        </p:xfrm>
        <a:graphic>
          <a:graphicData uri="http://schemas.openxmlformats.org/presentationml/2006/ole">
            <p:oleObj spid="_x0000_s1027" name="Equation" r:id="rId3" imgW="520560" imgH="34272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143900" y="571480"/>
          <a:ext cx="1000100" cy="671516"/>
        </p:xfrm>
        <a:graphic>
          <a:graphicData uri="http://schemas.openxmlformats.org/presentationml/2006/ole">
            <p:oleObj spid="_x0000_s1028" name="Equation" r:id="rId4" imgW="342720" imgH="34272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00100" y="4714884"/>
          <a:ext cx="4643470" cy="857256"/>
        </p:xfrm>
        <a:graphic>
          <a:graphicData uri="http://schemas.openxmlformats.org/presentationml/2006/ole">
            <p:oleObj spid="_x0000_s1030" name="Equation" r:id="rId5" imgW="1765080" imgH="342720" progId="">
              <p:embed/>
            </p:oleObj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642910" y="2643182"/>
            <a:ext cx="7786742" cy="128588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85786" y="2786058"/>
          <a:ext cx="7429552" cy="928694"/>
        </p:xfrm>
        <a:graphic>
          <a:graphicData uri="http://schemas.openxmlformats.org/presentationml/2006/ole">
            <p:oleObj spid="_x0000_s1031" name="Equation" r:id="rId6" imgW="252720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5725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O</a:t>
            </a:r>
            <a:r>
              <a:rPr lang="sr-Latn-ME" sz="2800" b="1" dirty="0" smtClean="0">
                <a:solidFill>
                  <a:srgbClr val="C00000"/>
                </a:solidFill>
              </a:rPr>
              <a:t>sobine skalarnog proizvoda</a:t>
            </a:r>
          </a:p>
          <a:p>
            <a:endParaRPr lang="sr-Latn-ME" sz="2800" b="1" dirty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eka su               proizvoljni vektori i     bilo kakav realan broj, tada važi:</a:t>
            </a:r>
          </a:p>
          <a:p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</a:p>
          <a:p>
            <a:endParaRPr lang="sr-Latn-ME" sz="2800" b="1" dirty="0">
              <a:solidFill>
                <a:srgbClr val="C00000"/>
              </a:solidFill>
            </a:endParaRPr>
          </a:p>
          <a:p>
            <a:endParaRPr lang="en-US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14480" y="1142984"/>
          <a:ext cx="1182694" cy="528640"/>
        </p:xfrm>
        <a:graphic>
          <a:graphicData uri="http://schemas.openxmlformats.org/presentationml/2006/ole">
            <p:oleObj spid="_x0000_s2050" name="Equation" r:id="rId3" imgW="507960" imgH="34272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5008" y="1142984"/>
          <a:ext cx="355602" cy="588966"/>
        </p:xfrm>
        <a:graphic>
          <a:graphicData uri="http://schemas.openxmlformats.org/presentationml/2006/ole">
            <p:oleObj spid="_x0000_s2051" name="Equation" r:id="rId4" imgW="139680" imgH="1774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14348" y="2143116"/>
          <a:ext cx="4286279" cy="4500562"/>
        </p:xfrm>
        <a:graphic>
          <a:graphicData uri="http://schemas.openxmlformats.org/presentationml/2006/ole">
            <p:oleObj spid="_x0000_s2052" name="Equation" r:id="rId5" imgW="1752480" imgH="2895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3582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</a:rPr>
              <a:t>rimjeri:</a:t>
            </a:r>
          </a:p>
          <a:p>
            <a:endParaRPr lang="sr-Latn-ME" sz="2800" b="1" dirty="0">
              <a:solidFill>
                <a:srgbClr val="C00000"/>
              </a:solidFill>
            </a:endParaRPr>
          </a:p>
          <a:p>
            <a:pPr marL="514350" indent="-514350">
              <a:buAutoNum type="arabicParenR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zračunati skalarni proizvod vektora           ako je</a:t>
            </a:r>
          </a:p>
          <a:p>
            <a:pPr marL="514350" indent="-514350"/>
            <a:r>
              <a:rPr lang="sr-Latn-ME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                        a vektori           su istog pravca i istog smjera.</a:t>
            </a:r>
          </a:p>
          <a:p>
            <a:pPr marL="514350" indent="-514350"/>
            <a:endParaRPr lang="sr-Latn-ME" sz="2800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/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357950" y="1285860"/>
          <a:ext cx="903288" cy="528636"/>
        </p:xfrm>
        <a:graphic>
          <a:graphicData uri="http://schemas.openxmlformats.org/presentationml/2006/ole">
            <p:oleObj spid="_x0000_s3074" name="Equation" r:id="rId3" imgW="520560" imgH="34272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1785926"/>
          <a:ext cx="1928826" cy="600076"/>
        </p:xfrm>
        <a:graphic>
          <a:graphicData uri="http://schemas.openxmlformats.org/presentationml/2006/ole">
            <p:oleObj spid="_x0000_s3075" name="Equation" r:id="rId4" imgW="927000" imgH="457200" progId="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143372" y="1714488"/>
          <a:ext cx="785818" cy="528656"/>
        </p:xfrm>
        <a:graphic>
          <a:graphicData uri="http://schemas.openxmlformats.org/presentationml/2006/ole">
            <p:oleObj spid="_x0000_s3076" name="Equation" r:id="rId5" imgW="520560" imgH="34272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00100" y="3500438"/>
          <a:ext cx="5929354" cy="1143008"/>
        </p:xfrm>
        <a:graphic>
          <a:graphicData uri="http://schemas.openxmlformats.org/presentationml/2006/ole">
            <p:oleObj spid="_x0000_s3077" name="Equation" r:id="rId6" imgW="199368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84296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2) </a:t>
            </a:r>
            <a:r>
              <a:rPr lang="en-US" sz="2800" dirty="0" smtClean="0"/>
              <a:t>N</a:t>
            </a:r>
            <a:r>
              <a:rPr lang="sr-Latn-ME" sz="2800" dirty="0" smtClean="0"/>
              <a:t>eka je                                 . </a:t>
            </a:r>
            <a:r>
              <a:rPr lang="en-US" sz="2800" dirty="0" smtClean="0"/>
              <a:t>I</a:t>
            </a:r>
            <a:r>
              <a:rPr lang="sr-Latn-ME" sz="2800" dirty="0" smtClean="0"/>
              <a:t>zračunati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N</a:t>
            </a:r>
            <a:r>
              <a:rPr lang="sr-Latn-ME" sz="2800" dirty="0" smtClean="0"/>
              <a:t>a isti način se računa             .                            </a:t>
            </a:r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000232" y="357166"/>
          <a:ext cx="2940069" cy="750910"/>
        </p:xfrm>
        <a:graphic>
          <a:graphicData uri="http://schemas.openxmlformats.org/presentationml/2006/ole">
            <p:oleObj spid="_x0000_s4098" name="Equation" r:id="rId4" imgW="1765080" imgH="45720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669088" y="357188"/>
          <a:ext cx="2092325" cy="642937"/>
        </p:xfrm>
        <a:graphic>
          <a:graphicData uri="http://schemas.openxmlformats.org/presentationml/2006/ole">
            <p:oleObj spid="_x0000_s4099" name="Equation" r:id="rId5" imgW="1015920" imgH="4572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28662" y="1214422"/>
          <a:ext cx="7929618" cy="3000396"/>
        </p:xfrm>
        <a:graphic>
          <a:graphicData uri="http://schemas.openxmlformats.org/presentationml/2006/ole">
            <p:oleObj spid="_x0000_s4100" name="Equation" r:id="rId6" imgW="4178160" imgH="142236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000496" y="4500570"/>
          <a:ext cx="1000132" cy="671514"/>
        </p:xfrm>
        <a:graphic>
          <a:graphicData uri="http://schemas.openxmlformats.org/presentationml/2006/ole">
            <p:oleObj spid="_x0000_s4102" name="Equation" r:id="rId7" imgW="44424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28680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</a:t>
            </a:r>
            <a:r>
              <a:rPr lang="sr-Latn-ME" sz="2800" b="1" dirty="0" smtClean="0">
                <a:solidFill>
                  <a:srgbClr val="C00000"/>
                </a:solidFill>
              </a:rPr>
              <a:t>kalarni proizvod izražen koordinatama vektora</a:t>
            </a:r>
          </a:p>
          <a:p>
            <a:endParaRPr lang="sr-Latn-ME" sz="2800" b="1" dirty="0" smtClean="0">
              <a:solidFill>
                <a:srgbClr val="FF0000"/>
              </a:solidFill>
            </a:endParaRPr>
          </a:p>
          <a:p>
            <a:r>
              <a:rPr lang="sr-Latn-ME" sz="2800" b="1" dirty="0" smtClean="0">
                <a:solidFill>
                  <a:srgbClr val="FF0000"/>
                </a:solidFill>
              </a:rPr>
              <a:t>                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- jedinični vektori</a:t>
            </a: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r-Latn-ME" sz="2800" dirty="0" smtClean="0">
                <a:solidFill>
                  <a:srgbClr val="C00000"/>
                </a:solidFill>
              </a:rPr>
              <a:t>Kelijeva tablica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pr. </a:t>
            </a:r>
          </a:p>
          <a:p>
            <a:endParaRPr lang="sr-Latn-ME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r-Latn-ME" sz="2800" b="1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00034" y="928670"/>
          <a:ext cx="1325570" cy="898530"/>
        </p:xfrm>
        <a:graphic>
          <a:graphicData uri="http://schemas.openxmlformats.org/presentationml/2006/ole">
            <p:oleObj spid="_x0000_s18434" name="Equation" r:id="rId3" imgW="507960" imgH="368280" progId="">
              <p:embed/>
            </p:oleObj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43242" y="2214554"/>
          <a:ext cx="3214712" cy="286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678"/>
                <a:gridCol w="803678"/>
                <a:gridCol w="803678"/>
                <a:gridCol w="803678"/>
              </a:tblGrid>
              <a:tr h="7223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223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98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223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0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43372" y="2285992"/>
          <a:ext cx="500066" cy="528640"/>
        </p:xfrm>
        <a:graphic>
          <a:graphicData uri="http://schemas.openxmlformats.org/presentationml/2006/ole">
            <p:oleObj spid="_x0000_s18435" name="Equation" r:id="rId4" imgW="139680" imgH="342720" progId="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286116" y="3000372"/>
          <a:ext cx="500063" cy="528638"/>
        </p:xfrm>
        <a:graphic>
          <a:graphicData uri="http://schemas.openxmlformats.org/presentationml/2006/ole">
            <p:oleObj spid="_x0000_s18436" name="Equation" r:id="rId5" imgW="139680" imgH="34272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857752" y="2285992"/>
          <a:ext cx="714380" cy="500066"/>
        </p:xfrm>
        <a:graphic>
          <a:graphicData uri="http://schemas.openxmlformats.org/presentationml/2006/ole">
            <p:oleObj spid="_x0000_s18437" name="Equation" r:id="rId6" imgW="164880" imgH="368280" progId="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214678" y="3786190"/>
          <a:ext cx="714375" cy="500063"/>
        </p:xfrm>
        <a:graphic>
          <a:graphicData uri="http://schemas.openxmlformats.org/presentationml/2006/ole">
            <p:oleObj spid="_x0000_s18438" name="Equation" r:id="rId7" imgW="164880" imgH="36828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715008" y="2285992"/>
          <a:ext cx="571504" cy="500066"/>
        </p:xfrm>
        <a:graphic>
          <a:graphicData uri="http://schemas.openxmlformats.org/presentationml/2006/ole">
            <p:oleObj spid="_x0000_s18439" name="Equation" r:id="rId8" imgW="164880" imgH="342720" progId="">
              <p:embed/>
            </p:oleObj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3286116" y="4429132"/>
          <a:ext cx="571504" cy="500063"/>
        </p:xfrm>
        <a:graphic>
          <a:graphicData uri="http://schemas.openxmlformats.org/presentationml/2006/ole">
            <p:oleObj spid="_x0000_s18440" name="Equation" r:id="rId9" imgW="164880" imgH="342720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357554" y="2428868"/>
          <a:ext cx="585792" cy="285752"/>
        </p:xfrm>
        <a:graphic>
          <a:graphicData uri="http://schemas.openxmlformats.org/presentationml/2006/ole">
            <p:oleObj spid="_x0000_s18441" name="Equation" r:id="rId10" imgW="114120" imgH="11412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214414" y="5357826"/>
          <a:ext cx="3286148" cy="671514"/>
        </p:xfrm>
        <a:graphic>
          <a:graphicData uri="http://schemas.openxmlformats.org/presentationml/2006/ole">
            <p:oleObj spid="_x0000_s18442" name="Equation" r:id="rId11" imgW="1866600" imgH="457200" progId="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r-Latn-ME" sz="2800" dirty="0" smtClean="0">
                <a:solidFill>
                  <a:schemeClr val="accent5">
                    <a:lumMod val="50000"/>
                  </a:schemeClr>
                </a:solidFill>
              </a:rPr>
              <a:t>eka je 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643042" y="285728"/>
          <a:ext cx="3929090" cy="642942"/>
        </p:xfrm>
        <a:graphic>
          <a:graphicData uri="http://schemas.openxmlformats.org/presentationml/2006/ole">
            <p:oleObj spid="_x0000_s19458" name="Equation" r:id="rId3" imgW="1917360" imgH="342720" progId="">
              <p:embed/>
            </p:oleObj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57158" y="1214422"/>
            <a:ext cx="6286544" cy="10001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571472" y="1214422"/>
          <a:ext cx="5786478" cy="857250"/>
        </p:xfrm>
        <a:graphic>
          <a:graphicData uri="http://schemas.openxmlformats.org/presentationml/2006/ole">
            <p:oleObj spid="_x0000_s19460" name="Equation" r:id="rId4" imgW="1511280" imgH="342720" progId="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86578" y="1071546"/>
            <a:ext cx="23574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</a:t>
            </a:r>
            <a:r>
              <a:rPr lang="sr-Latn-ME" sz="2400" dirty="0" smtClean="0">
                <a:solidFill>
                  <a:srgbClr val="C00000"/>
                </a:solidFill>
              </a:rPr>
              <a:t>kalarni proizvod vektora izražen koordinatama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00034" y="2428868"/>
          <a:ext cx="3714776" cy="2786082"/>
        </p:xfrm>
        <a:graphic>
          <a:graphicData uri="http://schemas.openxmlformats.org/presentationml/2006/ole">
            <p:oleObj spid="_x0000_s19461" name="Equation" r:id="rId5" imgW="1765080" imgH="1523880" progId="">
              <p:embed/>
            </p:oleObj>
          </a:graphicData>
        </a:graphic>
      </p:graphicFrame>
      <p:sp>
        <p:nvSpPr>
          <p:cNvPr id="11" name="Oval Callout 10"/>
          <p:cNvSpPr/>
          <p:nvPr/>
        </p:nvSpPr>
        <p:spPr>
          <a:xfrm>
            <a:off x="4357686" y="3071810"/>
            <a:ext cx="2714644" cy="1071570"/>
          </a:xfrm>
          <a:prstGeom prst="wedgeEllipseCallout">
            <a:avLst>
              <a:gd name="adj1" fmla="val -58145"/>
              <a:gd name="adj2" fmla="val 533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I</a:t>
            </a:r>
            <a:r>
              <a:rPr lang="sr-Latn-ME" sz="2400" dirty="0" smtClean="0">
                <a:solidFill>
                  <a:srgbClr val="C00000"/>
                </a:solidFill>
              </a:rPr>
              <a:t>ntezitet vektora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57158" y="4643446"/>
          <a:ext cx="4714908" cy="2214554"/>
        </p:xfrm>
        <a:graphic>
          <a:graphicData uri="http://schemas.openxmlformats.org/presentationml/2006/ole">
            <p:oleObj spid="_x0000_s19462" name="Equation" r:id="rId6" imgW="2286000" imgH="12445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150</TotalTime>
  <Words>113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Trek</vt:lpstr>
      <vt:lpstr>Equation</vt:lpstr>
      <vt:lpstr>Skalarni proizvod vektora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Skalarni proizvod vektora</dc:title>
  <dc:creator>owner</dc:creator>
  <cp:lastModifiedBy>Mareza</cp:lastModifiedBy>
  <cp:revision>2</cp:revision>
  <dcterms:created xsi:type="dcterms:W3CDTF">2011-10-01T17:55:27Z</dcterms:created>
  <dcterms:modified xsi:type="dcterms:W3CDTF">2020-11-30T20:43:37Z</dcterms:modified>
</cp:coreProperties>
</file>