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0"/>
  </p:notes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6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054AD0-1FA3-4D0E-9504-AFD61E81D57C}" type="datetimeFigureOut">
              <a:rPr lang="en-US" smtClean="0"/>
              <a:t>07-Oct-2020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842532-C4FD-4625-ADE3-C4BFAD6C69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00401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842532-C4FD-4625-ADE3-C4BFAD6C69C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82737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1" y="0"/>
            <a:ext cx="12192000" cy="6858000"/>
          </a:xfrm>
          <a:prstGeom prst="rect">
            <a:avLst/>
          </a:prstGeom>
          <a:blipFill dpi="0" rotWithShape="1">
            <a:blip r:embed="rId2">
              <a:alphaModFix amt="40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133350" ty="330200" sx="85000" sy="85000" flip="xy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>
                  <a:lumMod val="85000"/>
                  <a:lumOff val="15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>
                  <a:lumMod val="85000"/>
                  <a:lumOff val="15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>
                  <a:lumMod val="85000"/>
                  <a:lumOff val="15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2">
                    <a:lumMod val="7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rgbClr val="FFFFFF"/>
                </a:solidFill>
                <a:latin typeface="+mn-lt"/>
              </a:defRPr>
            </a:lvl1pPr>
          </a:lstStyle>
          <a:p>
            <a:fld id="{AA68B32B-C18D-40F9-AE3F-A5A35946A7BD}" type="datetimeFigureOut">
              <a:rPr lang="en-US" smtClean="0"/>
              <a:t>07-Oct-2020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208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83EB498B-A290-4EA4-BDFC-BFFA653AB8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319932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8B32B-C18D-40F9-AE3F-A5A35946A7BD}" type="datetimeFigureOut">
              <a:rPr lang="en-US" smtClean="0"/>
              <a:t>07-Oct-2020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B498B-A290-4EA4-BDFC-BFFA653AB8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3968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8B32B-C18D-40F9-AE3F-A5A35946A7BD}" type="datetimeFigureOut">
              <a:rPr lang="en-US" smtClean="0"/>
              <a:t>07-Oct-2020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B498B-A290-4EA4-BDFC-BFFA653AB8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38203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8B32B-C18D-40F9-AE3F-A5A35946A7BD}" type="datetimeFigureOut">
              <a:rPr lang="en-US" smtClean="0"/>
              <a:t>07-Oct-2020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B498B-A290-4EA4-BDFC-BFFA653AB8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76634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11784" y="0"/>
            <a:ext cx="12192000" cy="6858000"/>
          </a:xfrm>
          <a:prstGeom prst="rect">
            <a:avLst/>
          </a:prstGeom>
          <a:blipFill dpi="0" rotWithShape="1">
            <a:blip r:embed="rId2">
              <a:alphaModFix amt="40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133350" ty="330200" sx="85000" sy="85000" flip="xy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2">
                  <a:lumMod val="5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2">
                  <a:lumMod val="5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2">
                  <a:lumMod val="5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tabLst>
                <a:tab pos="2633663" algn="l"/>
              </a:tabLst>
              <a:defRPr sz="1600">
                <a:solidFill>
                  <a:schemeClr val="tx2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</a:lstStyle>
          <a:p>
            <a:fld id="{AA68B32B-C18D-40F9-AE3F-A5A35946A7BD}" type="datetimeFigureOut">
              <a:rPr lang="en-US" smtClean="0"/>
              <a:t>07-Oct-2020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896" y="521208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2080"/>
            <a:ext cx="2112264" cy="228600"/>
          </a:xfrm>
        </p:spPr>
        <p:txBody>
          <a:bodyPr/>
          <a:lstStyle/>
          <a:p>
            <a:fld id="{83EB498B-A290-4EA4-BDFC-BFFA653AB8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872569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8B32B-C18D-40F9-AE3F-A5A35946A7BD}" type="datetimeFigureOut">
              <a:rPr lang="en-US" smtClean="0"/>
              <a:t>07-Oct-2020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B498B-A290-4EA4-BDFC-BFFA653AB8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56339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8B32B-C18D-40F9-AE3F-A5A35946A7BD}" type="datetimeFigureOut">
              <a:rPr lang="en-US" smtClean="0"/>
              <a:t>07-Oct-2020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B498B-A290-4EA4-BDFC-BFFA653AB8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4662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8B32B-C18D-40F9-AE3F-A5A35946A7BD}" type="datetimeFigureOut">
              <a:rPr lang="en-US" smtClean="0"/>
              <a:t>07-Oct-2020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B498B-A290-4EA4-BDFC-BFFA653AB8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80400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8B32B-C18D-40F9-AE3F-A5A35946A7BD}" type="datetimeFigureOut">
              <a:rPr lang="en-US" smtClean="0"/>
              <a:t>07-Oct-2020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B498B-A290-4EA4-BDFC-BFFA653AB8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20473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8B32B-C18D-40F9-AE3F-A5A35946A7BD}" type="datetimeFigureOut">
              <a:rPr lang="en-US" smtClean="0"/>
              <a:t>07-Oct-2020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56032"/>
          </a:xfrm>
        </p:spPr>
        <p:txBody>
          <a:bodyPr/>
          <a:lstStyle/>
          <a:p>
            <a:fld id="{83EB498B-A290-4EA4-BDFC-BFFA653AB804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2545977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AA68B32B-C18D-40F9-AE3F-A5A35946A7BD}" type="datetimeFigureOut">
              <a:rPr lang="en-US" smtClean="0"/>
              <a:t>07-Oct-2020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56032"/>
          </a:xfrm>
        </p:spPr>
        <p:txBody>
          <a:bodyPr/>
          <a:lstStyle/>
          <a:p>
            <a:fld id="{83EB498B-A290-4EA4-BDFC-BFFA653AB804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1392808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9464" y="6214535"/>
            <a:ext cx="274320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AA68B32B-C18D-40F9-AE3F-A5A35946A7BD}" type="datetimeFigureOut">
              <a:rPr lang="en-US" smtClean="0"/>
              <a:t>07-Oct-2020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214535"/>
            <a:ext cx="521208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48535" y="6214535"/>
            <a:ext cx="146304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83EB498B-A290-4EA4-BDFC-BFFA653AB804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371856" y="374904"/>
            <a:ext cx="11448288" cy="6108192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</p:spTree>
    <p:extLst>
      <p:ext uri="{BB962C8B-B14F-4D97-AF65-F5344CB8AC3E}">
        <p14:creationId xmlns:p14="http://schemas.microsoft.com/office/powerpoint/2010/main" val="33126172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7000" r="-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8800" b="1" dirty="0" err="1"/>
              <a:t>Uvod</a:t>
            </a:r>
            <a:r>
              <a:rPr lang="en-US" sz="8800" b="1" dirty="0"/>
              <a:t> u </a:t>
            </a:r>
            <a:r>
              <a:rPr lang="en-US" sz="8800" b="1" dirty="0" err="1"/>
              <a:t>geometriju</a:t>
            </a:r>
            <a:endParaRPr lang="en-US" sz="8800" b="1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r-Latn-ME" dirty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8293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Osnovni</a:t>
            </a:r>
            <a:r>
              <a:rPr lang="en-US" dirty="0"/>
              <a:t> </a:t>
            </a:r>
            <a:r>
              <a:rPr lang="en-US" dirty="0" err="1"/>
              <a:t>pojmovi</a:t>
            </a:r>
            <a:r>
              <a:rPr lang="sr-Latn-ME" dirty="0"/>
              <a:t> i relacije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793631"/>
            <a:ext cx="10058400" cy="4466492"/>
          </a:xfrm>
        </p:spPr>
        <p:txBody>
          <a:bodyPr>
            <a:noAutofit/>
          </a:bodyPr>
          <a:lstStyle/>
          <a:p>
            <a:r>
              <a:rPr lang="en-US" sz="2400" dirty="0" err="1"/>
              <a:t>Pojmovi</a:t>
            </a:r>
            <a:r>
              <a:rPr lang="en-US" sz="2400" dirty="0"/>
              <a:t> </a:t>
            </a:r>
            <a:r>
              <a:rPr lang="sr-Latn-ME" sz="2400" dirty="0"/>
              <a:t>i realcije </a:t>
            </a:r>
            <a:r>
              <a:rPr lang="en-US" sz="2400" dirty="0" err="1"/>
              <a:t>koji</a:t>
            </a:r>
            <a:r>
              <a:rPr lang="en-US" sz="2400" dirty="0"/>
              <a:t> se ne </a:t>
            </a:r>
            <a:r>
              <a:rPr lang="en-US" sz="2400" dirty="0" err="1"/>
              <a:t>mogu</a:t>
            </a:r>
            <a:r>
              <a:rPr lang="en-US" sz="2400" dirty="0"/>
              <a:t> </a:t>
            </a:r>
            <a:r>
              <a:rPr lang="en-US" sz="2400" dirty="0" err="1"/>
              <a:t>definisati</a:t>
            </a:r>
            <a:r>
              <a:rPr lang="en-US" sz="2400" dirty="0"/>
              <a:t> </a:t>
            </a:r>
            <a:r>
              <a:rPr lang="en-US" sz="2400" dirty="0" err="1"/>
              <a:t>pomo</a:t>
            </a:r>
            <a:r>
              <a:rPr lang="sr-Latn-ME" sz="2400" dirty="0"/>
              <a:t>ću drugih pojmova i relacija</a:t>
            </a:r>
          </a:p>
          <a:p>
            <a:r>
              <a:rPr lang="sr-Latn-ME" sz="2400" dirty="0"/>
              <a:t>Osnovni pojmovi: tačka, prava i ravan</a:t>
            </a:r>
          </a:p>
          <a:p>
            <a:r>
              <a:rPr lang="sr-Latn-ME" sz="2400" dirty="0"/>
              <a:t>Skup svih tačaka nazivamo prostor.</a:t>
            </a:r>
          </a:p>
          <a:p>
            <a:r>
              <a:rPr lang="sr-Latn-ME" sz="2400" dirty="0"/>
              <a:t>Svaki neprazan skup tačaka u prostoru nazivamo geometrijska figura.</a:t>
            </a:r>
          </a:p>
          <a:p>
            <a:r>
              <a:rPr lang="sr-Latn-ME" sz="2400" dirty="0"/>
              <a:t>PLANIMETRIJA – dio geometrije koji izučava svojstva figura u ravni</a:t>
            </a:r>
          </a:p>
          <a:p>
            <a:r>
              <a:rPr lang="sr-Latn-ME" sz="2400" dirty="0"/>
              <a:t>STEREOMETRIJA – dio geometrije koja izučava svojstva figura u prostoru</a:t>
            </a:r>
          </a:p>
          <a:p>
            <a:r>
              <a:rPr lang="sr-Latn-ME" sz="2400" dirty="0"/>
              <a:t>Osnovne relacije: leži na, biti između i biti podudaran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5767339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/>
              <a:t>Uglovi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r>
              <a:rPr lang="sr-Latn-ME" sz="2400" dirty="0"/>
              <a:t>Šta je ugao?</a:t>
            </a:r>
          </a:p>
          <a:p>
            <a:r>
              <a:rPr lang="sr-Latn-ME" sz="2400" dirty="0"/>
              <a:t>Kakvi uglovi postoje?</a:t>
            </a:r>
          </a:p>
          <a:p>
            <a:r>
              <a:rPr lang="sr-Latn-ME" sz="2400" dirty="0"/>
              <a:t>Kakav ugao je prav ugao?</a:t>
            </a:r>
          </a:p>
          <a:p>
            <a:r>
              <a:rPr lang="sr-Latn-ME" sz="2400" dirty="0"/>
              <a:t>Šta su komplementni uglovi?</a:t>
            </a:r>
          </a:p>
          <a:p>
            <a:r>
              <a:rPr lang="sr-Latn-ME" sz="2400" dirty="0"/>
              <a:t>Šta su suplementni uglovi?</a:t>
            </a:r>
          </a:p>
          <a:p>
            <a:r>
              <a:rPr lang="sr-Latn-ME" sz="2400" dirty="0"/>
              <a:t>Kakvi su uglovi konveksni, a kakvi nekonveksni?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7745916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/>
              <a:t>Susjedni, uporedni i unakrsni uglovi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Latn-ME" sz="2400" dirty="0"/>
              <a:t>Dva ugla nazivamo susjednim ako imaju zajedničko tjeme,</a:t>
            </a:r>
          </a:p>
          <a:p>
            <a:pPr marL="0" indent="0">
              <a:buNone/>
            </a:pPr>
            <a:r>
              <a:rPr lang="sr-Latn-ME" sz="2400" dirty="0"/>
              <a:t> zajednički krak i oblasti uglova koje se nalaze sa</a:t>
            </a:r>
          </a:p>
          <a:p>
            <a:pPr marL="0" indent="0">
              <a:buNone/>
            </a:pPr>
            <a:r>
              <a:rPr lang="sr-Latn-ME" sz="2400" dirty="0"/>
              <a:t> različitih strana zajedničkog kraka.</a:t>
            </a:r>
          </a:p>
          <a:p>
            <a:r>
              <a:rPr lang="sr-Latn-ME" sz="2400" dirty="0"/>
              <a:t>Dva susjedna ugla čija dva kraka obrazuju pravu </a:t>
            </a:r>
          </a:p>
          <a:p>
            <a:pPr marL="0" indent="0">
              <a:buNone/>
            </a:pPr>
            <a:r>
              <a:rPr lang="sr-Latn-ME" sz="2400" dirty="0"/>
              <a:t>nazivamo uporednim uglovima.</a:t>
            </a:r>
          </a:p>
          <a:p>
            <a:r>
              <a:rPr lang="sr-Latn-ME" sz="2400" dirty="0"/>
              <a:t>Dva ugla nazivamo unakrsnim ako su produž</a:t>
            </a:r>
            <a:r>
              <a:rPr lang="en-US" sz="2400" dirty="0"/>
              <a:t>e</a:t>
            </a:r>
            <a:r>
              <a:rPr lang="sr-Latn-ME" sz="2400" dirty="0"/>
              <a:t>ci krakova</a:t>
            </a:r>
          </a:p>
          <a:p>
            <a:pPr marL="0" indent="0">
              <a:buNone/>
            </a:pPr>
            <a:r>
              <a:rPr lang="sr-Latn-ME" sz="2400" dirty="0"/>
              <a:t>jednog ugla krakovi drugog ugla.</a:t>
            </a:r>
            <a:endParaRPr lang="en-US" sz="24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69458" y="1739118"/>
            <a:ext cx="2743200" cy="14859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r="-667" b="12261"/>
          <a:stretch/>
        </p:blipFill>
        <p:spPr>
          <a:xfrm>
            <a:off x="8303455" y="3312758"/>
            <a:ext cx="2675206" cy="1512644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579" b="9472"/>
          <a:stretch/>
        </p:blipFill>
        <p:spPr>
          <a:xfrm>
            <a:off x="8193258" y="4913142"/>
            <a:ext cx="2849880" cy="14313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62731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/>
              <p:cNvSpPr>
                <a:spLocks noGrp="1"/>
              </p:cNvSpPr>
              <p:nvPr>
                <p:ph type="title"/>
              </p:nvPr>
            </p:nvSpPr>
            <p:spPr>
              <a:solidFill>
                <a:schemeClr val="accent4">
                  <a:lumMod val="50000"/>
                </a:schemeClr>
              </a:solidFill>
            </p:spPr>
            <p:txBody>
              <a:bodyPr>
                <a:normAutofit/>
              </a:bodyPr>
              <a:lstStyle/>
              <a:p>
                <a:r>
                  <a:rPr lang="sr-Latn-ME" dirty="0">
                    <a:solidFill>
                      <a:schemeClr val="bg1"/>
                    </a:solidFill>
                  </a:rPr>
                  <a:t>Teorema: Zbir uporednih uglova je </a:t>
                </a:r>
                <a14:m>
                  <m:oMath xmlns:m="http://schemas.openxmlformats.org/officeDocument/2006/math">
                    <m:r>
                      <a:rPr lang="sr-Latn-ME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180</m:t>
                    </m:r>
                    <m:r>
                      <a:rPr lang="sr-Latn-ME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°</m:t>
                    </m:r>
                  </m:oMath>
                </a14:m>
                <a:r>
                  <a:rPr lang="sr-Latn-ME" dirty="0">
                    <a:solidFill>
                      <a:schemeClr val="bg1"/>
                    </a:solidFill>
                  </a:rPr>
                  <a:t>.</a:t>
                </a:r>
                <a:endParaRPr lang="en-US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2" name="Title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 rotWithShape="0">
                <a:blip r:embed="rId2"/>
                <a:stretch>
                  <a:fillRect l="-2727" r="-1818" b="-1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1066800" y="2014194"/>
                <a:ext cx="10058400" cy="3931920"/>
              </a:xfrm>
            </p:spPr>
            <p:txBody>
              <a:bodyPr>
                <a:noAutofit/>
              </a:bodyPr>
              <a:lstStyle/>
              <a:p>
                <a:r>
                  <a:rPr lang="sr-Latn-ME" sz="2800" dirty="0"/>
                  <a:t>Primjer1.  Odredi uporedne uglove ako je jedan od njih pet puta veći od drugog.</a:t>
                </a:r>
              </a:p>
              <a:p>
                <a:pPr marL="0" indent="0">
                  <a:buNone/>
                </a:pPr>
                <a:r>
                  <a:rPr lang="sr-Latn-ME" sz="2800" dirty="0"/>
                  <a:t>Rešenje:</a:t>
                </a:r>
                <a:r>
                  <a:rPr lang="en-US" sz="2800" dirty="0"/>
                  <a:t>		</a:t>
                </a:r>
                <a:r>
                  <a:rPr lang="sr-Latn-ME" sz="2800" dirty="0">
                    <a:ea typeface="Cambria Math" panose="02040503050406030204" pitchFamily="18" charset="0"/>
                  </a:rPr>
                  <a:t> </a:t>
                </a:r>
                <a:r>
                  <a:rPr lang="sr-Latn-ME" sz="2800" dirty="0"/>
                  <a:t>	</a:t>
                </a:r>
                <a:endParaRPr lang="en-US" sz="2800" dirty="0"/>
              </a:p>
              <a:p>
                <a:pPr marL="0" indent="0">
                  <a:buNone/>
                </a:pPr>
                <a:r>
                  <a:rPr lang="en-US" sz="2800" dirty="0">
                    <a:ea typeface="Cambria Math" panose="02040503050406030204" pitchFamily="18" charset="0"/>
                  </a:rPr>
                  <a:t>			</a:t>
                </a:r>
                <a14:m>
                  <m:oMath xmlns:m="http://schemas.openxmlformats.org/officeDocument/2006/math">
                    <m:r>
                      <a:rPr lang="sr-Latn-ME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  <m:r>
                      <a:rPr lang="sr-Latn-ME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sr-Latn-ME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𝑥</m:t>
                    </m:r>
                    <m:r>
                      <a:rPr lang="en-US" sz="28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 </m:t>
                    </m:r>
                    <m:r>
                      <a:rPr lang="sr-Latn-ME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𝛽</m:t>
                    </m:r>
                    <m:r>
                      <a:rPr lang="sr-Latn-ME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=5</m:t>
                    </m:r>
                    <m:r>
                      <a:rPr lang="sr-Latn-ME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𝑥</m:t>
                    </m:r>
                  </m:oMath>
                </a14:m>
                <a:endParaRPr lang="sr-Latn-ME" sz="2800" dirty="0">
                  <a:ea typeface="Cambria Math" panose="02040503050406030204" pitchFamily="18" charset="0"/>
                </a:endParaRPr>
              </a:p>
              <a:p>
                <a:pPr marL="0" indent="0">
                  <a:buNone/>
                </a:pPr>
                <a:r>
                  <a:rPr lang="sr-Latn-ME" sz="2800" dirty="0"/>
                  <a:t>	</a:t>
                </a:r>
                <a:r>
                  <a:rPr lang="en-US" sz="2800" dirty="0"/>
                  <a:t>		</a:t>
                </a:r>
                <a14:m>
                  <m:oMath xmlns:m="http://schemas.openxmlformats.org/officeDocument/2006/math">
                    <m:r>
                      <a:rPr lang="sr-Latn-ME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  <m:r>
                      <a:rPr lang="sr-Latn-ME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r>
                      <a:rPr lang="sr-Latn-ME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𝛽</m:t>
                    </m:r>
                    <m:r>
                      <a:rPr lang="sr-Latn-ME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=180°</m:t>
                    </m:r>
                  </m:oMath>
                </a14:m>
                <a:endParaRPr lang="sr-Latn-ME" sz="2800" dirty="0">
                  <a:ea typeface="Cambria Math" panose="02040503050406030204" pitchFamily="18" charset="0"/>
                </a:endParaRPr>
              </a:p>
              <a:p>
                <a:pPr marL="0" indent="0">
                  <a:buNone/>
                </a:pPr>
                <a:r>
                  <a:rPr lang="sr-Latn-ME" sz="2800" dirty="0"/>
                  <a:t>	</a:t>
                </a:r>
                <a:r>
                  <a:rPr lang="en-US" sz="2800" dirty="0"/>
                  <a:t>		</a:t>
                </a:r>
                <a:r>
                  <a:rPr lang="sr-Latn-ME" sz="2800" dirty="0">
                    <a:ea typeface="Cambria Math" panose="02040503050406030204" pitchFamily="18" charset="0"/>
                  </a:rPr>
                  <a:t>x</a:t>
                </a:r>
                <a14:m>
                  <m:oMath xmlns:m="http://schemas.openxmlformats.org/officeDocument/2006/math">
                    <m:r>
                      <a:rPr lang="sr-Latn-ME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+5</m:t>
                    </m:r>
                    <m:r>
                      <a:rPr lang="sr-Latn-ME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𝑥</m:t>
                    </m:r>
                    <m:r>
                      <a:rPr lang="sr-Latn-ME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=180°</m:t>
                    </m:r>
                  </m:oMath>
                </a14:m>
                <a:endParaRPr lang="sr-Latn-ME" sz="2800" dirty="0"/>
              </a:p>
              <a:p>
                <a:pPr marL="0" indent="0">
                  <a:buNone/>
                </a:pPr>
                <a:r>
                  <a:rPr lang="sr-Latn-ME" sz="2800" dirty="0"/>
                  <a:t>	</a:t>
                </a:r>
                <a:r>
                  <a:rPr lang="en-US" sz="2800" dirty="0"/>
                  <a:t>		</a:t>
                </a:r>
                <a14:m>
                  <m:oMath xmlns:m="http://schemas.openxmlformats.org/officeDocument/2006/math">
                    <m:r>
                      <a:rPr lang="sr-Latn-ME" sz="280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6</m:t>
                    </m:r>
                    <m:r>
                      <m:rPr>
                        <m:sty m:val="p"/>
                      </m:rPr>
                      <a:rPr lang="sr-Latn-ME" sz="280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x</m:t>
                    </m:r>
                    <m:r>
                      <a:rPr lang="sr-Latn-ME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=180°</m:t>
                    </m:r>
                  </m:oMath>
                </a14:m>
                <a:endParaRPr lang="sr-Latn-ME" sz="2800" i="1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 marL="0" indent="0">
                  <a:buNone/>
                </a:pPr>
                <a:r>
                  <a:rPr lang="sr-Latn-ME" sz="2800" dirty="0">
                    <a:ea typeface="Cambria Math" panose="02040503050406030204" pitchFamily="18" charset="0"/>
                  </a:rPr>
                  <a:t>	</a:t>
                </a:r>
                <a:r>
                  <a:rPr lang="en-US" sz="2800" dirty="0">
                    <a:ea typeface="Cambria Math" panose="02040503050406030204" pitchFamily="18" charset="0"/>
                  </a:rPr>
                  <a:t>		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sr-Latn-ME" sz="280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x</m:t>
                    </m:r>
                    <m:r>
                      <a:rPr lang="sr-Latn-ME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=30°</m:t>
                    </m:r>
                  </m:oMath>
                </a14:m>
                <a:endParaRPr lang="sr-Latn-ME" sz="2800" dirty="0"/>
              </a:p>
              <a:p>
                <a:pPr marL="0" indent="0">
                  <a:buNone/>
                </a:pPr>
                <a:r>
                  <a:rPr lang="sr-Latn-ME" sz="2800" dirty="0"/>
                  <a:t>	</a:t>
                </a:r>
                <a:endParaRPr lang="en-US" sz="2800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066800" y="2014194"/>
                <a:ext cx="10058400" cy="3931920"/>
              </a:xfrm>
              <a:blipFill rotWithShape="0">
                <a:blip r:embed="rId3"/>
                <a:stretch>
                  <a:fillRect l="-1212" t="-1550" b="-325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018874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848581"/>
          </a:xfrm>
        </p:spPr>
        <p:txBody>
          <a:bodyPr>
            <a:normAutofit/>
          </a:bodyPr>
          <a:lstStyle/>
          <a:p>
            <a:r>
              <a:rPr lang="sr-Latn-ME" dirty="0"/>
              <a:t>Podsjetimo se: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491175"/>
            <a:ext cx="10058400" cy="4543865"/>
          </a:xfrm>
        </p:spPr>
        <p:txBody>
          <a:bodyPr>
            <a:normAutofit/>
          </a:bodyPr>
          <a:lstStyle/>
          <a:p>
            <a:r>
              <a:rPr lang="sr-Latn-ME" sz="2400" dirty="0"/>
              <a:t>Dvije prave nazivamo normalnim ako se sijeku pod pravim uglom.</a:t>
            </a:r>
          </a:p>
          <a:p>
            <a:r>
              <a:rPr lang="sr-Latn-ME" sz="2400" dirty="0"/>
              <a:t>Simetrala ugla ili bisektrisa ugla je poluprava koja ima početak u tjemenu ugla, pripada oblasti ugla i dijeli ugao na dva jednaka dijela.</a:t>
            </a:r>
          </a:p>
          <a:p>
            <a:r>
              <a:rPr lang="sr-Latn-ME" sz="2400" dirty="0"/>
              <a:t>Simetrala duži je prava koja siječe duž pod pravim uglom, i dijeli je na dva jednaka dijela.</a:t>
            </a:r>
          </a:p>
          <a:p>
            <a:r>
              <a:rPr lang="sr-Latn-ME" sz="2400" dirty="0"/>
              <a:t>Dva ugla nazivamo uglovima sa paralelnim kracima ako su prave određene kracima jednog ugla paralelne sa pravima određenim kracima drugog ugla.</a:t>
            </a:r>
          </a:p>
          <a:p>
            <a:r>
              <a:rPr lang="sr-Latn-ME" sz="2400" dirty="0"/>
              <a:t>Uglovi sa paralelnim kracima među sobom su ili jednaki ili suplementni.</a:t>
            </a:r>
          </a:p>
        </p:txBody>
      </p:sp>
    </p:spTree>
    <p:extLst>
      <p:ext uri="{BB962C8B-B14F-4D97-AF65-F5344CB8AC3E}">
        <p14:creationId xmlns:p14="http://schemas.microsoft.com/office/powerpoint/2010/main" val="21800278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/>
              <a:t>Zadaci: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1066800" y="1734631"/>
                <a:ext cx="10058400" cy="3931920"/>
              </a:xfrm>
            </p:spPr>
            <p:txBody>
              <a:bodyPr>
                <a:noAutofit/>
              </a:bodyPr>
              <a:lstStyle/>
              <a:p>
                <a:pPr marL="457200" indent="-457200">
                  <a:buFont typeface="+mj-lt"/>
                  <a:buAutoNum type="arabicPeriod"/>
                </a:pPr>
                <a:r>
                  <a:rPr lang="sr-Latn-ME" sz="2800" dirty="0"/>
                  <a:t>Dat je ugao </a:t>
                </a:r>
                <a14:m>
                  <m:oMath xmlns:m="http://schemas.openxmlformats.org/officeDocument/2006/math">
                    <m:r>
                      <a:rPr lang="sr-Latn-ME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  <m:r>
                      <a:rPr lang="sr-Latn-ME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=125°</m:t>
                    </m:r>
                  </m:oMath>
                </a14:m>
                <a:r>
                  <a:rPr lang="sr-Latn-ME" sz="2800" dirty="0"/>
                  <a:t>. Odredi mjeru njemu uporednog ugla.</a:t>
                </a:r>
              </a:p>
              <a:p>
                <a:pPr marL="457200" indent="-457200">
                  <a:buFont typeface="+mj-lt"/>
                  <a:buAutoNum type="arabicPeriod"/>
                </a:pPr>
                <a:r>
                  <a:rPr lang="sr-Latn-ME" sz="2800" dirty="0"/>
                  <a:t>Dvije prave koje se sijeku obrazuju ugao čija je mjera </a:t>
                </a:r>
                <a14:m>
                  <m:oMath xmlns:m="http://schemas.openxmlformats.org/officeDocument/2006/math">
                    <m:r>
                      <a:rPr lang="sr-Latn-ME" sz="28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97</m:t>
                    </m:r>
                    <m:r>
                      <a:rPr lang="sr-Latn-ME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°</m:t>
                    </m:r>
                  </m:oMath>
                </a14:m>
                <a:r>
                  <a:rPr lang="sr-Latn-ME" sz="2800" dirty="0"/>
                  <a:t>. Odredi mjere svih ostalih uglova.</a:t>
                </a:r>
              </a:p>
              <a:p>
                <a:pPr marL="457200" indent="-457200">
                  <a:buFont typeface="+mj-lt"/>
                  <a:buAutoNum type="arabicPeriod"/>
                </a:pPr>
                <a:r>
                  <a:rPr lang="sr-Latn-ME" sz="2800" dirty="0"/>
                  <a:t>Odredi mjere komplementnih uglova ako je jedan ugao 3 puta manji od drugog.</a:t>
                </a:r>
              </a:p>
              <a:p>
                <a:pPr marL="457200" indent="-457200">
                  <a:buFont typeface="+mj-lt"/>
                  <a:buAutoNum type="arabicPeriod"/>
                </a:pPr>
                <a:r>
                  <a:rPr lang="sr-Latn-ME" sz="2800" dirty="0"/>
                  <a:t>Odredi mjere suplementnih uglova ako je jedan ugao za </a:t>
                </a:r>
                <a14:m>
                  <m:oMath xmlns:m="http://schemas.openxmlformats.org/officeDocument/2006/math">
                    <m:r>
                      <a:rPr lang="sr-Latn-ME" sz="28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3</m:t>
                    </m:r>
                    <m:r>
                      <a:rPr lang="sr-Latn-ME" sz="28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6</m:t>
                    </m:r>
                    <m:r>
                      <a:rPr lang="sr-Latn-ME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°</m:t>
                    </m:r>
                  </m:oMath>
                </a14:m>
                <a:r>
                  <a:rPr lang="sr-Latn-ME" sz="2800" dirty="0"/>
                  <a:t> veći do drugog.</a:t>
                </a:r>
              </a:p>
              <a:p>
                <a:pPr marL="457200" indent="-457200">
                  <a:buFont typeface="+mj-lt"/>
                  <a:buAutoNum type="arabicPeriod"/>
                </a:pPr>
                <a:r>
                  <a:rPr lang="sr-Latn-ME" sz="2800" dirty="0"/>
                  <a:t>Zbir uglova </a:t>
                </a:r>
                <a14:m>
                  <m:oMath xmlns:m="http://schemas.openxmlformats.org/officeDocument/2006/math">
                    <m:r>
                      <a:rPr lang="sr-Latn-ME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  <m:r>
                      <a:rPr lang="sr-Latn-ME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sr-Latn-ME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𝑖</m:t>
                    </m:r>
                    <m:r>
                      <a:rPr lang="sr-Latn-ME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sr-Latn-ME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𝛽</m:t>
                    </m:r>
                  </m:oMath>
                </a14:m>
                <a:r>
                  <a:rPr lang="sr-Latn-ME" sz="2800" dirty="0"/>
                  <a:t> sa paralelnim kracima je </a:t>
                </a:r>
                <a14:m>
                  <m:oMath xmlns:m="http://schemas.openxmlformats.org/officeDocument/2006/math">
                    <m:r>
                      <a:rPr lang="sr-Latn-ME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1</m:t>
                    </m:r>
                    <m:r>
                      <a:rPr lang="sr-Latn-ME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16</m:t>
                    </m:r>
                    <m:r>
                      <a:rPr lang="sr-Latn-ME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°</m:t>
                    </m:r>
                  </m:oMath>
                </a14:m>
                <a:r>
                  <a:rPr lang="sr-Latn-ME" sz="2800" dirty="0"/>
                  <a:t>. Odredi mjeru ugla koji je suplementan uglu </a:t>
                </a:r>
                <a14:m>
                  <m:oMath xmlns:m="http://schemas.openxmlformats.org/officeDocument/2006/math">
                    <m:r>
                      <a:rPr lang="sr-Latn-ME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𝛽</m:t>
                    </m:r>
                  </m:oMath>
                </a14:m>
                <a:r>
                  <a:rPr lang="sr-Latn-ME" sz="2800" dirty="0"/>
                  <a:t>.</a:t>
                </a:r>
                <a:endParaRPr lang="en-US" sz="2800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066800" y="1734631"/>
                <a:ext cx="10058400" cy="3931920"/>
              </a:xfrm>
              <a:blipFill rotWithShape="0">
                <a:blip r:embed="rId2"/>
                <a:stretch>
                  <a:fillRect l="-1091" t="-1705" r="-1515" b="-1596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841779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B66F8A2C-B8CF-4B20-9A73-2ADCF63027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180C23B1-7427-4DF4-BFF1-60CD7E93BC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0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133350" ty="330200" sx="85000" sy="85000" flip="xy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5DD78E9-DE0D-47AF-A0DB-F475221E3D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2108" y="610955"/>
            <a:ext cx="10927784" cy="563609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118D329-2010-4A15-B57C-429FFAE35B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97052" y="777240"/>
            <a:ext cx="10597896" cy="5303520"/>
          </a:xfrm>
          <a:prstGeom prst="rect">
            <a:avLst/>
          </a:prstGeom>
          <a:solidFill>
            <a:schemeClr val="bg1"/>
          </a:solidFill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63520" y="1272800"/>
            <a:ext cx="6544620" cy="4312402"/>
          </a:xfrm>
        </p:spPr>
        <p:txBody>
          <a:bodyPr anchor="ctr">
            <a:normAutofit/>
          </a:bodyPr>
          <a:lstStyle/>
          <a:p>
            <a:pPr algn="r"/>
            <a:r>
              <a:rPr lang="sr-Latn-ME" sz="6800" dirty="0">
                <a:solidFill>
                  <a:schemeClr val="tx1"/>
                </a:solidFill>
              </a:rPr>
              <a:t>HVALA NA PAŽNJI.</a:t>
            </a:r>
            <a:endParaRPr lang="en-US" sz="6800" dirty="0">
              <a:solidFill>
                <a:schemeClr val="tx1"/>
              </a:solidFill>
            </a:endParaRP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994262BC-EE98-4BD6-82DB-4955E8DCC2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129872" y="2057401"/>
            <a:ext cx="0" cy="274320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0129104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736059"/>
      </a:dk2>
      <a:lt2>
        <a:srgbClr val="E7E0C7"/>
      </a:lt2>
      <a:accent1>
        <a:srgbClr val="92B0C8"/>
      </a:accent1>
      <a:accent2>
        <a:srgbClr val="E37C3D"/>
      </a:accent2>
      <a:accent3>
        <a:srgbClr val="A5AB81"/>
      </a:accent3>
      <a:accent4>
        <a:srgbClr val="E9B635"/>
      </a:accent4>
      <a:accent5>
        <a:srgbClr val="7BA79D"/>
      </a:accent5>
      <a:accent6>
        <a:srgbClr val="968C8C"/>
      </a:accent6>
      <a:hlink>
        <a:srgbClr val="F7A115"/>
      </a:hlink>
      <a:folHlink>
        <a:srgbClr val="969696"/>
      </a:folHlink>
    </a:clrScheme>
    <a:fontScheme name="Savon">
      <a:majorFont>
        <a:latin typeface="Garamond" panose="02020404030301010803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aramond" panose="02020404030301010803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hade val="100000"/>
                <a:satMod val="300000"/>
              </a:schemeClr>
            </a:gs>
            <a:gs pos="100000">
              <a:schemeClr val="phClr">
                <a:tint val="100000"/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3F20CFC1-E34F-405B-AA49-5BE0E194F1B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424</Words>
  <Application>Microsoft Office PowerPoint</Application>
  <PresentationFormat>Widescreen</PresentationFormat>
  <Paragraphs>48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Calibri</vt:lpstr>
      <vt:lpstr>Cambria Math</vt:lpstr>
      <vt:lpstr>Garamond</vt:lpstr>
      <vt:lpstr>Savon</vt:lpstr>
      <vt:lpstr>Uvod u geometriju</vt:lpstr>
      <vt:lpstr>Osnovni pojmovi i relacije</vt:lpstr>
      <vt:lpstr>Uglovi</vt:lpstr>
      <vt:lpstr>Susjedni, uporedni i unakrsni uglovi</vt:lpstr>
      <vt:lpstr>Teorema: Zbir uporednih uglova je 180°.</vt:lpstr>
      <vt:lpstr>Podsjetimo se:</vt:lpstr>
      <vt:lpstr>Zadaci:</vt:lpstr>
      <vt:lpstr>HVALA NA PAŽNJI.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Uvod u geometriju</dc:title>
  <dc:creator>Scekic Jelena</dc:creator>
  <cp:lastModifiedBy>Scekic Jelena</cp:lastModifiedBy>
  <cp:revision>1</cp:revision>
  <dcterms:created xsi:type="dcterms:W3CDTF">2020-10-07T09:52:04Z</dcterms:created>
  <dcterms:modified xsi:type="dcterms:W3CDTF">2020-10-07T09:52:10Z</dcterms:modified>
</cp:coreProperties>
</file>