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5"/>
  </p:notesMasterIdLst>
  <p:sldIdLst>
    <p:sldId id="264" r:id="rId2"/>
    <p:sldId id="265" r:id="rId3"/>
    <p:sldId id="271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0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914399"/>
            <a:ext cx="4191000" cy="1600201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Comic Sans MS" pitchFamily="66" charset="0"/>
              </a:rPr>
              <a:t>AVANGARDA</a:t>
            </a:r>
            <a:br>
              <a:rPr lang="en-US" b="1" i="1" dirty="0" smtClean="0">
                <a:latin typeface="Comic Sans MS" pitchFamily="66" charset="0"/>
              </a:rPr>
            </a:br>
            <a:r>
              <a:rPr lang="sr-Latn-CS" sz="4000" b="1" dirty="0" smtClean="0">
                <a:latin typeface="Comic Sans MS" pitchFamily="66" charset="0"/>
              </a:rPr>
              <a:t/>
            </a:r>
            <a:br>
              <a:rPr lang="sr-Latn-CS" sz="4000" b="1" dirty="0" smtClean="0">
                <a:latin typeface="Comic Sans MS" pitchFamily="66" charset="0"/>
              </a:rPr>
            </a:b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2400"/>
            <a:ext cx="152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avantgarde-museum.com/production/_files/image/admin/thumb/7c315f7f535e3f0d69e9737afa0eeb0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8600"/>
            <a:ext cx="2209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freu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429000"/>
            <a:ext cx="1828800" cy="2971800"/>
          </a:xfrm>
          <a:prstGeom prst="rect">
            <a:avLst/>
          </a:prstGeom>
          <a:noFill/>
        </p:spPr>
      </p:pic>
      <p:pic>
        <p:nvPicPr>
          <p:cNvPr id="8" name="Picture 7" descr="Filippo Tommaso Marinetti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429000"/>
            <a:ext cx="2057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190508-munch-krik-pok"/>
          <p:cNvPicPr>
            <a:picLocks noChangeAspect="1" noChangeArrowheads="1"/>
          </p:cNvPicPr>
          <p:nvPr/>
        </p:nvPicPr>
        <p:blipFill>
          <a:blip r:embed="rId6" cstate="print"/>
          <a:srcRect t="5714"/>
          <a:stretch>
            <a:fillRect/>
          </a:stretch>
        </p:blipFill>
        <p:spPr bwMode="auto">
          <a:xfrm>
            <a:off x="2514600" y="3429000"/>
            <a:ext cx="2209800" cy="2971800"/>
          </a:xfrm>
          <a:prstGeom prst="rect">
            <a:avLst/>
          </a:prstGeom>
          <a:noFill/>
        </p:spPr>
      </p:pic>
      <p:pic>
        <p:nvPicPr>
          <p:cNvPr id="10" name="Picture 9" descr="Andre Brenton, (writer, poet, father of surrealism) 1929 | Photomaton,  Photo d identité, Portraits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3505200"/>
            <a:ext cx="2057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553200" y="4495800"/>
            <a:ext cx="2209800" cy="685800"/>
          </a:xfrm>
        </p:spPr>
        <p:txBody>
          <a:bodyPr/>
          <a:lstStyle/>
          <a:p>
            <a:r>
              <a:rPr lang="sr-Latn-CS" sz="1600" dirty="0" smtClean="0">
                <a:solidFill>
                  <a:schemeClr val="tx1"/>
                </a:solidFill>
              </a:rPr>
              <a:t>Andre Breton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57200"/>
            <a:ext cx="5943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ME" sz="2800" b="1" dirty="0" smtClean="0">
                <a:latin typeface="Comic Sans MS" pitchFamily="66" charset="0"/>
              </a:rPr>
              <a:t>Nadrealizam</a:t>
            </a:r>
          </a:p>
          <a:p>
            <a:pPr algn="ctr"/>
            <a:endParaRPr lang="sr-Latn-ME" sz="28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ME" sz="2000" dirty="0" smtClean="0">
                <a:latin typeface="Comic Sans MS" pitchFamily="66" charset="0"/>
              </a:rPr>
              <a:t>Jedan od najzačajnijih evropskih i umjetničkih pokreta iz prve polovine XX vijeka.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I</a:t>
            </a:r>
            <a:r>
              <a:rPr lang="sr-Latn-ME" sz="2000" dirty="0" smtClean="0">
                <a:latin typeface="Comic Sans MS" pitchFamily="66" charset="0"/>
              </a:rPr>
              <a:t>zraz podsvijesti, spajanje stvarnosti i sna u jednu novu realnost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T</a:t>
            </a:r>
            <a:r>
              <a:rPr lang="sr-Latn-ME" sz="2000" dirty="0" smtClean="0">
                <a:latin typeface="Comic Sans MS" pitchFamily="66" charset="0"/>
              </a:rPr>
              <a:t>ežio je da poeziju i slikarstvo uvede u novu duhovnu materiju, san i automatsko povezivanje predstava, te da objedini iskustva svjesnog i nesvjesnog uma.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</a:t>
            </a:r>
            <a:r>
              <a:rPr lang="sr-Latn-ME" sz="2000" dirty="0" smtClean="0">
                <a:latin typeface="Comic Sans MS" pitchFamily="66" charset="0"/>
              </a:rPr>
              <a:t>astao je u Francuskoj.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A</a:t>
            </a:r>
            <a:r>
              <a:rPr lang="sr-Latn-ME" sz="2000" dirty="0" smtClean="0">
                <a:latin typeface="Comic Sans MS" pitchFamily="66" charset="0"/>
              </a:rPr>
              <a:t>utor Manifesta  nadrealizma je Andre Breton, a napisan je 1924. i 1930.godine.</a:t>
            </a:r>
          </a:p>
        </p:txBody>
      </p:sp>
      <p:pic>
        <p:nvPicPr>
          <p:cNvPr id="4" name="Picture 3" descr="Andre Brenton, (writer, poet, father of surrealism) 1929 | Photomaton,  Photo d identité, Portrait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914400"/>
            <a:ext cx="2438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685800"/>
            <a:ext cx="5638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latin typeface="Comic Sans MS" pitchFamily="66" charset="0"/>
              </a:rPr>
              <a:t>Breton ovako formuliše nadrealizam: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sr-Latn-ME" sz="2000" dirty="0" smtClean="0">
                <a:latin typeface="Comic Sans MS" pitchFamily="66" charset="0"/>
              </a:rPr>
              <a:t>“ Nadrealizam. Čist psihički automatizam koji hoće da izrazi, bilo pismeno, bilo na koji drugi način, stvarni mehanizam misli. Diktat misli, bez ikakve kontrole razuma...Nadrealizam počiva na vjerovanju u višu realnost, u svemoć sna...”</a:t>
            </a:r>
          </a:p>
          <a:p>
            <a:pPr>
              <a:buNone/>
            </a:pPr>
            <a:endParaRPr lang="sr-Latn-ME" sz="2000" dirty="0" smtClean="0">
              <a:latin typeface="Comic Sans MS" pitchFamily="66" charset="0"/>
            </a:endParaRPr>
          </a:p>
          <a:p>
            <a:pPr>
              <a:buNone/>
            </a:pPr>
            <a:endParaRPr lang="sr-Latn-ME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sr-Latn-ME" sz="2000" dirty="0" smtClean="0">
                <a:latin typeface="Comic Sans MS" pitchFamily="66" charset="0"/>
              </a:rPr>
              <a:t>* Oslanja se na teoriju  psihoanalize Sigmunda Frojda. Želi izraziti iracionalno, podsvjesno, halucinantno.</a:t>
            </a:r>
          </a:p>
        </p:txBody>
      </p:sp>
      <p:pic>
        <p:nvPicPr>
          <p:cNvPr id="4" name="Picture 3" descr="BRETON : Manifeste du surréalisme. Poisson soluble - First edition -  Edition-Originale.co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990600"/>
            <a:ext cx="280987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81000"/>
            <a:ext cx="5410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800" b="1" dirty="0" smtClean="0">
                <a:latin typeface="Comic Sans MS" pitchFamily="66" charset="0"/>
              </a:rPr>
              <a:t>NADREALIZAM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P</a:t>
            </a:r>
            <a:r>
              <a:rPr lang="sr-Latn-ME" sz="2000" dirty="0" smtClean="0">
                <a:latin typeface="Comic Sans MS" pitchFamily="66" charset="0"/>
              </a:rPr>
              <a:t>jesnički govor ne priznaje logički i gramatički red</a:t>
            </a:r>
            <a:r>
              <a:rPr lang="sr-Latn-ME" sz="2000" dirty="0" smtClean="0">
                <a:latin typeface="Comic Sans MS" pitchFamily="66" charset="0"/>
              </a:rPr>
              <a:t>.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D</a:t>
            </a:r>
            <a:r>
              <a:rPr lang="sr-Latn-ME" sz="2000" dirty="0" smtClean="0">
                <a:latin typeface="Comic Sans MS" pitchFamily="66" charset="0"/>
              </a:rPr>
              <a:t>a bi uhvatili sadržaje svoje svijesti u poeziju su uveli “automatsko pisanje”, u kojem se riječi spontano nižu</a:t>
            </a:r>
            <a:r>
              <a:rPr lang="sr-Latn-ME" sz="2000" dirty="0" smtClean="0">
                <a:latin typeface="Comic Sans MS" pitchFamily="66" charset="0"/>
              </a:rPr>
              <a:t>.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U</a:t>
            </a:r>
            <a:r>
              <a:rPr lang="sr-Latn-ME" sz="2000" dirty="0" smtClean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svojim </a:t>
            </a:r>
            <a:r>
              <a:rPr lang="sr-Latn-ME" sz="2000" dirty="0" smtClean="0">
                <a:latin typeface="Comic Sans MS" pitchFamily="66" charset="0"/>
              </a:rPr>
              <a:t>tekstovima nadrealisti  </a:t>
            </a:r>
            <a:r>
              <a:rPr lang="sr-Latn-ME" sz="2000" dirty="0" smtClean="0">
                <a:latin typeface="Comic Sans MS" pitchFamily="66" charset="0"/>
              </a:rPr>
              <a:t>su na neočekivan način povezivali riječi i predmete , koji nisu ni u kakvoj vezi, stvarajući paradoksalne slike i sintagme</a:t>
            </a:r>
            <a:r>
              <a:rPr lang="sr-Latn-ME" sz="2000" dirty="0" smtClean="0">
                <a:latin typeface="Comic Sans MS" pitchFamily="66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sr-Latn-ME" sz="2000" dirty="0" smtClean="0">
              <a:latin typeface="Comic Sans MS" pitchFamily="66" charset="0"/>
            </a:endParaRPr>
          </a:p>
          <a:p>
            <a:r>
              <a:rPr lang="sr-Latn-CS" sz="2000" dirty="0" smtClean="0">
                <a:latin typeface="Comic Sans MS" pitchFamily="66" charset="0"/>
              </a:rPr>
              <a:t>* </a:t>
            </a:r>
            <a:r>
              <a:rPr lang="en-US" sz="2000" dirty="0" smtClean="0">
                <a:latin typeface="Comic Sans MS" pitchFamily="66" charset="0"/>
              </a:rPr>
              <a:t>U</a:t>
            </a:r>
            <a:r>
              <a:rPr lang="sr-Latn-ME" sz="2000" dirty="0" smtClean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nadrealizmu se uklanjaju granice imaginacije i ignorišu ograničenja jezičke i svake druge </a:t>
            </a:r>
            <a:r>
              <a:rPr lang="sr-Latn-ME" sz="2000" dirty="0" smtClean="0">
                <a:latin typeface="Comic Sans MS" pitchFamily="66" charset="0"/>
              </a:rPr>
              <a:t>norme.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4" name="Picture 3" descr="Andre Breton | National Galleries of Scotla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52400"/>
            <a:ext cx="289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anifestoes of Surrealism by André Breto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429000"/>
            <a:ext cx="2743200" cy="324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10000" cy="365125"/>
          </a:xfrm>
        </p:spPr>
        <p:txBody>
          <a:bodyPr/>
          <a:lstStyle/>
          <a:p>
            <a:r>
              <a:rPr lang="sr-Latn-CS" sz="1600" dirty="0" smtClean="0">
                <a:solidFill>
                  <a:schemeClr val="tx1"/>
                </a:solidFill>
              </a:rPr>
              <a:t>Sigmund Frojd – otac psihoanalize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11" descr="fre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57200"/>
            <a:ext cx="4371969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1905000" cy="365125"/>
          </a:xfrm>
        </p:spPr>
        <p:txBody>
          <a:bodyPr/>
          <a:lstStyle/>
          <a:p>
            <a:r>
              <a:rPr lang="sr-Latn-CS" sz="1600" dirty="0" smtClean="0">
                <a:solidFill>
                  <a:schemeClr val="tx1"/>
                </a:solidFill>
              </a:rPr>
              <a:t>Salvador Dali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28600"/>
            <a:ext cx="7620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sz="2800" dirty="0" smtClean="0"/>
              <a:t> </a:t>
            </a:r>
            <a:r>
              <a:rPr lang="en-US" sz="2800" b="1" dirty="0" err="1" smtClean="0">
                <a:latin typeface="Comic Sans MS" pitchFamily="66" charset="0"/>
              </a:rPr>
              <a:t>Avangarda</a:t>
            </a:r>
            <a:endParaRPr lang="en-US" sz="2800" b="1" dirty="0" smtClean="0">
              <a:latin typeface="Comic Sans MS" pitchFamily="66" charset="0"/>
            </a:endParaRP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hr-HR" sz="2400" dirty="0" smtClean="0">
                <a:latin typeface="Comic Sans MS" pitchFamily="66" charset="0"/>
              </a:rPr>
              <a:t>fran. </a:t>
            </a:r>
            <a:r>
              <a:rPr lang="hr-HR" sz="2400" b="1" i="1" dirty="0" smtClean="0">
                <a:latin typeface="Comic Sans MS" pitchFamily="66" charset="0"/>
              </a:rPr>
              <a:t>L’avant garde</a:t>
            </a:r>
            <a:r>
              <a:rPr lang="hr-HR" sz="2400" dirty="0" smtClean="0">
                <a:latin typeface="Comic Sans MS" pitchFamily="66" charset="0"/>
              </a:rPr>
              <a:t> – </a:t>
            </a:r>
            <a:r>
              <a:rPr lang="hr-HR" sz="2400" u="sng" dirty="0" smtClean="0">
                <a:latin typeface="Comic Sans MS" pitchFamily="66" charset="0"/>
              </a:rPr>
              <a:t>prethodnica</a:t>
            </a:r>
            <a:endParaRPr lang="en-US" sz="2400" u="sng" dirty="0" smtClean="0">
              <a:latin typeface="Comic Sans MS" pitchFamily="66" charset="0"/>
            </a:endParaRP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n-US" sz="2400" dirty="0" smtClean="0">
                <a:latin typeface="Comic Sans MS" pitchFamily="66" charset="0"/>
              </a:rPr>
              <a:t>P</a:t>
            </a:r>
            <a:r>
              <a:rPr lang="sr-Latn-ME" sz="2400" dirty="0" smtClean="0">
                <a:latin typeface="Comic Sans MS" pitchFamily="66" charset="0"/>
              </a:rPr>
              <a:t>odrazumijeva one književne i umjetničke pokrete koji se suprostavljaju tradicionalnom konceptu književnosti i umjetnosti i koji anticipiraju novo vrijeme i nova shvatanja.</a:t>
            </a:r>
          </a:p>
          <a:p>
            <a:endParaRPr lang="sr-Latn-ME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U</a:t>
            </a:r>
            <a:r>
              <a:rPr lang="sr-Latn-ME" sz="2400" dirty="0" smtClean="0">
                <a:latin typeface="Comic Sans MS" pitchFamily="66" charset="0"/>
              </a:rPr>
              <a:t> modernoj književnosti avangarda označava onu liniju koja razdvaja modernost od tradicije.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hr-HR" sz="2800" u="sng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pic>
        <p:nvPicPr>
          <p:cNvPr id="8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salvador-dali-clock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114801"/>
            <a:ext cx="3810001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57200"/>
            <a:ext cx="6477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Comic Sans MS" pitchFamily="66" charset="0"/>
              </a:rPr>
              <a:t>Avangarda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endParaRPr lang="sr-Latn-CS" sz="2800" b="1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sr-Latn-CS" sz="2000" dirty="0" err="1" smtClean="0">
                <a:latin typeface="Comic Sans MS" pitchFamily="66" charset="0"/>
              </a:rPr>
              <a:t>n</a:t>
            </a:r>
            <a:r>
              <a:rPr lang="en-US" sz="2000" dirty="0" err="1" smtClean="0">
                <a:latin typeface="Comic Sans MS" pitchFamily="66" charset="0"/>
              </a:rPr>
              <a:t>astaje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kao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reakcija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na</a:t>
            </a:r>
            <a:r>
              <a:rPr lang="sr-Latn-CS" sz="2000" dirty="0" smtClean="0">
                <a:latin typeface="Comic Sans MS" pitchFamily="66" charset="0"/>
              </a:rPr>
              <a:t>:</a:t>
            </a:r>
          </a:p>
          <a:p>
            <a:r>
              <a:rPr lang="sr-Latn-CS" sz="2000" dirty="0" smtClean="0">
                <a:latin typeface="Comic Sans MS" pitchFamily="66" charset="0"/>
              </a:rPr>
              <a:t>* nesigurnost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sr-Latn-CS" sz="2000" dirty="0" smtClean="0">
                <a:latin typeface="Comic Sans MS" pitchFamily="66" charset="0"/>
              </a:rPr>
              <a:t>* k</a:t>
            </a:r>
            <a:r>
              <a:rPr lang="en-US" sz="2000" dirty="0" smtClean="0">
                <a:latin typeface="Comic Sans MS" pitchFamily="66" charset="0"/>
              </a:rPr>
              <a:t>r</a:t>
            </a:r>
            <a:r>
              <a:rPr lang="sr-Latn-CS" sz="2000" dirty="0" smtClean="0">
                <a:latin typeface="Comic Sans MS" pitchFamily="66" charset="0"/>
              </a:rPr>
              <a:t>izu građanskog društva</a:t>
            </a:r>
          </a:p>
          <a:p>
            <a:r>
              <a:rPr lang="sr-Latn-CS" sz="2000" dirty="0" smtClean="0">
                <a:latin typeface="Comic Sans MS" pitchFamily="66" charset="0"/>
              </a:rPr>
              <a:t>* industrijalizaciju, urbanizaciju</a:t>
            </a:r>
          </a:p>
          <a:p>
            <a:r>
              <a:rPr lang="sr-Latn-CS" sz="2000" dirty="0" smtClean="0">
                <a:latin typeface="Comic Sans MS" pitchFamily="66" charset="0"/>
              </a:rPr>
              <a:t>* opšti nemir na prelomu stoljeća.</a:t>
            </a:r>
          </a:p>
          <a:p>
            <a:r>
              <a:rPr lang="sr-Latn-CS" sz="2000" dirty="0" smtClean="0">
                <a:latin typeface="Comic Sans MS" pitchFamily="66" charset="0"/>
              </a:rPr>
              <a:t>* Predstavlja otpor svemu tradicionalnom, otpor tradicionalnoj umjetnosti prije svega</a:t>
            </a:r>
          </a:p>
          <a:p>
            <a:pPr>
              <a:buFontTx/>
              <a:buChar char="-"/>
            </a:pPr>
            <a:endParaRPr lang="sr-Latn-CS" sz="2000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* U prve dvije decenije XX vijeka,  u svim oblastima života i stvaranja ponovo se počinje isticati princip modernosti, i javljaju se  brojni umjetnički pokreti  zasnovani na  suprostavljanju tradiciji (futurizam, kubizam, ekspresionizam, dadaizam...)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endParaRPr lang="en-US" sz="2000" dirty="0" smtClean="0">
              <a:latin typeface="Comic Sans MS" pitchFamily="66" charset="0"/>
            </a:endParaRPr>
          </a:p>
        </p:txBody>
      </p:sp>
      <p:pic>
        <p:nvPicPr>
          <p:cNvPr id="4" name="Picture 7" descr="Salvador-Dali-EnfG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52400"/>
            <a:ext cx="28956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517074"/>
            <a:ext cx="54102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/>
              <a:t>A</a:t>
            </a:r>
            <a:r>
              <a:rPr lang="sr-Latn-ME" sz="2400" b="1" dirty="0" smtClean="0">
                <a:latin typeface="Comic Sans MS" pitchFamily="66" charset="0"/>
              </a:rPr>
              <a:t>vangarda se dijeli na:</a:t>
            </a:r>
            <a:endParaRPr lang="en-US" sz="2400" b="1" dirty="0" smtClean="0">
              <a:latin typeface="Comic Sans MS" pitchFamily="66" charset="0"/>
            </a:endParaRPr>
          </a:p>
          <a:p>
            <a:endParaRPr lang="sr-Latn-ME" sz="2400" u="sng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* futurizam – zanesen napretkom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* ekspresionizam – temeljen na izrazu i emocijama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* dadaizam – za koga je karakterističan apsolutni nihilizam (shvatanje da društvo i njegov  poredak ne valja ništa)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ME" sz="2000" dirty="0" smtClean="0">
                <a:latin typeface="Comic Sans MS" pitchFamily="66" charset="0"/>
              </a:rPr>
              <a:t>nadrealizam – kao njegov radikalniji oblik oslonjen na psihoanalizu</a:t>
            </a:r>
          </a:p>
          <a:p>
            <a:pPr>
              <a:buFont typeface="Arial" pitchFamily="34" charset="0"/>
              <a:buChar char="•"/>
            </a:pPr>
            <a:endParaRPr lang="sr-Latn-ME" sz="2000" dirty="0" smtClean="0">
              <a:latin typeface="Comic Sans MS" pitchFamily="66" charset="0"/>
            </a:endParaRPr>
          </a:p>
          <a:p>
            <a:r>
              <a:rPr lang="sr-Latn-CS" sz="2000" dirty="0" smtClean="0">
                <a:latin typeface="Comic Sans MS" pitchFamily="66" charset="0"/>
              </a:rPr>
              <a:t>* k</a:t>
            </a:r>
            <a:r>
              <a:rPr lang="sr-Latn-ME" sz="2000" dirty="0" smtClean="0">
                <a:latin typeface="Comic Sans MS" pitchFamily="66" charset="0"/>
              </a:rPr>
              <a:t>ubizam ( pravac u slikarstvu) -stvarnost iskazana geometrijskim oblicima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15000" y="6356350"/>
            <a:ext cx="3200400" cy="365125"/>
          </a:xfrm>
        </p:spPr>
        <p:txBody>
          <a:bodyPr/>
          <a:lstStyle/>
          <a:p>
            <a:r>
              <a:rPr lang="sr-Latn-CS" sz="1600" dirty="0" smtClean="0">
                <a:solidFill>
                  <a:schemeClr val="tx1"/>
                </a:solidFill>
              </a:rPr>
              <a:t>Kubizam – Pablo Pikaso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5" descr="picasso_3musicians1921"/>
          <p:cNvPicPr>
            <a:picLocks noChangeAspect="1" noChangeArrowheads="1"/>
          </p:cNvPicPr>
          <p:nvPr/>
        </p:nvPicPr>
        <p:blipFill>
          <a:blip r:embed="rId2" cstate="print"/>
          <a:srcRect t="4805" b="1144"/>
          <a:stretch>
            <a:fillRect/>
          </a:stretch>
        </p:blipFill>
        <p:spPr bwMode="auto">
          <a:xfrm>
            <a:off x="5486400" y="685800"/>
            <a:ext cx="3505200" cy="5010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57200"/>
            <a:ext cx="7162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r-HR" sz="2800" b="1" dirty="0" smtClean="0">
                <a:latin typeface="Comic Sans MS" pitchFamily="66" charset="0"/>
              </a:rPr>
              <a:t>FUTURIZAM</a:t>
            </a:r>
          </a:p>
          <a:p>
            <a:pPr eaLnBrk="0" hangingPunct="0">
              <a:spcBef>
                <a:spcPct val="50000"/>
              </a:spcBef>
            </a:pPr>
            <a:r>
              <a:rPr lang="hr-HR" dirty="0" smtClean="0">
                <a:latin typeface="Comic Sans MS" pitchFamily="66" charset="0"/>
              </a:rPr>
              <a:t>* </a:t>
            </a:r>
            <a:r>
              <a:rPr lang="hr-HR" sz="2000" dirty="0" smtClean="0">
                <a:latin typeface="Comic Sans MS" pitchFamily="66" charset="0"/>
              </a:rPr>
              <a:t>Razvio se u Italiji i Rusiji</a:t>
            </a:r>
          </a:p>
          <a:p>
            <a:pPr eaLnBrk="0" hangingPunct="0">
              <a:spcBef>
                <a:spcPct val="50000"/>
              </a:spcBef>
            </a:pPr>
            <a:r>
              <a:rPr lang="hr-HR" sz="2000" dirty="0" smtClean="0">
                <a:latin typeface="Comic Sans MS" pitchFamily="66" charset="0"/>
              </a:rPr>
              <a:t>* FilipoTomaso Marineti– objavljuje Futuristički manifest 1909; glavni predstavnik futurizma.</a:t>
            </a:r>
          </a:p>
          <a:p>
            <a:pPr eaLnBrk="0" hangingPunct="0">
              <a:spcBef>
                <a:spcPct val="50000"/>
              </a:spcBef>
            </a:pPr>
            <a:r>
              <a:rPr lang="hr-HR" sz="2000" dirty="0" smtClean="0">
                <a:latin typeface="Comic Sans MS" pitchFamily="66" charset="0"/>
              </a:rPr>
              <a:t>*Izražava dinamiku savremenog života,</a:t>
            </a:r>
          </a:p>
          <a:p>
            <a:pPr eaLnBrk="0" hangingPunct="0">
              <a:spcBef>
                <a:spcPct val="50000"/>
              </a:spcBef>
            </a:pPr>
            <a:r>
              <a:rPr lang="hr-HR" sz="2000" dirty="0" smtClean="0">
                <a:latin typeface="Comic Sans MS" pitchFamily="66" charset="0"/>
              </a:rPr>
              <a:t>*  protivljenje starim vrijednostima, vjerovanje u napredak tehnike i bolju budućnost;</a:t>
            </a:r>
          </a:p>
          <a:p>
            <a:pPr eaLnBrk="0" hangingPunct="0">
              <a:spcBef>
                <a:spcPct val="50000"/>
              </a:spcBef>
            </a:pPr>
            <a:r>
              <a:rPr lang="hr-HR" sz="2000" dirty="0" smtClean="0">
                <a:latin typeface="Comic Sans MS" pitchFamily="66" charset="0"/>
              </a:rPr>
              <a:t>* otpor muzejima, knjižarama i akademijama svih vrsta – otpor institucionalnoj i službenoj umjetnosti;</a:t>
            </a:r>
          </a:p>
          <a:p>
            <a:pPr eaLnBrk="0" hangingPunct="0">
              <a:spcBef>
                <a:spcPct val="50000"/>
              </a:spcBef>
            </a:pPr>
            <a:r>
              <a:rPr lang="hr-HR" sz="2000" dirty="0" smtClean="0">
                <a:latin typeface="Comic Sans MS" pitchFamily="66" charset="0"/>
              </a:rPr>
              <a:t>*ne poštuju se gramatička i pravopisna pravila, razbijaju logične i smislene rečenice.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sz="2000" dirty="0" smtClean="0">
                <a:latin typeface="Comic Sans MS" pitchFamily="66" charset="0"/>
              </a:rPr>
              <a:t> Pokret je bio sve manje umjetnički, sve više politički; u Italiji će izroditi agresivni nacionalizam i </a:t>
            </a:r>
            <a:r>
              <a:rPr lang="hr-HR" sz="2000" i="1" dirty="0" smtClean="0">
                <a:latin typeface="Comic Sans MS" pitchFamily="66" charset="0"/>
              </a:rPr>
              <a:t>fašizam  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sz="2000" i="1" dirty="0" smtClean="0">
                <a:latin typeface="Comic Sans MS" pitchFamily="66" charset="0"/>
              </a:rPr>
              <a:t> </a:t>
            </a:r>
            <a:r>
              <a:rPr lang="hr-HR" sz="2000" dirty="0" smtClean="0">
                <a:latin typeface="Comic Sans MS" pitchFamily="66" charset="0"/>
              </a:rPr>
              <a:t>Rusija - </a:t>
            </a:r>
            <a:r>
              <a:rPr lang="hr-HR" sz="2000" i="1" dirty="0" smtClean="0">
                <a:latin typeface="Comic Sans MS" pitchFamily="66" charset="0"/>
              </a:rPr>
              <a:t> </a:t>
            </a:r>
            <a:r>
              <a:rPr lang="hr-HR" sz="2000" dirty="0" smtClean="0">
                <a:latin typeface="Comic Sans MS" pitchFamily="66" charset="0"/>
              </a:rPr>
              <a:t>u književnosti se koriste vulgarizmi, neologizmi, ništa nema smisla</a:t>
            </a:r>
            <a:r>
              <a:rPr lang="hr-HR" sz="2000" i="1" dirty="0" smtClean="0">
                <a:latin typeface="Comic Sans MS" pitchFamily="66" charset="0"/>
              </a:rPr>
              <a:t> </a:t>
            </a:r>
            <a:r>
              <a:rPr lang="hr-HR" sz="2000" dirty="0" smtClean="0">
                <a:latin typeface="Comic Sans MS" pitchFamily="66" charset="0"/>
              </a:rPr>
              <a:t>(Hljebnikov, Majakovski).</a:t>
            </a:r>
            <a:endParaRPr lang="hr-HR" sz="2000" dirty="0">
              <a:latin typeface="Comic Sans MS" pitchFamily="66" charset="0"/>
            </a:endParaRPr>
          </a:p>
        </p:txBody>
      </p:sp>
      <p:pic>
        <p:nvPicPr>
          <p:cNvPr id="4" name="Picture 3" descr="Filippo Tommaso Marinett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0"/>
            <a:ext cx="1752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avantgarde-museum.com/production/_files/image/admin/thumb/7c315f7f535e3f0d69e9737afa0eeb0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743200"/>
            <a:ext cx="16764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lippo Tommaso Marinett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4038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http://www.avantgarde-museum.com/production/_files/image/admin/thumb/7c315f7f535e3f0d69e9737afa0eeb0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219200"/>
            <a:ext cx="3733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81201" y="228600"/>
            <a:ext cx="48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>
                <a:latin typeface="Comic Sans MS" pitchFamily="66" charset="0"/>
              </a:rPr>
              <a:t>EKSPRESIONIZAM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70104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hr-HR" sz="2000" dirty="0" smtClean="0">
                <a:latin typeface="Comic Sans MS" pitchFamily="66" charset="0"/>
              </a:rPr>
              <a:t>zagovara traženje unutrašnje zbilje, istina je u čovjeku, a ne izvan njega </a:t>
            </a:r>
          </a:p>
          <a:p>
            <a:endParaRPr lang="hr-HR" sz="2000" dirty="0" smtClean="0">
              <a:latin typeface="Comic Sans MS" pitchFamily="66" charset="0"/>
            </a:endParaRPr>
          </a:p>
          <a:p>
            <a:r>
              <a:rPr lang="hr-HR" sz="2000" dirty="0" smtClean="0">
                <a:latin typeface="Comic Sans MS" pitchFamily="66" charset="0"/>
              </a:rPr>
              <a:t>* umjetnost je KRIK protiv očaja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04800" y="2819400"/>
            <a:ext cx="7467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</a:t>
            </a:r>
            <a:r>
              <a:rPr lang="sr-Latn-ME" sz="2000" dirty="0" smtClean="0">
                <a:latin typeface="Comic Sans MS" pitchFamily="66" charset="0"/>
              </a:rPr>
              <a:t>značava onaj umjetnički izraz koji karakteriše težnju ka očitavanju unutrašnjih, emotivnih stanja.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ao književni i umjetnički pokret javio se najprije u pozorištu i drami, zatim zahvata poeziju, muziku i slikarstvo.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N</a:t>
            </a:r>
            <a:r>
              <a:rPr lang="sr-Latn-ME" sz="2000" dirty="0" smtClean="0">
                <a:latin typeface="Comic Sans MS" pitchFamily="66" charset="0"/>
              </a:rPr>
              <a:t>aročito se razvio u Njemačkoj tokom Prvog svjetskog rata.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1055132"/>
            <a:ext cx="541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 smtClean="0">
                <a:latin typeface="Comic Sans MS" pitchFamily="66" charset="0"/>
              </a:rPr>
              <a:t>* (lat. </a:t>
            </a:r>
            <a:r>
              <a:rPr lang="hr-HR" sz="2000" i="1" dirty="0" smtClean="0">
                <a:latin typeface="Comic Sans MS" pitchFamily="66" charset="0"/>
              </a:rPr>
              <a:t>expressio</a:t>
            </a:r>
            <a:r>
              <a:rPr lang="hr-HR" sz="2000" dirty="0" smtClean="0">
                <a:latin typeface="Comic Sans MS" pitchFamily="66" charset="0"/>
              </a:rPr>
              <a:t> – izraz)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356350"/>
            <a:ext cx="3505200" cy="365125"/>
          </a:xfrm>
        </p:spPr>
        <p:txBody>
          <a:bodyPr/>
          <a:lstStyle/>
          <a:p>
            <a:r>
              <a:rPr lang="sr-Latn-CS" sz="1400" dirty="0" smtClean="0">
                <a:solidFill>
                  <a:schemeClr val="tx1"/>
                </a:solidFill>
              </a:rPr>
              <a:t>Edvard Munk</a:t>
            </a:r>
          </a:p>
          <a:p>
            <a:r>
              <a:rPr lang="sr-Latn-CS" sz="1400" dirty="0" smtClean="0">
                <a:solidFill>
                  <a:schemeClr val="tx1"/>
                </a:solidFill>
              </a:rPr>
              <a:t>KRIK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00" y="228600"/>
            <a:ext cx="5181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>
                <a:latin typeface="Comic Sans MS" pitchFamily="66" charset="0"/>
              </a:rPr>
              <a:t>EKSPRESIONIZAM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4495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</a:t>
            </a:r>
            <a:r>
              <a:rPr lang="sr-Latn-ME" sz="2000" dirty="0" smtClean="0">
                <a:latin typeface="Comic Sans MS" pitchFamily="66" charset="0"/>
              </a:rPr>
              <a:t>egiranje objektivne stvarnosti;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i</a:t>
            </a:r>
            <a:r>
              <a:rPr lang="sr-Latn-ME" sz="2000" dirty="0" smtClean="0">
                <a:latin typeface="Comic Sans MS" pitchFamily="66" charset="0"/>
              </a:rPr>
              <a:t>skrivljene slike;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S</a:t>
            </a:r>
            <a:r>
              <a:rPr lang="sr-Latn-ME" sz="2000" dirty="0" smtClean="0">
                <a:latin typeface="Comic Sans MS" pitchFamily="66" charset="0"/>
              </a:rPr>
              <a:t>tanja: očaj i besperspektivnost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T</a:t>
            </a:r>
            <a:r>
              <a:rPr lang="sr-Latn-ME" sz="2000" dirty="0" smtClean="0">
                <a:latin typeface="Comic Sans MS" pitchFamily="66" charset="0"/>
              </a:rPr>
              <a:t>ematika: rat, bolest i smrt</a:t>
            </a:r>
          </a:p>
          <a:p>
            <a:pPr>
              <a:buFont typeface="Arial" pitchFamily="34" charset="0"/>
              <a:buChar char="•"/>
            </a:pPr>
            <a:r>
              <a:rPr lang="sr-Latn-C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R</a:t>
            </a:r>
            <a:r>
              <a:rPr lang="sr-Latn-ME" sz="2000" dirty="0" smtClean="0">
                <a:latin typeface="Comic Sans MS" pitchFamily="66" charset="0"/>
              </a:rPr>
              <a:t>azvijena poezija i drama</a:t>
            </a:r>
          </a:p>
          <a:p>
            <a:pPr>
              <a:buFont typeface="Arial" pitchFamily="34" charset="0"/>
              <a:buChar char="•"/>
            </a:pPr>
            <a:endParaRPr lang="sr-Latn-ME" sz="20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Comic Sans MS" pitchFamily="66" charset="0"/>
              </a:rPr>
              <a:t>E</a:t>
            </a:r>
            <a:r>
              <a:rPr lang="sr-Latn-ME" sz="2000" dirty="0" smtClean="0">
                <a:latin typeface="Comic Sans MS" pitchFamily="66" charset="0"/>
              </a:rPr>
              <a:t>kspresionističko pjesništvo:</a:t>
            </a:r>
          </a:p>
          <a:p>
            <a:r>
              <a:rPr lang="sr-Latn-CS" sz="2000" dirty="0" smtClean="0">
                <a:latin typeface="Comic Sans MS" pitchFamily="66" charset="0"/>
              </a:rPr>
              <a:t>š</a:t>
            </a:r>
            <a:r>
              <a:rPr lang="sr-Latn-ME" sz="2000" dirty="0" smtClean="0">
                <a:latin typeface="Comic Sans MS" pitchFamily="66" charset="0"/>
              </a:rPr>
              <a:t>krtost izraza, odbacivanje deskripcije, slobodan stih, naglašena upotreba glagola</a:t>
            </a:r>
            <a:endParaRPr lang="en-US" sz="2000" dirty="0"/>
          </a:p>
        </p:txBody>
      </p:sp>
      <p:pic>
        <p:nvPicPr>
          <p:cNvPr id="5" name="Picture 3" descr="190508-munch-krik-pok"/>
          <p:cNvPicPr>
            <a:picLocks noChangeAspect="1" noChangeArrowheads="1"/>
          </p:cNvPicPr>
          <p:nvPr/>
        </p:nvPicPr>
        <p:blipFill>
          <a:blip r:embed="rId2" cstate="print"/>
          <a:srcRect t="5714"/>
          <a:stretch>
            <a:fillRect/>
          </a:stretch>
        </p:blipFill>
        <p:spPr bwMode="auto">
          <a:xfrm>
            <a:off x="4876800" y="990600"/>
            <a:ext cx="42672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05600" y="6248400"/>
            <a:ext cx="1828800" cy="473075"/>
          </a:xfrm>
        </p:spPr>
        <p:txBody>
          <a:bodyPr/>
          <a:lstStyle/>
          <a:p>
            <a:r>
              <a:rPr lang="sr-Latn-CS" sz="1400" dirty="0" smtClean="0">
                <a:solidFill>
                  <a:schemeClr val="tx1"/>
                </a:solidFill>
              </a:rPr>
              <a:t>Tristan Cara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28600"/>
            <a:ext cx="57912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endParaRPr lang="hr-HR" dirty="0" smtClean="0">
              <a:latin typeface="Comic Sans MS" pitchFamily="66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hr-HR" sz="2800" b="1" dirty="0" smtClean="0">
                <a:latin typeface="Comic Sans MS" pitchFamily="66" charset="0"/>
              </a:rPr>
              <a:t>Dadaizam </a:t>
            </a:r>
          </a:p>
          <a:p>
            <a:pPr eaLnBrk="0" hangingPunct="0">
              <a:spcBef>
                <a:spcPct val="50000"/>
              </a:spcBef>
            </a:pPr>
            <a:r>
              <a:rPr lang="hr-HR" dirty="0" smtClean="0">
                <a:latin typeface="Comic Sans MS" pitchFamily="66" charset="0"/>
              </a:rPr>
              <a:t>*  Naziv dolazi od dječjeg tepanja “ DA – DA” (besmisleno).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dirty="0" smtClean="0">
                <a:latin typeface="Comic Sans MS" pitchFamily="66" charset="0"/>
              </a:rPr>
              <a:t> Nastao je u Cirihu 1916. gdje se sklonila većina književnika za vrijeme  Prvog svjetskog rata.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dirty="0" smtClean="0">
                <a:latin typeface="Comic Sans MS" pitchFamily="66" charset="0"/>
              </a:rPr>
              <a:t> Tristan Cara (rođen kao Samuel Rozenstok, rumunski avangardni pjesnik</a:t>
            </a:r>
            <a:r>
              <a:rPr lang="hr-HR" b="1" dirty="0" smtClean="0">
                <a:latin typeface="Comic Sans MS" pitchFamily="66" charset="0"/>
              </a:rPr>
              <a:t>)</a:t>
            </a:r>
            <a:r>
              <a:rPr lang="hr-HR" dirty="0" smtClean="0">
                <a:latin typeface="Comic Sans MS" pitchFamily="66" charset="0"/>
              </a:rPr>
              <a:t> je pisac manifesta dadaizma u časopisu “Dada”.</a:t>
            </a:r>
          </a:p>
          <a:p>
            <a:pPr eaLnBrk="0" hangingPunct="0">
              <a:spcBef>
                <a:spcPct val="50000"/>
              </a:spcBef>
            </a:pPr>
            <a:r>
              <a:rPr lang="hr-HR" dirty="0" smtClean="0">
                <a:latin typeface="Comic Sans MS" pitchFamily="66" charset="0"/>
              </a:rPr>
              <a:t>* Otpor logici i jeziku kao temelju ljudske civilizacije, društvu i običajima; ismijavanje ,,vječne ljepote’’.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dirty="0" smtClean="0">
                <a:latin typeface="Comic Sans MS" pitchFamily="66" charset="0"/>
              </a:rPr>
              <a:t> Zagovaraju apsurd, nihilizam, anarhiju, spontanost, nesavršenost i slobodu. Nema logike u pisanju,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hr-HR" dirty="0" smtClean="0">
                <a:latin typeface="Comic Sans MS" pitchFamily="66" charset="0"/>
              </a:rPr>
              <a:t> Izrazite književne djelatnosti nema, ali je dadaizam uticao na sve pravce.</a:t>
            </a:r>
            <a:endParaRPr lang="hr-HR" dirty="0">
              <a:latin typeface="Comic Sans MS" pitchFamily="66" charset="0"/>
            </a:endParaRPr>
          </a:p>
        </p:txBody>
      </p:sp>
      <p:pic>
        <p:nvPicPr>
          <p:cNvPr id="4" name="Picture 3" descr="Portrait of Tristan Tzara, 1923' Giclee Print - Robert Delaunay | Art.com |  Tristan tzara, Robert delaunay, Ar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990600"/>
            <a:ext cx="3048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766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AVANGARDA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74</cp:revision>
  <dcterms:created xsi:type="dcterms:W3CDTF">2006-08-16T00:00:00Z</dcterms:created>
  <dcterms:modified xsi:type="dcterms:W3CDTF">2020-09-17T16:08:16Z</dcterms:modified>
</cp:coreProperties>
</file>