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2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E5BB86-A8B6-4F6C-B257-042150478FFC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3E9270-A7EB-471A-8BB6-95E2681148E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12.bin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Relationship Id="rId14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/>
          </a:bodyPr>
          <a:lstStyle/>
          <a:p>
            <a:r>
              <a:rPr lang="sr-Latn-ME" sz="3200" b="1" dirty="0" smtClean="0"/>
              <a:t>Pravila diferenciranja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2457222" y="2071678"/>
          <a:ext cx="2151063" cy="4064000"/>
        </p:xfrm>
        <a:graphic>
          <a:graphicData uri="http://schemas.openxmlformats.org/presentationml/2006/ole">
            <p:oleObj spid="_x0000_s1026" name="Equation" r:id="rId3" imgW="11412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42976" y="2214554"/>
          <a:ext cx="4357718" cy="3929090"/>
        </p:xfrm>
        <a:graphic>
          <a:graphicData uri="http://schemas.openxmlformats.org/presentationml/2006/ole">
            <p:oleObj spid="_x0000_s1027" name="Equation" r:id="rId4" imgW="1333440" imgH="1511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r>
              <a:rPr lang="sr-Latn-ME" sz="3200" b="1" dirty="0" smtClean="0"/>
              <a:t>Tablica izvoda nekih elementarnih funkcija 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2214554"/>
          <a:ext cx="8229600" cy="3640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28030"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280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7280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2803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280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42910" y="2286000"/>
          <a:ext cx="2395565" cy="500063"/>
        </p:xfrm>
        <a:graphic>
          <a:graphicData uri="http://schemas.openxmlformats.org/presentationml/2006/ole">
            <p:oleObj spid="_x0000_s14338" name="Equation" r:id="rId3" imgW="1155600" imgH="2412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1472" y="3071813"/>
          <a:ext cx="2441603" cy="500062"/>
        </p:xfrm>
        <a:graphic>
          <a:graphicData uri="http://schemas.openxmlformats.org/presentationml/2006/ole">
            <p:oleObj spid="_x0000_s14339" name="Equation" r:id="rId4" imgW="1130040" imgH="26640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71472" y="3643314"/>
          <a:ext cx="2500331" cy="785818"/>
        </p:xfrm>
        <a:graphic>
          <a:graphicData uri="http://schemas.openxmlformats.org/presentationml/2006/ole">
            <p:oleObj spid="_x0000_s14340" name="Equation" r:id="rId5" imgW="1587240" imgH="4698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71472" y="4429132"/>
          <a:ext cx="2071702" cy="642942"/>
        </p:xfrm>
        <a:graphic>
          <a:graphicData uri="http://schemas.openxmlformats.org/presentationml/2006/ole">
            <p:oleObj spid="_x0000_s14341" name="Equation" r:id="rId6" imgW="952200" imgH="39348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42910" y="5143512"/>
          <a:ext cx="2214578" cy="714380"/>
        </p:xfrm>
        <a:graphic>
          <a:graphicData uri="http://schemas.openxmlformats.org/presentationml/2006/ole">
            <p:oleObj spid="_x0000_s14342" name="Equation" r:id="rId7" imgW="1307880" imgH="39348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428992" y="2285992"/>
          <a:ext cx="1428760" cy="571504"/>
        </p:xfrm>
        <a:graphic>
          <a:graphicData uri="http://schemas.openxmlformats.org/presentationml/2006/ole">
            <p:oleObj spid="_x0000_s14343" name="Equation" r:id="rId8" imgW="545760" imgH="26640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428992" y="3071810"/>
          <a:ext cx="1785950" cy="477840"/>
        </p:xfrm>
        <a:graphic>
          <a:graphicData uri="http://schemas.openxmlformats.org/presentationml/2006/ole">
            <p:oleObj spid="_x0000_s14344" name="Equation" r:id="rId9" imgW="901440" imgH="241200" progId="Equation.3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428992" y="3857628"/>
          <a:ext cx="1928826" cy="428628"/>
        </p:xfrm>
        <a:graphic>
          <a:graphicData uri="http://schemas.openxmlformats.org/presentationml/2006/ole">
            <p:oleObj spid="_x0000_s14345" name="Equation" r:id="rId10" imgW="977760" imgH="241200" progId="Equation.3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428992" y="4429132"/>
          <a:ext cx="2143140" cy="642942"/>
        </p:xfrm>
        <a:graphic>
          <a:graphicData uri="http://schemas.openxmlformats.org/presentationml/2006/ole">
            <p:oleObj spid="_x0000_s14346" name="Equation" r:id="rId11" imgW="876240" imgH="39348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357554" y="5214950"/>
          <a:ext cx="2143140" cy="714380"/>
        </p:xfrm>
        <a:graphic>
          <a:graphicData uri="http://schemas.openxmlformats.org/presentationml/2006/ole">
            <p:oleObj spid="_x0000_s14347" name="Equation" r:id="rId12" imgW="1028520" imgH="39348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6143636" y="2357430"/>
          <a:ext cx="1571636" cy="500066"/>
        </p:xfrm>
        <a:graphic>
          <a:graphicData uri="http://schemas.openxmlformats.org/presentationml/2006/ole">
            <p:oleObj spid="_x0000_s14348" name="Equation" r:id="rId13" imgW="825480" imgH="26640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6143636" y="2928934"/>
          <a:ext cx="2071702" cy="714380"/>
        </p:xfrm>
        <a:graphic>
          <a:graphicData uri="http://schemas.openxmlformats.org/presentationml/2006/ole">
            <p:oleObj spid="_x0000_s14349" name="Equation" r:id="rId14" imgW="1231560" imgH="43164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143636" y="3714752"/>
          <a:ext cx="2214578" cy="714380"/>
        </p:xfrm>
        <a:graphic>
          <a:graphicData uri="http://schemas.openxmlformats.org/presentationml/2006/ole">
            <p:oleObj spid="_x0000_s14350" name="Equation" r:id="rId15" imgW="1346040" imgH="43164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6143636" y="4429132"/>
          <a:ext cx="2000264" cy="608014"/>
        </p:xfrm>
        <a:graphic>
          <a:graphicData uri="http://schemas.openxmlformats.org/presentationml/2006/ole">
            <p:oleObj spid="_x0000_s14351" name="Equation" r:id="rId16" imgW="1041120" imgH="393480" progId="Equation.3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143636" y="5214950"/>
          <a:ext cx="2071702" cy="608014"/>
        </p:xfrm>
        <a:graphic>
          <a:graphicData uri="http://schemas.openxmlformats.org/presentationml/2006/ole">
            <p:oleObj spid="_x0000_s14352" name="Equation" r:id="rId17" imgW="12189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928694"/>
          </a:xfrm>
        </p:spPr>
        <p:txBody>
          <a:bodyPr>
            <a:normAutofit/>
          </a:bodyPr>
          <a:lstStyle/>
          <a:p>
            <a:pPr algn="just"/>
            <a:r>
              <a:rPr lang="sr-Latn-ME" sz="2800" b="1" dirty="0" smtClean="0">
                <a:solidFill>
                  <a:srgbClr val="FF0000"/>
                </a:solidFill>
              </a:rPr>
              <a:t>Primjer 1.</a:t>
            </a:r>
            <a:r>
              <a:rPr lang="sr-Latn-ME" sz="2800" b="1" dirty="0" smtClean="0"/>
              <a:t> </a:t>
            </a:r>
            <a:r>
              <a:rPr lang="sr-Latn-ME" sz="2400" b="1" dirty="0" smtClean="0"/>
              <a:t>Odrediti  izvode  sledećih funkcija: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714348" y="1428736"/>
          <a:ext cx="7339042" cy="5000624"/>
        </p:xfrm>
        <a:graphic>
          <a:graphicData uri="http://schemas.openxmlformats.org/presentationml/2006/ole">
            <p:oleObj spid="_x0000_s15362" name="Equation" r:id="rId3" imgW="3429000" imgH="34542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5364" name="Equation" r:id="rId4" imgW="114120" imgH="215640" progId="Equation.3">
              <p:embed/>
            </p:oleObj>
          </a:graphicData>
        </a:graphic>
      </p:graphicFrame>
      <p:sp>
        <p:nvSpPr>
          <p:cNvPr id="10" name="Cloud 9"/>
          <p:cNvSpPr/>
          <p:nvPr/>
        </p:nvSpPr>
        <p:spPr>
          <a:xfrm>
            <a:off x="5715008" y="1285860"/>
            <a:ext cx="3071834" cy="1271590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6143636" y="1571612"/>
          <a:ext cx="2071702" cy="714377"/>
        </p:xfrm>
        <a:graphic>
          <a:graphicData uri="http://schemas.openxmlformats.org/presentationml/2006/ole">
            <p:oleObj spid="_x0000_s15366" name="Equation" r:id="rId5" imgW="74916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423863" y="642918"/>
          <a:ext cx="6011862" cy="6215082"/>
        </p:xfrm>
        <a:graphic>
          <a:graphicData uri="http://schemas.openxmlformats.org/presentationml/2006/ole">
            <p:oleObj spid="_x0000_s16386" name="Equation" r:id="rId3" imgW="3340080" imgH="3606480" progId="Equation.3">
              <p:embed/>
            </p:oleObj>
          </a:graphicData>
        </a:graphic>
      </p:graphicFrame>
      <p:sp>
        <p:nvSpPr>
          <p:cNvPr id="3" name="Cloud Callout 2"/>
          <p:cNvSpPr/>
          <p:nvPr/>
        </p:nvSpPr>
        <p:spPr>
          <a:xfrm>
            <a:off x="6286512" y="1071546"/>
            <a:ext cx="1857388" cy="928694"/>
          </a:xfrm>
          <a:prstGeom prst="cloudCallout">
            <a:avLst>
              <a:gd name="adj1" fmla="val -103058"/>
              <a:gd name="adj2" fmla="val 489595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572264" y="1214422"/>
          <a:ext cx="1428760" cy="714380"/>
        </p:xfrm>
        <a:graphic>
          <a:graphicData uri="http://schemas.openxmlformats.org/presentationml/2006/ole">
            <p:oleObj spid="_x0000_s16387" name="Equation" r:id="rId4" imgW="115560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/>
          </a:bodyPr>
          <a:lstStyle/>
          <a:p>
            <a:r>
              <a:rPr lang="sr-Latn-ME" sz="2800" b="1" dirty="0" smtClean="0">
                <a:solidFill>
                  <a:srgbClr val="FF0000"/>
                </a:solidFill>
              </a:rPr>
              <a:t>Zadaci za vježbu: </a:t>
            </a:r>
            <a:r>
              <a:rPr lang="sr-Latn-ME" sz="2400" b="1" dirty="0" smtClean="0"/>
              <a:t>Odrediti izvode sledećih funkcija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ph idx="1"/>
          </p:nvPr>
        </p:nvGraphicFramePr>
        <p:xfrm>
          <a:off x="1524000" y="1808956"/>
          <a:ext cx="6096000" cy="4064000"/>
        </p:xfrm>
        <a:graphic>
          <a:graphicData uri="http://schemas.openxmlformats.org/presentationml/2006/ole">
            <p:oleObj spid="_x0000_s17410" name="Equation" r:id="rId3" imgW="0" imgH="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08000" y="1500188"/>
          <a:ext cx="4772025" cy="5072084"/>
        </p:xfrm>
        <a:graphic>
          <a:graphicData uri="http://schemas.openxmlformats.org/presentationml/2006/ole">
            <p:oleObj spid="_x0000_s17411" name="Equation" r:id="rId4" imgW="1892160" imgH="2539800" progId="Equation.3">
              <p:embed/>
            </p:oleObj>
          </a:graphicData>
        </a:graphic>
      </p:graphicFrame>
      <p:sp>
        <p:nvSpPr>
          <p:cNvPr id="7" name="Cloud Callout 6"/>
          <p:cNvSpPr/>
          <p:nvPr/>
        </p:nvSpPr>
        <p:spPr>
          <a:xfrm>
            <a:off x="5072066" y="1571612"/>
            <a:ext cx="3786214" cy="1357322"/>
          </a:xfrm>
          <a:prstGeom prst="cloudCallout">
            <a:avLst>
              <a:gd name="adj1" fmla="val -107776"/>
              <a:gd name="adj2" fmla="val 411438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U</a:t>
            </a:r>
            <a:r>
              <a:rPr lang="sr-Latn-ME" dirty="0" smtClean="0">
                <a:solidFill>
                  <a:schemeClr val="tx2"/>
                </a:solidFill>
              </a:rPr>
              <a:t>putstvo:</a:t>
            </a:r>
          </a:p>
          <a:p>
            <a:pPr algn="ctr"/>
            <a:r>
              <a:rPr lang="sr-Latn-ME" dirty="0" smtClean="0">
                <a:solidFill>
                  <a:schemeClr val="tx2"/>
                </a:solidFill>
              </a:rPr>
              <a:t> Koristiti tablicu izvoda i osnovna pravila izvoda.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212</TotalTime>
  <Words>35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Flow</vt:lpstr>
      <vt:lpstr>Equation</vt:lpstr>
      <vt:lpstr>Pravila diferenciranja</vt:lpstr>
      <vt:lpstr>Tablica izvoda nekih elementarnih funkcija </vt:lpstr>
      <vt:lpstr>Primjer 1. Odrediti  izvode  sledećih funkcija:</vt:lpstr>
      <vt:lpstr>Slide 4</vt:lpstr>
      <vt:lpstr>Zadaci za vježbu: Odrediti izvode sledećih funkcija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Pravila diferenciranja</dc:title>
  <dc:creator>owner</dc:creator>
  <cp:lastModifiedBy>owner</cp:lastModifiedBy>
  <cp:revision>25</cp:revision>
  <dcterms:created xsi:type="dcterms:W3CDTF">2010-11-24T20:58:50Z</dcterms:created>
  <dcterms:modified xsi:type="dcterms:W3CDTF">2011-01-13T21:50:59Z</dcterms:modified>
</cp:coreProperties>
</file>