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57" r:id="rId12"/>
    <p:sldId id="259" r:id="rId13"/>
    <p:sldId id="261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77043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91523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03343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359081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024176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397615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24546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69873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89585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915171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93525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49000">
              <a:schemeClr val="accent1">
                <a:lumMod val="60000"/>
                <a:lumOff val="40000"/>
              </a:schemeClr>
            </a:gs>
            <a:gs pos="76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7BA39-D8D9-4CFF-A8D6-EEA02CA2C9B0}" type="datetimeFigureOut">
              <a:rPr lang="sr-Latn-ME" smtClean="0"/>
              <a:t>7.4.2020.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8D64D-3404-42D7-9C9F-899E3960014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799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49000">
              <a:schemeClr val="accent1">
                <a:lumMod val="60000"/>
                <a:lumOff val="40000"/>
              </a:schemeClr>
            </a:gs>
            <a:gs pos="76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59342"/>
            <a:ext cx="9144000" cy="2387600"/>
          </a:xfrm>
        </p:spPr>
        <p:txBody>
          <a:bodyPr>
            <a:normAutofit/>
          </a:bodyPr>
          <a:lstStyle/>
          <a:p>
            <a:r>
              <a:rPr lang="sr-Latn-ME" sz="8000" dirty="0" smtClean="0">
                <a:latin typeface="Tempus Sans ITC" panose="04020404030D07020202" pitchFamily="82" charset="0"/>
              </a:rPr>
              <a:t>ODREĐENI INTEGRAL</a:t>
            </a:r>
            <a:endParaRPr lang="sr-Latn-ME" sz="8000" dirty="0">
              <a:latin typeface="Tempus Sans ITC" panose="04020404030D070202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75745"/>
            <a:ext cx="9144000" cy="1242917"/>
          </a:xfrm>
        </p:spPr>
        <p:txBody>
          <a:bodyPr>
            <a:normAutofit/>
          </a:bodyPr>
          <a:lstStyle/>
          <a:p>
            <a:r>
              <a:rPr lang="sr-Latn-ME" sz="4400" dirty="0" smtClean="0">
                <a:latin typeface="Tempus Sans ITC" panose="04020404030D07020202" pitchFamily="82" charset="0"/>
              </a:rPr>
              <a:t>NJUTN-LAJBNICOVA FORMULA</a:t>
            </a:r>
            <a:endParaRPr lang="sr-Latn-ME" sz="44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458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 smtClean="0"/>
                  <a:t>e)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f>
                          <m:f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𝑠𝑖𝑛𝑥𝑑𝑥</m:t>
                        </m:r>
                      </m:e>
                    </m:nary>
                  </m:oMath>
                </a14:m>
                <a:endParaRPr lang="sr-Latn-ME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377" b="-5069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sr-Latn-ME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𝑠𝑖𝑛𝑥𝑑𝑥</m:t>
                          </m:r>
                        </m:e>
                      </m:nary>
                      <m:r>
                        <a:rPr lang="sr-Latn-ME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2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𝑐𝑜𝑠𝑥</m:t>
                      </m:r>
                      <m:d>
                        <m:dPr>
                          <m:begChr m:val="|"/>
                          <m:endChr m:val=""/>
                          <m:ctrlPr>
                            <a:rPr lang="sr-Latn-ME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sr-Latn-ME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ME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sr-Latn-ME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sr-Latn-ME" sz="3200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sr-Latn-ME" sz="3200" i="1">
                          <a:latin typeface="Cambria Math" panose="02040503050406030204" pitchFamily="18" charset="0"/>
                        </a:rPr>
                        <m:t>𝑐𝑜𝑠</m:t>
                      </m:r>
                      <m:f>
                        <m:fPr>
                          <m:ctrlPr>
                            <a:rPr lang="sr-Latn-ME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sz="3200" i="1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sr-Latn-ME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sz="3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sr-Latn-ME" sz="32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sz="32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=−0−</m:t>
                      </m:r>
                      <m:d>
                        <m:dPr>
                          <m:ctrlPr>
                            <a:rPr lang="sr-Latn-ME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=0+1=0                                      </m:t>
                      </m:r>
                    </m:oMath>
                  </m:oMathPara>
                </a14:m>
                <a:endParaRPr lang="sr-Latn-ME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833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3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1204367"/>
              </a:xfrm>
            </p:spPr>
            <p:txBody>
              <a:bodyPr>
                <a:noAutofit/>
              </a:bodyPr>
              <a:lstStyle/>
              <a:p>
                <a:r>
                  <a:rPr lang="sr-Latn-ME" sz="2800" dirty="0" smtClean="0">
                    <a:latin typeface="Tempus Sans ITC" panose="04020404030D07020202" pitchFamily="82" charset="0"/>
                  </a:rPr>
                  <a:t>Neka je funkcija </a:t>
                </a:r>
                <a14:m>
                  <m:oMath xmlns:m="http://schemas.openxmlformats.org/officeDocument/2006/math">
                    <m:r>
                      <a:rPr lang="sr-Latn-ME" sz="28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sr-Latn-ME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 sz="2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 sz="28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 sz="280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  <m:r>
                      <a:rPr lang="sr-Latn-ME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sr-Latn-ME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</m:oMath>
                </a14:m>
                <a:r>
                  <a:rPr lang="sr-Latn-ME" sz="2800" dirty="0">
                    <a:latin typeface="Tempus Sans ITC" panose="04020404030D07020202" pitchFamily="82" charset="0"/>
                  </a:rPr>
                  <a:t> nenegativna i neprekidna</a:t>
                </a:r>
                <a:r>
                  <a:rPr lang="sr-Latn-ME" sz="2800" dirty="0" smtClean="0">
                    <a:latin typeface="Tempus Sans ITC" panose="04020404030D07020202" pitchFamily="82" charset="0"/>
                  </a:rPr>
                  <a:t>.</a:t>
                </a:r>
                <a:br>
                  <a:rPr lang="sr-Latn-ME" sz="2800" dirty="0" smtClean="0">
                    <a:latin typeface="Tempus Sans ITC" panose="04020404030D07020202" pitchFamily="82" charset="0"/>
                  </a:rPr>
                </a:br>
                <a:r>
                  <a:rPr lang="sr-Latn-ME" sz="2800" dirty="0" smtClean="0">
                    <a:latin typeface="Tempus Sans ITC" panose="04020404030D07020202" pitchFamily="82" charset="0"/>
                  </a:rPr>
                  <a:t> </a:t>
                </a:r>
                <a:r>
                  <a:rPr lang="sr-Latn-ME" sz="2800" dirty="0">
                    <a:latin typeface="Tempus Sans ITC" panose="04020404030D07020202" pitchFamily="82" charset="0"/>
                  </a:rPr>
                  <a:t/>
                </a:r>
                <a:br>
                  <a:rPr lang="sr-Latn-ME" sz="2800" dirty="0">
                    <a:latin typeface="Tempus Sans ITC" panose="04020404030D07020202" pitchFamily="82" charset="0"/>
                  </a:rPr>
                </a:br>
                <a:endParaRPr lang="sr-Latn-ME" sz="2800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4" name="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204367"/>
              </a:xfrm>
              <a:blipFill rotWithShape="0">
                <a:blip r:embed="rId2"/>
                <a:stretch>
                  <a:fillRect l="-1217" t="-9645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7150584" cy="4590498"/>
          </a:xfrm>
        </p:spPr>
      </p:pic>
      <p:sp>
        <p:nvSpPr>
          <p:cNvPr id="6" name="TextBox 5"/>
          <p:cNvSpPr txBox="1"/>
          <p:nvPr/>
        </p:nvSpPr>
        <p:spPr>
          <a:xfrm>
            <a:off x="955343" y="941696"/>
            <a:ext cx="6282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 smtClean="0">
                <a:latin typeface="Tempus Sans ITC" panose="04020404030D07020202" pitchFamily="82" charset="0"/>
              </a:rPr>
              <a:t>Grafik jedne takve funkcije je dat na slici.</a:t>
            </a:r>
            <a:endParaRPr lang="sr-Latn-ME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84191" y="2347414"/>
                <a:ext cx="3621206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 smtClean="0">
                    <a:latin typeface="Tempus Sans ITC" panose="04020404030D07020202" pitchFamily="82" charset="0"/>
                  </a:rPr>
                  <a:t>Figuru koju ograničava kriva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2800" dirty="0" smtClean="0">
                    <a:latin typeface="Tempus Sans ITC" panose="04020404030D07020202" pitchFamily="8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𝑂𝑥</m:t>
                    </m:r>
                  </m:oMath>
                </a14:m>
                <a:r>
                  <a:rPr lang="sr-Latn-ME" sz="2800" dirty="0" smtClean="0">
                    <a:latin typeface="Tempus Sans ITC" panose="04020404030D07020202" pitchFamily="82" charset="0"/>
                  </a:rPr>
                  <a:t> osa i prave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sz="2800" dirty="0" smtClean="0">
                    <a:latin typeface="Tempus Sans ITC" panose="04020404030D07020202" pitchFamily="82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sr-Latn-ME" sz="2800" dirty="0" smtClean="0">
                    <a:latin typeface="Tempus Sans ITC" panose="04020404030D07020202" pitchFamily="82" charset="0"/>
                  </a:rPr>
                  <a:t> nazivamo </a:t>
                </a:r>
                <a:r>
                  <a:rPr lang="sr-Latn-ME" sz="2800" b="1" dirty="0" smtClean="0">
                    <a:solidFill>
                      <a:srgbClr val="FF0000"/>
                    </a:solidFill>
                    <a:latin typeface="Tempus Sans ITC" panose="04020404030D07020202" pitchFamily="82" charset="0"/>
                  </a:rPr>
                  <a:t>krivolinijskim trapezom</a:t>
                </a:r>
                <a:r>
                  <a:rPr lang="sr-Latn-ME" sz="2800" dirty="0" smtClean="0">
                    <a:latin typeface="Tempus Sans ITC" panose="04020404030D07020202" pitchFamily="82" charset="0"/>
                  </a:rPr>
                  <a:t>.</a:t>
                </a:r>
                <a:endParaRPr lang="sr-Latn-ME" sz="2800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191" y="2347414"/>
                <a:ext cx="3621206" cy="2677656"/>
              </a:xfrm>
              <a:prstGeom prst="rect">
                <a:avLst/>
              </a:prstGeom>
              <a:blipFill rotWithShape="0">
                <a:blip r:embed="rId4"/>
                <a:stretch>
                  <a:fillRect l="-3535" t="-3189" r="-5724" b="-5467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084394" y="4594183"/>
            <a:ext cx="194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>
                <a:solidFill>
                  <a:srgbClr val="FF0000"/>
                </a:solidFill>
                <a:latin typeface="Tempus Sans ITC" panose="04020404030D07020202" pitchFamily="82" charset="0"/>
              </a:rPr>
              <a:t>krivolinijski trapez</a:t>
            </a:r>
            <a:endParaRPr lang="sr-Latn-ME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2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003"/>
          </a:xfrm>
        </p:spPr>
        <p:txBody>
          <a:bodyPr>
            <a:normAutofit/>
          </a:bodyPr>
          <a:lstStyle/>
          <a:p>
            <a:r>
              <a:rPr lang="sr-Latn-ME" sz="3600" dirty="0" smtClean="0">
                <a:latin typeface="Tempus Sans ITC" panose="04020404030D07020202" pitchFamily="82" charset="0"/>
              </a:rPr>
              <a:t>Geometrijski smisao određenog integrala</a:t>
            </a:r>
            <a:endParaRPr lang="sr-Latn-ME" sz="3600" dirty="0">
              <a:latin typeface="Tempus Sans ITC" panose="04020404030D07020202" pitchFamily="8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28298"/>
                <a:ext cx="10515600" cy="537721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Ako je funkcija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nenegativna </a:t>
                </a:r>
                <a:r>
                  <a:rPr lang="sr-Latn-ME" dirty="0">
                    <a:latin typeface="Tempus Sans ITC" panose="04020404030D07020202" pitchFamily="82" charset="0"/>
                  </a:rPr>
                  <a:t>i neprekidna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 na odsječku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kao na prethodnom slajdu, tada je površina S krivolinijskog trapeza  kojeg ograničava kriva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dirty="0">
                    <a:latin typeface="Tempus Sans ITC" panose="04020404030D07020202" pitchFamily="8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𝑂𝑥</m:t>
                    </m:r>
                  </m:oMath>
                </a14:m>
                <a:r>
                  <a:rPr lang="sr-Latn-ME" dirty="0">
                    <a:latin typeface="Tempus Sans ITC" panose="04020404030D07020202" pitchFamily="82" charset="0"/>
                  </a:rPr>
                  <a:t> osa i prave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dirty="0">
                    <a:latin typeface="Tempus Sans ITC" panose="04020404030D07020202" pitchFamily="82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sr-Latn-ME" dirty="0">
                    <a:latin typeface="Tempus Sans ITC" panose="04020404030D07020202" pitchFamily="82" charset="0"/>
                  </a:rPr>
                  <a:t> 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jednaka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r>
                  <a:rPr lang="sr-Latn-ME" dirty="0">
                    <a:latin typeface="Tempus Sans ITC" panose="04020404030D07020202" pitchFamily="82" charset="0"/>
                  </a:rPr>
                  <a:t>Ako je funkcija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sr-Latn-ME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na </a:t>
                </a:r>
                <a:r>
                  <a:rPr lang="sr-Latn-ME" dirty="0">
                    <a:latin typeface="Tempus Sans ITC" panose="04020404030D07020202" pitchFamily="82" charset="0"/>
                  </a:rPr>
                  <a:t>odsječku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tada </a:t>
                </a:r>
                <a:r>
                  <a:rPr lang="sr-Latn-ME" dirty="0">
                    <a:latin typeface="Tempus Sans ITC" panose="04020404030D07020202" pitchFamily="82" charset="0"/>
                  </a:rPr>
                  <a:t>je površina S krivolinijskog trapeza 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ograničenog sa krivom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dirty="0">
                    <a:latin typeface="Tempus Sans ITC" panose="04020404030D07020202" pitchFamily="8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0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osom </a:t>
                </a:r>
                <a:r>
                  <a:rPr lang="sr-Latn-ME" dirty="0">
                    <a:latin typeface="Tempus Sans ITC" panose="04020404030D07020202" pitchFamily="82" charset="0"/>
                  </a:rPr>
                  <a:t>i 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pravima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dirty="0">
                    <a:latin typeface="Tempus Sans ITC" panose="04020404030D07020202" pitchFamily="82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sr-Latn-ME" dirty="0">
                    <a:latin typeface="Tempus Sans ITC" panose="04020404030D07020202" pitchFamily="82" charset="0"/>
                  </a:rPr>
                  <a:t> jednaka </a:t>
                </a:r>
                <a14:m>
                  <m:oMath xmlns:m="http://schemas.openxmlformats.org/officeDocument/2006/math">
                    <m:r>
                      <a:rPr lang="sr-Latn-ME" b="0" i="0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>
                    <a:latin typeface="Tempus Sans ITC" panose="04020404030D07020202" pitchFamily="82" charset="0"/>
                  </a:rPr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28298"/>
                <a:ext cx="10515600" cy="5377217"/>
              </a:xfrm>
              <a:blipFill rotWithShape="0">
                <a:blip r:embed="rId2"/>
                <a:stretch>
                  <a:fillRect l="-1043" t="-283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18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>
                <a:latin typeface="Tempus Sans ITC" panose="04020404030D07020202" pitchFamily="82" charset="0"/>
              </a:rPr>
              <a:t>Primjer 2. Koristeći Njutn-Lajbnicovu formulu izračunati površinu figure ograničene linijama:</a:t>
            </a:r>
            <a:endParaRPr lang="sr-Latn-ME" sz="3200" dirty="0">
              <a:latin typeface="Tempus Sans ITC" panose="04020404030D07020202" pitchFamily="8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lnSpc>
                    <a:spcPct val="20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=0,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=3,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b="0" dirty="0" smtClean="0"/>
              </a:p>
              <a:p>
                <a:pPr marL="514350" indent="-514350">
                  <a:lnSpc>
                    <a:spcPct val="20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/>
              </a:p>
              <a:p>
                <a:pPr marL="514350" indent="-514350">
                  <a:lnSpc>
                    <a:spcPct val="20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=−1,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=2,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/>
              </a:p>
              <a:p>
                <a:pPr marL="0" indent="0">
                  <a:lnSpc>
                    <a:spcPct val="200000"/>
                  </a:lnSpc>
                  <a:buNone/>
                </a:pPr>
                <a:endParaRPr lang="sr-Latn-ME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612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marL="514350" indent="-514350">
                  <a:lnSpc>
                    <a:spcPct val="200000"/>
                  </a:lnSpc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Primjer 2. a)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=3,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087" b="-8295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52778"/>
            <a:ext cx="4629413" cy="5097032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Dio površine obilježen sa S je ono što treba da izračunamo: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begChr m:val="|"/>
                          <m:endChr m:val=""/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4"/>
                <a:stretch>
                  <a:fillRect l="-2118" t="-224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357349" y="4858603"/>
            <a:ext cx="402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3600" b="1" dirty="0" smtClean="0">
                <a:solidFill>
                  <a:srgbClr val="FF0000"/>
                </a:solidFill>
              </a:rPr>
              <a:t>S</a:t>
            </a:r>
            <a:endParaRPr lang="sr-Latn-ME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68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10748749" cy="1325563"/>
              </a:xfrm>
            </p:spPr>
            <p:txBody>
              <a:bodyPr/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Primjer 2. b)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10748749" cy="1325563"/>
              </a:xfrm>
              <a:blipFill rotWithShape="0">
                <a:blip r:embed="rId2"/>
                <a:stretch>
                  <a:fillRect l="-2268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01" y="1993907"/>
            <a:ext cx="7099294" cy="4014773"/>
          </a:xfrm>
        </p:spPr>
      </p:pic>
      <p:sp>
        <p:nvSpPr>
          <p:cNvPr id="6" name="TextBox 5"/>
          <p:cNvSpPr txBox="1"/>
          <p:nvPr/>
        </p:nvSpPr>
        <p:spPr>
          <a:xfrm flipH="1">
            <a:off x="3493940" y="3678127"/>
            <a:ext cx="300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3600" dirty="0" smtClean="0">
                <a:solidFill>
                  <a:srgbClr val="FF0000"/>
                </a:solidFill>
              </a:rPr>
              <a:t>S</a:t>
            </a:r>
            <a:endParaRPr lang="sr-Latn-ME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786563" y="1993900"/>
                <a:ext cx="5181600" cy="4351338"/>
              </a:xfrm>
            </p:spPr>
            <p:txBody>
              <a:bodyPr/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Dio površine obilježen sa S je ono što treba da izračunamo: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𝑠𝑖𝑛𝑥𝑑𝑥</m:t>
                          </m:r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𝑐𝑜𝑠𝑥</m:t>
                      </m:r>
                      <m:d>
                        <m:dPr>
                          <m:begChr m:val="|"/>
                          <m:endChr m:val=""/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      </m:t>
                      </m:r>
                    </m:oMath>
                  </m:oMathPara>
                </a14:m>
                <a:endParaRPr lang="sr-Latn-ME" b="0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=1+1=2                    </m:t>
                      </m:r>
                    </m:oMath>
                  </m:oMathPara>
                </a14:m>
                <a:endParaRPr lang="sr-Latn-ME" b="0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7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786563" y="1993900"/>
                <a:ext cx="5181600" cy="4351338"/>
              </a:xfrm>
              <a:blipFill rotWithShape="0">
                <a:blip r:embed="rId4"/>
                <a:stretch>
                  <a:fillRect l="-2118" t="-224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624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576" y="1407046"/>
            <a:ext cx="4248222" cy="5188495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1825625"/>
                <a:ext cx="5455693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Kako je naša funkcija negativna, tj. </a:t>
                </a:r>
                <a:r>
                  <a:rPr lang="sr-Latn-ME">
                    <a:latin typeface="Tempus Sans ITC" panose="04020404030D07020202" pitchFamily="82" charset="0"/>
                  </a:rPr>
                  <a:t>g</a:t>
                </a:r>
                <a:r>
                  <a:rPr lang="sr-Latn-ME" smtClean="0">
                    <a:latin typeface="Tempus Sans ITC" panose="04020404030D07020202" pitchFamily="82" charset="0"/>
                  </a:rPr>
                  <a:t>rafik joj ispod x-ose, 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koristimo drugu varijantu određenog integrala: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begChr m:val="|"/>
                          <m:endChr m:val=""/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ME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1825625"/>
                <a:ext cx="5455693" cy="4351338"/>
              </a:xfrm>
              <a:blipFill rotWithShape="0">
                <a:blip r:embed="rId3"/>
                <a:stretch>
                  <a:fillRect l="-1899" t="-294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marL="514350" indent="-514350">
                  <a:lnSpc>
                    <a:spcPct val="200000"/>
                  </a:lnSpc>
                  <a:buFont typeface="+mj-lt"/>
                  <a:buAutoNum type="alphaLcParenR"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Primjer 2. c)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=−1,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=2,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5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4"/>
                <a:stretch>
                  <a:fillRect l="-2319" b="-11060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377781" y="3678127"/>
            <a:ext cx="1416297" cy="646331"/>
            <a:chOff x="2377781" y="3678127"/>
            <a:chExt cx="1416297" cy="646331"/>
          </a:xfrm>
        </p:grpSpPr>
        <p:sp>
          <p:nvSpPr>
            <p:cNvPr id="7" name="TextBox 6"/>
            <p:cNvSpPr txBox="1"/>
            <p:nvPr/>
          </p:nvSpPr>
          <p:spPr>
            <a:xfrm flipH="1">
              <a:off x="3493940" y="3678127"/>
              <a:ext cx="3001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sz="3600" dirty="0" smtClean="0">
                  <a:solidFill>
                    <a:srgbClr val="FF0000"/>
                  </a:solidFill>
                </a:rPr>
                <a:t>S</a:t>
              </a:r>
              <a:endParaRPr lang="sr-Latn-ME" sz="3600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flipH="1">
              <a:off x="2377781" y="3678127"/>
              <a:ext cx="2875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sz="2400" b="1" dirty="0" smtClean="0">
                  <a:solidFill>
                    <a:srgbClr val="FF0000"/>
                  </a:solidFill>
                </a:rPr>
                <a:t>S</a:t>
              </a:r>
              <a:endParaRPr lang="sr-Latn-ME" sz="2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125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latin typeface="Tempus Sans ITC" panose="04020404030D07020202" pitchFamily="82" charset="0"/>
              </a:rPr>
              <a:t>Domaći zadatak</a:t>
            </a:r>
            <a:endParaRPr lang="sr-Latn-ME" dirty="0">
              <a:latin typeface="Tempus Sans ITC" panose="04020404030D07020202" pitchFamily="8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r-Latn-ME" dirty="0" smtClean="0"/>
                  <a:t>1. Izračunati:</a:t>
                </a:r>
              </a:p>
              <a:p>
                <a:pPr marL="0" indent="0">
                  <a:buNone/>
                </a:pPr>
                <a:r>
                  <a:rPr lang="sr-Latn-ME" dirty="0" smtClean="0"/>
                  <a:t>a)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r>
                  <a:rPr lang="sr-Latn-ME" dirty="0" smtClean="0"/>
                  <a:t>		b)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 smtClean="0"/>
                  <a:t>	c)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  <m:sup>
                        <m:r>
                          <a:rPr lang="sr-Latn-M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𝑐𝑜𝑠𝑥𝑑𝑥</m:t>
                        </m:r>
                      </m:e>
                    </m:nary>
                  </m:oMath>
                </a14:m>
                <a:r>
                  <a:rPr lang="sr-Latn-ME" dirty="0" smtClean="0"/>
                  <a:t>	d)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  <m:sup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sup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nary>
                  </m:oMath>
                </a14:m>
                <a:endParaRPr lang="sr-Latn-ME" dirty="0" smtClean="0"/>
              </a:p>
              <a:p>
                <a:pPr marL="0" indent="0">
                  <a:buNone/>
                </a:pPr>
                <a:r>
                  <a:rPr lang="sr-Latn-ME" dirty="0" smtClean="0"/>
                  <a:t>2. Koristeći Njutn-Lajbnicovu formulu, izračunati površinu figure ograničene linijama:</a:t>
                </a:r>
              </a:p>
              <a:p>
                <a:pPr marL="0" indent="0">
                  <a:buNone/>
                </a:pPr>
                <a:r>
                  <a:rPr lang="sr-Latn-ME" b="0" dirty="0" smtClean="0"/>
                  <a:t>a)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sr-Latn-ME" b="0" i="1" smtClean="0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=1, 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 smtClean="0"/>
              </a:p>
              <a:p>
                <a:pPr marL="0" indent="0">
                  <a:buNone/>
                </a:pPr>
                <a:r>
                  <a:rPr lang="sr-Latn-ME" dirty="0" smtClean="0"/>
                  <a:t>b)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=0, 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 smtClean="0"/>
              </a:p>
              <a:p>
                <a:pPr marL="0" indent="0">
                  <a:buNone/>
                </a:pPr>
                <a:r>
                  <a:rPr lang="sr-Latn-ME" dirty="0" smtClean="0"/>
                  <a:t>c)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𝑐𝑜𝑠𝑥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=0, 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/>
              </a:p>
              <a:p>
                <a:pPr marL="0" indent="0">
                  <a:buNone/>
                </a:pPr>
                <a:endParaRPr lang="sr-Latn-ME" dirty="0"/>
              </a:p>
              <a:p>
                <a:pPr marL="0" indent="0">
                  <a:buNone/>
                </a:pPr>
                <a:endParaRPr lang="sr-Latn-ME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040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latin typeface="Tempus Sans ITC" panose="04020404030D07020202" pitchFamily="82" charset="0"/>
              </a:rPr>
              <a:t>Šta je to određeni integral?</a:t>
            </a:r>
            <a:endParaRPr lang="sr-Latn-ME" dirty="0">
              <a:latin typeface="Tempus Sans ITC" panose="04020404030D07020202" pitchFamily="8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Određeni integral izgleda slično neodređenom integralu, uz neka ograničenja: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r>
                  <a:rPr lang="sr-Latn-ME" dirty="0" smtClean="0">
                    <a:latin typeface="Tempus Sans ITC" panose="04020404030D07020202" pitchFamily="82" charset="0"/>
                  </a:rPr>
                  <a:t>Broj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je donja,a broj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gornja granica integrala.</a:t>
                </a:r>
              </a:p>
              <a:p>
                <a:r>
                  <a:rPr lang="sr-Latn-ME" dirty="0" smtClean="0">
                    <a:latin typeface="Tempus Sans ITC" panose="04020404030D07020202" pitchFamily="82" charset="0"/>
                  </a:rPr>
                  <a:t>Odsječak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nazivamo odsječak integracije, a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promjenljiva integracije.</a:t>
                </a:r>
              </a:p>
              <a:p>
                <a:r>
                  <a:rPr lang="sr-Latn-ME" dirty="0" smtClean="0">
                    <a:latin typeface="Tempus Sans ITC" panose="04020404030D07020202" pitchFamily="82" charset="0"/>
                  </a:rPr>
                  <a:t>Za funkciju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kažemo da je integrabilna na odsječku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ako postoji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 </a:t>
                </a:r>
                <a:endParaRPr lang="sr-Latn-ME" dirty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350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405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latin typeface="Tempus Sans ITC" panose="04020404030D07020202" pitchFamily="82" charset="0"/>
              </a:rPr>
              <a:t>Izračunavanje određenog integrala</a:t>
            </a:r>
            <a:endParaRPr lang="sr-Latn-ME" dirty="0">
              <a:latin typeface="Tempus Sans ITC" panose="04020404030D07020202" pitchFamily="8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Teorema: (Njutn-Lajbnicova formula)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Ako je funkcija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neprekidna na odsječku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tada je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gdje je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primitivna funkcija funkcije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na intervalu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).</m:t>
                    </m:r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616657" y="3766782"/>
            <a:ext cx="4722125" cy="154219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21068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>
                <a:latin typeface="Tempus Sans ITC" panose="04020404030D07020202" pitchFamily="82" charset="0"/>
              </a:rPr>
              <a:t>Primjer 1. Izračunaj sledeće određene integrale:</a:t>
            </a:r>
            <a:endParaRPr lang="sr-Latn-ME" sz="3200" dirty="0">
              <a:latin typeface="Tempus Sans ITC" panose="04020404030D07020202" pitchFamily="8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33734" y="1173706"/>
                <a:ext cx="10515600" cy="5227093"/>
              </a:xfrm>
            </p:spPr>
            <p:txBody>
              <a:bodyPr>
                <a:noAutofit/>
              </a:bodyPr>
              <a:lstStyle/>
              <a:p>
                <a:pPr marL="514350" indent="-51435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𝑠𝑖𝑛𝑥𝑑𝑥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3734" y="1173706"/>
                <a:ext cx="10515600" cy="5227093"/>
              </a:xfrm>
              <a:blipFill rotWithShape="0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894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 smtClean="0"/>
                  <a:t>a)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377" b="-1843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Prvo riješimo naš integral koristeći se tablicom osnovnih integrala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sr-Latn-ME" dirty="0">
                    <a:latin typeface="Tempus Sans ITC" panose="04020404030D07020202" pitchFamily="82" charset="0"/>
                  </a:rPr>
                  <a:t>Ovo nije dovoljno jer nigdje nismo naglasili koje su nam granice.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I na kraju mijenjamo vrijednosti granica u dobijenu funkciju.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𝑥𝑑𝑥</m:t>
                          </m:r>
                        </m:e>
                      </m:nary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|"/>
                          <m:endChr m:val="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den>
                          </m:f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217" t="-280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8200" y="2295599"/>
                <a:ext cx="2391167" cy="1204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r-Latn-ME" sz="28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r>
                          <a:rPr lang="sr-Latn-ME" sz="2800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  <m:r>
                      <a:rPr lang="sr-Latn-ME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begChr m:val="|"/>
                        <m:endChr m:val=""/>
                        <m:ctrlPr>
                          <a:rPr lang="sr-Latn-ME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sr-Latn-ME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sr-Latn-ME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sr-Latn-ME" sz="2800" dirty="0" smtClean="0"/>
                  <a:t> </a:t>
                </a:r>
              </a:p>
              <a:p>
                <a:endParaRPr lang="sr-Latn-ME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295599"/>
                <a:ext cx="2391167" cy="120417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/>
          <p:cNvSpPr/>
          <p:nvPr/>
        </p:nvSpPr>
        <p:spPr>
          <a:xfrm>
            <a:off x="2628865" y="2295599"/>
            <a:ext cx="600502" cy="93892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114574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b)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377" b="-3687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Princip je isti i u ovom primjeru. </a:t>
                </a:r>
                <a:endParaRPr lang="sr-Latn-ME" dirty="0">
                  <a:latin typeface="Tempus Sans ITC" panose="04020404030D07020202" pitchFamily="82" charset="0"/>
                </a:endParaRPr>
              </a:p>
              <a:p>
                <a:r>
                  <a:rPr lang="sr-Latn-ME" dirty="0" smtClean="0">
                    <a:latin typeface="Tempus Sans ITC" panose="04020404030D07020202" pitchFamily="82" charset="0"/>
                  </a:rPr>
                  <a:t>Riješimo integral, dodamo granice, i zatim ih zamijenimo koristeći Njutn-Lajbnicovu fomulu.</a:t>
                </a:r>
              </a:p>
              <a:p>
                <a:pPr marL="0" indent="0">
                  <a:buNone/>
                </a:pPr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begChr m:val="|"/>
                          <m:endChr m:val=""/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268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 smtClean="0"/>
                  <a:t>c)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sSup>
                          <m:sSup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377" b="-1843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sr-Latn-ME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sr-Latn-ME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3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sr-Latn-ME" sz="36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sr-Latn-ME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3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|"/>
                          <m:endChr m:val=""/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sr-Latn-ME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r-Latn-ME" sz="36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ME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ME" sz="3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r-Latn-ME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r-Latn-ME" sz="36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r-Latn-ME" sz="3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Latn-ME" sz="3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116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/>
                  <a:t>d</a:t>
                </a:r>
                <a:r>
                  <a:rPr lang="sr-Latn-ME" dirty="0" smtClean="0"/>
                  <a:t>)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f>
                          <m:f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nary>
                  </m:oMath>
                </a14:m>
                <a:endParaRPr lang="sr-Latn-ME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sr-Latn-ME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f>
                            <m:fPr>
                              <m:ctrlPr>
                                <a:rPr lang="sr-Latn-ME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nary>
                      <m:r>
                        <a:rPr lang="sr-Latn-ME" sz="3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60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sr-Latn-ME" sz="3600" b="0" i="1" smtClean="0">
                          <a:latin typeface="Cambria Math" panose="02040503050406030204" pitchFamily="18" charset="0"/>
                        </a:rPr>
                        <m:t>𝑛</m:t>
                      </m:r>
                      <m:d>
                        <m:dPr>
                          <m:begChr m:val="|"/>
                          <m:endChr m:val="|"/>
                          <m:ctrl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d>
                        <m:dPr>
                          <m:begChr m:val="|"/>
                          <m:endChr m:val=""/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sr-Latn-ME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den>
                          </m:f>
                        </m:e>
                      </m:d>
                      <m:r>
                        <a:rPr lang="sr-Latn-ME" sz="3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600" i="1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sr-Latn-ME" sz="36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ME" sz="3600" i="1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sr-Latn-ME" sz="3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600" i="1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36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sr-Latn-ME" sz="36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ME" sz="36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r-Latn-ME" sz="3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600" i="1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sr-Latn-ME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36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sr-Latn-ME" sz="3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258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248</Words>
  <Application>Microsoft Office PowerPoint</Application>
  <PresentationFormat>Widescreen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Tempus Sans ITC</vt:lpstr>
      <vt:lpstr>1_Office Theme</vt:lpstr>
      <vt:lpstr>ODREĐENI INTEGRAL</vt:lpstr>
      <vt:lpstr>Domaći zadatak</vt:lpstr>
      <vt:lpstr>Šta je to određeni integral?</vt:lpstr>
      <vt:lpstr>Izračunavanje određenog integrala</vt:lpstr>
      <vt:lpstr>Primjer 1. Izračunaj sledeće određene integrale:</vt:lpstr>
      <vt:lpstr>a) ∫1_1^3▒xdx</vt:lpstr>
      <vt:lpstr>b) ∫1_0^2▒〖x^2 dx〗</vt:lpstr>
      <vt:lpstr>c) ∫1_(-1)^1▒〖x^3 dx〗</vt:lpstr>
      <vt:lpstr>d)∫1_1^2▒dx/x</vt:lpstr>
      <vt:lpstr>e)∫1_0^(π/2)▒sinxdx</vt:lpstr>
      <vt:lpstr>Neka je funkcija f:[a,b]→R nenegativna i neprekidna.   </vt:lpstr>
      <vt:lpstr>Geometrijski smisao određenog integrala</vt:lpstr>
      <vt:lpstr>Primjer 2. Koristeći Njutn-Lajbnicovu formulu izračunati površinu figure ograničene linijama:</vt:lpstr>
      <vt:lpstr>Primjer 2. a) y=x^2,  x=0,  x=3,  y=0</vt:lpstr>
      <vt:lpstr>Primjer 2. b) y=sinx,  x=0,  x=π,  y=0</vt:lpstr>
      <vt:lpstr>Primjer 2. c) y=-x^2,  x=-1,  x=2,  y=0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ODREĐENI INTEGRAL</dc:title>
  <dc:creator>Jelena Šćekić</dc:creator>
  <cp:lastModifiedBy>Jelena Šćekić</cp:lastModifiedBy>
  <cp:revision>29</cp:revision>
  <dcterms:created xsi:type="dcterms:W3CDTF">2020-04-07T10:52:45Z</dcterms:created>
  <dcterms:modified xsi:type="dcterms:W3CDTF">2020-04-07T15:53:24Z</dcterms:modified>
</cp:coreProperties>
</file>