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81" r:id="rId4"/>
    <p:sldId id="282" r:id="rId5"/>
    <p:sldId id="283" r:id="rId6"/>
    <p:sldId id="284" r:id="rId7"/>
    <p:sldId id="293" r:id="rId8"/>
    <p:sldId id="285" r:id="rId9"/>
    <p:sldId id="294" r:id="rId10"/>
    <p:sldId id="295" r:id="rId11"/>
    <p:sldId id="287" r:id="rId12"/>
    <p:sldId id="288" r:id="rId13"/>
    <p:sldId id="289" r:id="rId14"/>
    <p:sldId id="29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66FF"/>
    <a:srgbClr val="6699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25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B5DD8-8B7E-4922-BFCC-88D045D23DB6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B556F-5752-4CE3-9FEF-D46679220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2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D3A9BE4-8A09-4FDF-A32E-FB17B8A50C6B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D3A9BE4-8A09-4FDF-A32E-FB17B8A50C6B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ip.rs/content/view/53/21" TargetMode="External"/><Relationship Id="rId2" Type="http://schemas.openxmlformats.org/officeDocument/2006/relationships/hyperlink" Target="http://www.topip.rs/content/view/58/2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ip.rs/content/view/53/21" TargetMode="External"/><Relationship Id="rId2" Type="http://schemas.openxmlformats.org/officeDocument/2006/relationships/hyperlink" Target="http://www.topip.rs/content/view/58/2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ip.rs/content/view/50/21" TargetMode="External"/><Relationship Id="rId2" Type="http://schemas.openxmlformats.org/officeDocument/2006/relationships/hyperlink" Target="http://www.topip.rs/content/view/52/21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9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743200"/>
            <a:ext cx="6480048" cy="2057400"/>
          </a:xfrm>
          <a:ln>
            <a:noFill/>
            <a:prstDash val="solid"/>
          </a:ln>
        </p:spPr>
        <p:txBody>
          <a:bodyPr>
            <a:normAutofit fontScale="90000"/>
          </a:bodyPr>
          <a:lstStyle/>
          <a:p>
            <a:pPr algn="ctr"/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FDDI </a:t>
            </a:r>
            <a:r>
              <a:rPr lang="en-US" i="1" cap="none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mre</a:t>
            </a:r>
            <a:r>
              <a:rPr lang="sr-Latn-ME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(Fiber </a:t>
            </a:r>
            <a:r>
              <a:rPr lang="en-US" i="1" cap="none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Distribuited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 Interface)</a:t>
            </a:r>
            <a:endParaRPr lang="en-US" i="1" cap="none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BA" dirty="0"/>
              <a:t>- </a:t>
            </a:r>
            <a:r>
              <a:rPr lang="sr-Latn-BA" b="1" i="1" dirty="0">
                <a:solidFill>
                  <a:srgbClr val="FFFF00"/>
                </a:solidFill>
              </a:rPr>
              <a:t>Physical-Medium Dependent</a:t>
            </a:r>
            <a:r>
              <a:rPr lang="sr-Latn-BA" dirty="0"/>
              <a:t> (PMD) specifikacija definiše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BA" dirty="0" smtClean="0"/>
              <a:t>karakteristike </a:t>
            </a:r>
            <a:r>
              <a:rPr lang="sr-Latn-BA" dirty="0"/>
              <a:t>prenosnog medijuma uključujući fiber-optičke veze</a:t>
            </a:r>
            <a:r>
              <a:rPr lang="sr-Latn-BA" dirty="0" smtClean="0"/>
              <a:t>,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BA" dirty="0" smtClean="0"/>
              <a:t> </a:t>
            </a:r>
            <a:r>
              <a:rPr lang="sr-Latn-BA" dirty="0"/>
              <a:t>nivoe napajanja,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BA" dirty="0" smtClean="0"/>
              <a:t>BER </a:t>
            </a:r>
            <a:r>
              <a:rPr lang="sr-Latn-BA" dirty="0"/>
              <a:t>(Bit-error Rate),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BA" dirty="0" smtClean="0"/>
              <a:t>optičke </a:t>
            </a:r>
            <a:r>
              <a:rPr lang="sr-Latn-BA" dirty="0"/>
              <a:t>komponente i konektore; </a:t>
            </a:r>
          </a:p>
          <a:p>
            <a:pPr marL="36576" indent="0">
              <a:buNone/>
            </a:pPr>
            <a:endParaRPr lang="en-US" dirty="0" smtClean="0"/>
          </a:p>
          <a:p>
            <a:r>
              <a:rPr lang="sr-Latn-BA" dirty="0"/>
              <a:t>  - </a:t>
            </a:r>
            <a:r>
              <a:rPr lang="sr-Latn-BA" b="1" i="1" dirty="0">
                <a:solidFill>
                  <a:srgbClr val="FFFF00"/>
                </a:solidFill>
              </a:rPr>
              <a:t>Station Management</a:t>
            </a:r>
            <a:r>
              <a:rPr lang="sr-Latn-BA" dirty="0"/>
              <a:t> (SMT) specifikacija </a:t>
            </a:r>
            <a:r>
              <a:rPr lang="sr-Latn-BA" dirty="0" smtClean="0"/>
              <a:t>definiše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BA" dirty="0" smtClean="0"/>
              <a:t> </a:t>
            </a:r>
            <a:r>
              <a:rPr lang="sr-Latn-BA" dirty="0"/>
              <a:t>konfiguraciju radnih stanica</a:t>
            </a:r>
            <a:r>
              <a:rPr lang="sr-Latn-BA" dirty="0" smtClean="0"/>
              <a:t>,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BA" dirty="0" smtClean="0"/>
              <a:t> </a:t>
            </a:r>
            <a:r>
              <a:rPr lang="sr-Latn-BA" dirty="0"/>
              <a:t>konfiguraciju prstenova i karakteristike njihove kontrole</a:t>
            </a:r>
            <a:r>
              <a:rPr lang="sr-Latn-BA" dirty="0" smtClean="0"/>
              <a:t>,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BA" dirty="0" smtClean="0"/>
              <a:t> insertovanje </a:t>
            </a:r>
            <a:r>
              <a:rPr lang="sr-Latn-BA" dirty="0"/>
              <a:t>i uklanjanje stanica,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BA" dirty="0" smtClean="0"/>
              <a:t>inicijalizaciju,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BA" dirty="0" smtClean="0"/>
              <a:t> </a:t>
            </a:r>
            <a:r>
              <a:rPr lang="sr-Latn-BA" dirty="0"/>
              <a:t>izolovanje kvarova i ispravku uz prikupljanje statistika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074006"/>
            <a:ext cx="3657600" cy="357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581400" y="1905000"/>
            <a:ext cx="1447800" cy="3124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886200" y="3657600"/>
            <a:ext cx="30480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71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2200" dirty="0" smtClean="0">
                <a:solidFill>
                  <a:srgbClr val="3333CC"/>
                </a:solidFill>
              </a:rPr>
              <a:t>FDDI mreža</a:t>
            </a:r>
            <a:endParaRPr lang="en-US" sz="2200" dirty="0">
              <a:solidFill>
                <a:srgbClr val="3333CC"/>
              </a:solidFill>
            </a:endParaRPr>
          </a:p>
        </p:txBody>
      </p:sp>
      <p:pic>
        <p:nvPicPr>
          <p:cNvPr id="4" name="Content Placeholder 3" descr="Untitl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52525" y="1905001"/>
            <a:ext cx="6076950" cy="32011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BA" dirty="0" smtClean="0"/>
              <a:t>- </a:t>
            </a:r>
            <a:r>
              <a:rPr lang="sr-Latn-BA" b="1" i="1" u="sng" dirty="0" smtClean="0">
                <a:solidFill>
                  <a:srgbClr val="FFFF00"/>
                </a:solidFill>
              </a:rPr>
              <a:t>preambula</a:t>
            </a:r>
            <a:r>
              <a:rPr lang="sr-Latn-BA" u="sng" dirty="0" smtClean="0"/>
              <a:t> </a:t>
            </a:r>
            <a:r>
              <a:rPr lang="sr-Latn-BA" dirty="0" smtClean="0"/>
              <a:t>predstavlja jedinstvenu sekvencu koja ima ulogu da prirpremi svaku stanicu za novodolazeći okvir</a:t>
            </a:r>
            <a:endParaRPr lang="en-US" dirty="0" smtClean="0"/>
          </a:p>
          <a:p>
            <a:r>
              <a:rPr lang="sr-Latn-BA" dirty="0" smtClean="0"/>
              <a:t>- </a:t>
            </a:r>
            <a:r>
              <a:rPr lang="sr-Latn-BA" u="sng" dirty="0" smtClean="0">
                <a:solidFill>
                  <a:srgbClr val="FFFF00"/>
                </a:solidFill>
              </a:rPr>
              <a:t>SD (</a:t>
            </a:r>
            <a:r>
              <a:rPr lang="sr-Latn-BA" b="1" i="1" u="sng" dirty="0" smtClean="0">
                <a:solidFill>
                  <a:srgbClr val="FFFF00"/>
                </a:solidFill>
              </a:rPr>
              <a:t>Start Delimiter</a:t>
            </a:r>
            <a:r>
              <a:rPr lang="sr-Latn-BA" u="sng" dirty="0" smtClean="0">
                <a:solidFill>
                  <a:srgbClr val="FFFF00"/>
                </a:solidFill>
              </a:rPr>
              <a:t>)</a:t>
            </a:r>
            <a:r>
              <a:rPr lang="sr-Latn-BA" dirty="0" smtClean="0"/>
              <a:t> polje ima ulogu da nagovijesti početak okvira</a:t>
            </a:r>
            <a:endParaRPr lang="en-US" dirty="0" smtClean="0"/>
          </a:p>
          <a:p>
            <a:r>
              <a:rPr lang="sr-Latn-BA" dirty="0" smtClean="0"/>
              <a:t>- </a:t>
            </a:r>
            <a:r>
              <a:rPr lang="sr-Latn-BA" u="sng" dirty="0" smtClean="0">
                <a:solidFill>
                  <a:srgbClr val="FFFF00"/>
                </a:solidFill>
              </a:rPr>
              <a:t>FC (</a:t>
            </a:r>
            <a:r>
              <a:rPr lang="sr-Latn-BA" b="1" i="1" u="sng" dirty="0" smtClean="0">
                <a:solidFill>
                  <a:srgbClr val="FFFF00"/>
                </a:solidFill>
              </a:rPr>
              <a:t>Frame Control</a:t>
            </a:r>
            <a:r>
              <a:rPr lang="sr-Latn-BA" u="sng" dirty="0" smtClean="0">
                <a:solidFill>
                  <a:srgbClr val="FFFF00"/>
                </a:solidFill>
              </a:rPr>
              <a:t>)</a:t>
            </a:r>
            <a:r>
              <a:rPr lang="sr-Latn-BA" dirty="0" smtClean="0"/>
              <a:t> polje određuje veličinu adresnog polja i asinhronost ili sinhronost podataka između ostalih kontrolnih informacija.</a:t>
            </a:r>
            <a:br>
              <a:rPr lang="sr-Latn-BA" dirty="0" smtClean="0"/>
            </a:br>
            <a:r>
              <a:rPr lang="sr-Latn-BA" dirty="0" smtClean="0"/>
              <a:t>  - </a:t>
            </a:r>
            <a:r>
              <a:rPr lang="sr-Latn-BA" u="sng" dirty="0" smtClean="0">
                <a:solidFill>
                  <a:srgbClr val="FFFF00"/>
                </a:solidFill>
              </a:rPr>
              <a:t>DA (</a:t>
            </a:r>
            <a:r>
              <a:rPr lang="sr-Latn-BA" b="1" i="1" u="sng" dirty="0" smtClean="0">
                <a:solidFill>
                  <a:srgbClr val="FFFF00"/>
                </a:solidFill>
              </a:rPr>
              <a:t>Destination Address</a:t>
            </a:r>
            <a:r>
              <a:rPr lang="sr-Latn-BA" u="sng" dirty="0" smtClean="0">
                <a:solidFill>
                  <a:srgbClr val="FFFF00"/>
                </a:solidFill>
              </a:rPr>
              <a:t>)</a:t>
            </a:r>
            <a:r>
              <a:rPr lang="sr-Latn-BA" dirty="0" smtClean="0"/>
              <a:t> polje predstavlja odredišnu adresu koja može biti unicast (pojedinačna), multicast (grupna) ili broadcast (bilo koja stanica) adresa. Kao i kod </a:t>
            </a:r>
            <a:r>
              <a:rPr lang="sr-Latn-BA" u="sng" dirty="0" smtClean="0">
                <a:hlinkClick r:id="rId2"/>
              </a:rPr>
              <a:t>Ethernet</a:t>
            </a:r>
            <a:r>
              <a:rPr lang="sr-Latn-BA" dirty="0" smtClean="0"/>
              <a:t>-a i </a:t>
            </a:r>
            <a:r>
              <a:rPr lang="sr-Latn-BA" u="sng" dirty="0" smtClean="0">
                <a:hlinkClick r:id="rId3"/>
              </a:rPr>
              <a:t>Token Ring</a:t>
            </a:r>
            <a:r>
              <a:rPr lang="sr-Latn-BA" dirty="0" smtClean="0"/>
              <a:t>-a, FDDI adrese su dužine 6 Bajta (48 bita).</a:t>
            </a:r>
            <a:br>
              <a:rPr lang="sr-Latn-BA" dirty="0" smtClean="0"/>
            </a:br>
            <a:r>
              <a:rPr lang="sr-Latn-BA" dirty="0" smtClean="0"/>
              <a:t>  - </a:t>
            </a:r>
            <a:r>
              <a:rPr lang="sr-Latn-BA" u="sng" dirty="0" smtClean="0">
                <a:solidFill>
                  <a:srgbClr val="FFFF00"/>
                </a:solidFill>
              </a:rPr>
              <a:t>SA (</a:t>
            </a:r>
            <a:r>
              <a:rPr lang="sr-Latn-BA" b="1" i="1" u="sng" dirty="0" smtClean="0">
                <a:solidFill>
                  <a:srgbClr val="FFFF00"/>
                </a:solidFill>
              </a:rPr>
              <a:t>Source Address</a:t>
            </a:r>
            <a:r>
              <a:rPr lang="sr-Latn-BA" u="sng" dirty="0" smtClean="0">
                <a:solidFill>
                  <a:srgbClr val="FFFF00"/>
                </a:solidFill>
              </a:rPr>
              <a:t>)</a:t>
            </a:r>
            <a:r>
              <a:rPr lang="sr-Latn-BA" dirty="0" smtClean="0"/>
              <a:t> polje određuje stanicu koja šalje frejm a njena adresa je takođe dužine 6 Bajta.</a:t>
            </a:r>
            <a:br>
              <a:rPr lang="sr-Latn-BA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BA" dirty="0" smtClean="0"/>
              <a:t>  - </a:t>
            </a:r>
            <a:r>
              <a:rPr lang="sr-Latn-BA" b="1" i="1" u="sng" dirty="0" smtClean="0">
                <a:solidFill>
                  <a:srgbClr val="FFFF00"/>
                </a:solidFill>
              </a:rPr>
              <a:t>Data </a:t>
            </a:r>
            <a:r>
              <a:rPr lang="sr-Latn-BA" u="sng" dirty="0" smtClean="0">
                <a:solidFill>
                  <a:srgbClr val="FFFF00"/>
                </a:solidFill>
              </a:rPr>
              <a:t>(Poruka)</a:t>
            </a:r>
            <a:r>
              <a:rPr lang="sr-Latn-BA" dirty="0" smtClean="0"/>
              <a:t> predstavlja polje namijenjeno bilo kojim informacijama koje mogu biti određene nekim od gornje-slojnih protokola ili kontrolnih informacija.</a:t>
            </a:r>
            <a:br>
              <a:rPr lang="sr-Latn-BA" dirty="0" smtClean="0"/>
            </a:br>
            <a:r>
              <a:rPr lang="sr-Latn-BA" dirty="0" smtClean="0"/>
              <a:t>  - </a:t>
            </a:r>
            <a:r>
              <a:rPr lang="sr-Latn-BA" u="sng" dirty="0" smtClean="0">
                <a:solidFill>
                  <a:srgbClr val="FFFF00"/>
                </a:solidFill>
              </a:rPr>
              <a:t>FCS (Frame Check Sequence)</a:t>
            </a:r>
            <a:r>
              <a:rPr lang="sr-Latn-BA" dirty="0" smtClean="0"/>
              <a:t> predstavlja polje za izvorišnu stanicu sa proračunatim periodičnim provjerama u zavisnosti od sadžaja frejma (kao kod </a:t>
            </a:r>
            <a:r>
              <a:rPr lang="sr-Latn-BA" u="sng" dirty="0" smtClean="0">
                <a:hlinkClick r:id="rId2"/>
              </a:rPr>
              <a:t>Ethernet</a:t>
            </a:r>
            <a:r>
              <a:rPr lang="sr-Latn-BA" dirty="0" smtClean="0"/>
              <a:t>-a i </a:t>
            </a:r>
            <a:r>
              <a:rPr lang="sr-Latn-BA" u="sng" dirty="0" smtClean="0">
                <a:hlinkClick r:id="rId3"/>
              </a:rPr>
              <a:t>Token Ring</a:t>
            </a:r>
            <a:r>
              <a:rPr lang="sr-Latn-BA" dirty="0" smtClean="0"/>
              <a:t>-a). </a:t>
            </a:r>
            <a:endParaRPr lang="en-US" dirty="0" smtClean="0"/>
          </a:p>
          <a:p>
            <a:r>
              <a:rPr lang="sr-Latn-BA" dirty="0" smtClean="0"/>
              <a:t>Odredišna stanica ponovo proračunava nivo kako bi odredila da li je frejm oštećen u transportu. Ako se utvrdi da je frejm oštećen, onda se on isključuje.</a:t>
            </a:r>
            <a:br>
              <a:rPr lang="sr-Latn-BA" dirty="0" smtClean="0"/>
            </a:br>
            <a:r>
              <a:rPr lang="sr-Latn-BA" dirty="0" smtClean="0"/>
              <a:t>  - </a:t>
            </a:r>
            <a:r>
              <a:rPr lang="sr-Latn-BA" u="sng" dirty="0" smtClean="0">
                <a:solidFill>
                  <a:srgbClr val="FFFF00"/>
                </a:solidFill>
              </a:rPr>
              <a:t>ED (End Delimiter)</a:t>
            </a:r>
            <a:r>
              <a:rPr lang="sr-Latn-BA" dirty="0" smtClean="0"/>
              <a:t> polje sadrži jedinstvene simbole koji ne mogu biti simboli poruke već samo određuju kraj frejma.</a:t>
            </a:r>
            <a:br>
              <a:rPr lang="sr-Latn-BA" dirty="0" smtClean="0"/>
            </a:br>
            <a:r>
              <a:rPr lang="sr-Latn-BA" dirty="0" smtClean="0"/>
              <a:t>  - </a:t>
            </a:r>
            <a:r>
              <a:rPr lang="sr-Latn-BA" u="sng" dirty="0" smtClean="0">
                <a:solidFill>
                  <a:srgbClr val="FFFF00"/>
                </a:solidFill>
              </a:rPr>
              <a:t>FS (Frame Status)</a:t>
            </a:r>
            <a:r>
              <a:rPr lang="sr-Latn-BA" dirty="0" smtClean="0"/>
              <a:t> polje omogućava izvorišnoj stanici da odredi da li je frejm prepoznat i kopiran od strane prijemne (odredišne) stanice.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2200" i="1" dirty="0" smtClean="0">
                <a:solidFill>
                  <a:srgbClr val="3333CC"/>
                </a:solidFill>
              </a:rPr>
              <a:t>FDDI mreže</a:t>
            </a:r>
            <a:endParaRPr lang="en-US" sz="2200" i="1" dirty="0">
              <a:solidFill>
                <a:srgbClr val="33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BA" dirty="0" smtClean="0"/>
              <a:t>FDDI (The Fiber Distributed Data Interface) predstavlja 100 Mbps </a:t>
            </a:r>
            <a:r>
              <a:rPr lang="sr-Latn-BA" b="1" i="1" dirty="0" smtClean="0"/>
              <a:t>token-passing</a:t>
            </a:r>
            <a:r>
              <a:rPr lang="sr-Latn-BA" dirty="0" smtClean="0"/>
              <a:t>, </a:t>
            </a:r>
            <a:r>
              <a:rPr lang="sr-Latn-BA" b="1" i="1" dirty="0" smtClean="0"/>
              <a:t>dual-ring</a:t>
            </a:r>
            <a:r>
              <a:rPr lang="sr-Latn-BA" dirty="0" smtClean="0"/>
              <a:t> (dvoprstenasti) </a:t>
            </a:r>
            <a:r>
              <a:rPr lang="sr-Latn-BA" u="sng" dirty="0" smtClean="0">
                <a:hlinkClick r:id="rId2"/>
              </a:rPr>
              <a:t>LAN</a:t>
            </a:r>
            <a:r>
              <a:rPr lang="sr-Latn-BA" dirty="0" smtClean="0"/>
              <a:t> koji koristi </a:t>
            </a:r>
            <a:r>
              <a:rPr lang="sr-Latn-BA" b="1" i="1" dirty="0" smtClean="0"/>
              <a:t>optičko vlakno</a:t>
            </a:r>
            <a:r>
              <a:rPr lang="sr-Latn-BA" dirty="0" smtClean="0"/>
              <a:t> kao prenosni medijum.</a:t>
            </a:r>
          </a:p>
          <a:p>
            <a:endParaRPr lang="en-US" dirty="0" smtClean="0"/>
          </a:p>
          <a:p>
            <a:r>
              <a:rPr lang="sr-Latn-BA" dirty="0" smtClean="0"/>
              <a:t> FDDI tehnologija se najčešće koristi za izgradnju veoma </a:t>
            </a:r>
            <a:r>
              <a:rPr lang="sr-Latn-BA" b="1" i="1" dirty="0" smtClean="0"/>
              <a:t>brzih</a:t>
            </a:r>
            <a:r>
              <a:rPr lang="sr-Latn-BA" dirty="0" smtClean="0"/>
              <a:t> Backbone </a:t>
            </a:r>
            <a:r>
              <a:rPr lang="sr-Latn-BA" u="sng" dirty="0" smtClean="0">
                <a:hlinkClick r:id="rId3"/>
              </a:rPr>
              <a:t>mreža</a:t>
            </a:r>
            <a:r>
              <a:rPr lang="sr-Latn-BA" dirty="0" smtClean="0"/>
              <a:t> zato što omogućava prenos podataka višim propusnim opsegom, a zbog manjih gubitaka u prenosu signala moguće je prenijeti podatke na većim rastojanjima nego u slučaju prenosa podataka bakarnim upredenim paricama (CDDI - The Copper Distributed Data Interface).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FDDI (Fiber Distributed Data Interface - interfejs optički distribuiranih podataka)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sr-Latn-BA" dirty="0" smtClean="0">
                <a:solidFill>
                  <a:srgbClr val="0066FF"/>
                </a:solidFill>
              </a:rPr>
              <a:t>specificira </a:t>
            </a:r>
            <a:r>
              <a:rPr lang="en-US" dirty="0" smtClean="0">
                <a:solidFill>
                  <a:srgbClr val="0066FF"/>
                </a:solidFill>
              </a:rPr>
              <a:t>LAN</a:t>
            </a:r>
            <a:r>
              <a:rPr lang="sr-Latn-BA" dirty="0" smtClean="0">
                <a:solidFill>
                  <a:srgbClr val="0066FF"/>
                </a:solidFill>
              </a:rPr>
              <a:t> mrežu sa propuštanjem žetona (</a:t>
            </a:r>
            <a:r>
              <a:rPr lang="sr-Latn-BA" i="1" dirty="0" smtClean="0">
                <a:solidFill>
                  <a:srgbClr val="0066FF"/>
                </a:solidFill>
              </a:rPr>
              <a:t>token passing</a:t>
            </a:r>
            <a:r>
              <a:rPr lang="sr-Latn-BA" dirty="0" smtClean="0">
                <a:solidFill>
                  <a:srgbClr val="0066FF"/>
                </a:solidFill>
              </a:rPr>
              <a:t>)</a:t>
            </a:r>
            <a:r>
              <a:rPr lang="sr-Latn-BA" dirty="0" smtClean="0"/>
              <a:t>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sr-Latn-BA" dirty="0" smtClean="0">
                <a:solidFill>
                  <a:srgbClr val="FFFF00"/>
                </a:solidFill>
              </a:rPr>
              <a:t>brzine od 100 Mbps</a:t>
            </a:r>
            <a:r>
              <a:rPr lang="sr-Latn-BA" dirty="0" smtClean="0"/>
              <a:t>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sr-Latn-BA" dirty="0" smtClean="0"/>
              <a:t>sa </a:t>
            </a:r>
            <a:r>
              <a:rPr lang="sr-Latn-BA" dirty="0" smtClean="0">
                <a:solidFill>
                  <a:srgbClr val="FF0000"/>
                </a:solidFill>
              </a:rPr>
              <a:t>dvostrukim prstenom</a:t>
            </a:r>
            <a:r>
              <a:rPr lang="sr-Latn-BA" dirty="0" smtClean="0"/>
              <a:t> izgradjenim upotrebom kabla od </a:t>
            </a:r>
            <a:r>
              <a:rPr lang="sr-Latn-BA" dirty="0" smtClean="0">
                <a:solidFill>
                  <a:srgbClr val="FF0000"/>
                </a:solidFill>
              </a:rPr>
              <a:t>optičkog vlakna</a:t>
            </a:r>
            <a:r>
              <a:rPr lang="sr-Latn-BA" dirty="0" smtClean="0"/>
              <a:t>. 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BA" sz="2400" dirty="0" smtClean="0"/>
              <a:t>Dvostruko priključena stanica na mreži je priključena na oba prstena. </a:t>
            </a:r>
          </a:p>
          <a:p>
            <a:r>
              <a:rPr lang="sr-Latn-BA" sz="2400" dirty="0" smtClean="0"/>
              <a:t>Ona mora da ima najmanje dva priključka –</a:t>
            </a:r>
          </a:p>
          <a:p>
            <a:pPr>
              <a:buFont typeface="Wingdings" pitchFamily="2" charset="2"/>
              <a:buChar char="Ø"/>
            </a:pPr>
            <a:r>
              <a:rPr lang="sr-Latn-BA" sz="2400" dirty="0" smtClean="0"/>
              <a:t>priključak A, gde primarni prsten ulazi a sekundarni izlazi i </a:t>
            </a:r>
          </a:p>
          <a:p>
            <a:pPr>
              <a:buFont typeface="Wingdings" pitchFamily="2" charset="2"/>
              <a:buChar char="Ø"/>
            </a:pPr>
            <a:r>
              <a:rPr lang="sr-Latn-BA" sz="2400" dirty="0" smtClean="0"/>
              <a:t>priključak B, gdje sekundarni prsten ulazi, a primarni izlaz</a:t>
            </a:r>
            <a:endParaRPr lang="en-US" sz="2400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2272" y="2362200"/>
            <a:ext cx="3548727" cy="270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2200" i="1" dirty="0" smtClean="0">
                <a:solidFill>
                  <a:srgbClr val="3333CC"/>
                </a:solidFill>
              </a:rPr>
              <a:t>FDDI mreže</a:t>
            </a:r>
            <a:endParaRPr lang="en-US" sz="2200" i="1" dirty="0">
              <a:solidFill>
                <a:srgbClr val="33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BA" dirty="0" smtClean="0"/>
              <a:t>Sekvenca u kojoj stanice dobijaju pristup na medijum je unapred odredjena.</a:t>
            </a:r>
          </a:p>
          <a:p>
            <a:pPr algn="just"/>
            <a:r>
              <a:rPr lang="sr-Latn-BA" dirty="0" smtClean="0"/>
              <a:t> Stanica generiše specijalnu signalnu sekvencu koja se naziva </a:t>
            </a:r>
            <a:r>
              <a:rPr lang="sr-Latn-BA" sz="3500" dirty="0" smtClean="0">
                <a:solidFill>
                  <a:srgbClr val="FFFF00"/>
                </a:solidFill>
              </a:rPr>
              <a:t>žeton</a:t>
            </a:r>
            <a:r>
              <a:rPr lang="sr-Latn-BA" sz="3500" dirty="0" smtClean="0"/>
              <a:t> </a:t>
            </a:r>
            <a:r>
              <a:rPr lang="sr-Latn-BA" dirty="0" smtClean="0"/>
              <a:t>i koja kontroliše pravo da se emituje. </a:t>
            </a:r>
          </a:p>
          <a:p>
            <a:pPr algn="just"/>
            <a:r>
              <a:rPr lang="sr-Latn-BA" dirty="0" smtClean="0"/>
              <a:t>Taj žeton se stalno pušta unaokolo po mreži</a:t>
            </a:r>
            <a:r>
              <a:rPr lang="en-US" dirty="0" smtClean="0"/>
              <a:t>,</a:t>
            </a:r>
            <a:r>
              <a:rPr lang="sr-Latn-BA" dirty="0" smtClean="0"/>
              <a:t> od jednog čvora do sledećeg. </a:t>
            </a:r>
            <a:endParaRPr lang="en-US" dirty="0" smtClean="0"/>
          </a:p>
          <a:p>
            <a:pPr algn="just"/>
            <a:r>
              <a:rPr lang="sr-Latn-BA" dirty="0" smtClean="0"/>
              <a:t>Kada stanica ima nešto da pošalje, ona zauzima žeton, šalje informaciju u FDDI okvirima i pušta žeton.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2200" i="1" dirty="0" smtClean="0">
                <a:solidFill>
                  <a:srgbClr val="3333CC"/>
                </a:solidFill>
              </a:rPr>
              <a:t>FDDI mreže</a:t>
            </a:r>
            <a:endParaRPr lang="en-US" sz="2200" i="1" dirty="0">
              <a:solidFill>
                <a:srgbClr val="33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BA" dirty="0" smtClean="0"/>
              <a:t>Zaglavlje ovih okvira uključuje adresu stanice (ili stanica) koje će kopirati taj okvir.</a:t>
            </a:r>
          </a:p>
          <a:p>
            <a:r>
              <a:rPr lang="sr-Latn-BA" dirty="0" smtClean="0"/>
              <a:t> Svi čvorovi čitaju okvir kako on prolazi unaokolo po prstenu da bi utvrdili da li oni treba da prime okvir. </a:t>
            </a:r>
          </a:p>
          <a:p>
            <a:pPr algn="just"/>
            <a:r>
              <a:rPr lang="sr-Latn-BA" dirty="0" smtClean="0"/>
              <a:t>Ako treba, oni izvlače podatke i ponovo šalju okvir ka sledećoj stanici na prstenu.</a:t>
            </a:r>
            <a:endParaRPr lang="en-US" dirty="0" smtClean="0"/>
          </a:p>
          <a:p>
            <a:pPr algn="just"/>
            <a:r>
              <a:rPr lang="sr-Latn-BA" dirty="0" smtClean="0"/>
              <a:t> Šema za kontrolu pristupa pomoću žetona tako dozvoljava svim stanicama da dijele propusni opseg mreže na uredjen i efikasan način.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2200" i="1" dirty="0" smtClean="0">
                <a:solidFill>
                  <a:srgbClr val="3333CC"/>
                </a:solidFill>
              </a:rPr>
              <a:t>FDDI mreže</a:t>
            </a:r>
            <a:endParaRPr lang="en-US" sz="2200" i="1" dirty="0">
              <a:solidFill>
                <a:srgbClr val="33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FDDI tehnologija primarno koristi optičko vlakno kao prenosni medijum iako je moguće koristiti i bakarne provodnike sa istom tehnologijom. </a:t>
            </a:r>
            <a:endParaRPr lang="en-US" dirty="0" smtClean="0"/>
          </a:p>
          <a:p>
            <a:r>
              <a:rPr lang="sr-Latn-BA" dirty="0" smtClean="0"/>
              <a:t>FDDI tehnolodija sa bakarnim provodnicima kao prenosnim medijumom se naziva CDDI (The Copper Distributed Data Interface).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43400" cy="4525963"/>
          </a:xfrm>
        </p:spPr>
        <p:txBody>
          <a:bodyPr>
            <a:normAutofit/>
          </a:bodyPr>
          <a:lstStyle/>
          <a:p>
            <a:pPr algn="just"/>
            <a:r>
              <a:rPr lang="sr-Latn-BA" dirty="0"/>
              <a:t>Optički medijumi imaju brojne prednosti u odnosu na bakarne i to u </a:t>
            </a:r>
            <a:r>
              <a:rPr lang="sr-Latn-BA" dirty="0" smtClean="0"/>
              <a:t>pogledu</a:t>
            </a:r>
            <a:r>
              <a:rPr lang="en-US" dirty="0"/>
              <a:t>:</a:t>
            </a:r>
            <a:endParaRPr lang="en-US" dirty="0" smtClean="0"/>
          </a:p>
          <a:p>
            <a:pPr algn="just"/>
            <a:r>
              <a:rPr lang="sr-Latn-BA" dirty="0"/>
              <a:t>veće </a:t>
            </a:r>
            <a:r>
              <a:rPr lang="en-US" dirty="0" smtClean="0"/>
              <a:t> </a:t>
            </a:r>
            <a:r>
              <a:rPr lang="sr-Latn-BA" dirty="0" smtClean="0"/>
              <a:t>sigurnosti</a:t>
            </a:r>
            <a:r>
              <a:rPr lang="sr-Latn-BA" dirty="0"/>
              <a:t>, </a:t>
            </a:r>
            <a:endParaRPr lang="en-US" dirty="0" smtClean="0"/>
          </a:p>
          <a:p>
            <a:pPr algn="just"/>
            <a:r>
              <a:rPr lang="sr-Latn-BA" dirty="0" smtClean="0"/>
              <a:t>pouzdanosti</a:t>
            </a:r>
            <a:r>
              <a:rPr lang="sr-Latn-BA" dirty="0"/>
              <a:t>, </a:t>
            </a:r>
            <a:endParaRPr lang="en-US" dirty="0" smtClean="0"/>
          </a:p>
          <a:p>
            <a:pPr algn="just"/>
            <a:r>
              <a:rPr lang="sr-Latn-BA" dirty="0" smtClean="0"/>
              <a:t>otpornosti </a:t>
            </a:r>
            <a:r>
              <a:rPr lang="sr-Latn-BA" dirty="0"/>
              <a:t>na radio frekventne interferencije (RFI) i elektromagnetne interferencije (EMI). </a:t>
            </a:r>
            <a:endParaRPr lang="en-US" dirty="0"/>
          </a:p>
          <a:p>
            <a:pPr algn="just"/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590800"/>
            <a:ext cx="3124199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171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ME" sz="2200" i="1" dirty="0" smtClean="0">
                <a:solidFill>
                  <a:srgbClr val="3333CC"/>
                </a:solidFill>
              </a:rPr>
              <a:t>FDDI mreže</a:t>
            </a:r>
            <a:endParaRPr lang="en-US" sz="2200" i="1" dirty="0">
              <a:solidFill>
                <a:srgbClr val="33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sr-Latn-BA" dirty="0" smtClean="0"/>
              <a:t> </a:t>
            </a:r>
            <a:endParaRPr lang="en-US" dirty="0" smtClean="0"/>
          </a:p>
          <a:p>
            <a:pPr algn="just"/>
            <a:r>
              <a:rPr lang="sr-Latn-BA" dirty="0" smtClean="0"/>
              <a:t>(Bakarni provodnici, prolaskom električnih signala kroz njih, stvaraju elektromagnetno polje oko provodnika, odnosno emituju električni signal čiji se intenzitet povećava sa povećanjem noseće frekvencije i frekventnog opsega pa može vrlo lako doći do preslušavanja i interferencije)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 fontScale="62500" lnSpcReduction="20000"/>
          </a:bodyPr>
          <a:lstStyle/>
          <a:p>
            <a:endParaRPr lang="sr-Latn-BA" dirty="0"/>
          </a:p>
          <a:p>
            <a:r>
              <a:rPr lang="sr-Latn-BA" dirty="0"/>
              <a:t>Karakteristike FDDI možemo  predstaviti u četiri grupe:</a:t>
            </a:r>
            <a:br>
              <a:rPr lang="sr-Latn-BA" dirty="0"/>
            </a:br>
            <a:r>
              <a:rPr lang="sr-Latn-BA" dirty="0"/>
              <a:t>  - </a:t>
            </a:r>
            <a:r>
              <a:rPr lang="sr-Latn-BA" b="1" i="1" dirty="0">
                <a:solidFill>
                  <a:srgbClr val="FFFF00"/>
                </a:solidFill>
              </a:rPr>
              <a:t>Media Access Control</a:t>
            </a:r>
            <a:r>
              <a:rPr lang="sr-Latn-BA" dirty="0"/>
              <a:t> (MAC) specifikacija </a:t>
            </a:r>
            <a:r>
              <a:rPr lang="sr-Latn-BA" dirty="0" smtClean="0"/>
              <a:t>definiše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BA" dirty="0" smtClean="0"/>
              <a:t>pristup</a:t>
            </a:r>
            <a:r>
              <a:rPr lang="en-US" dirty="0" smtClean="0"/>
              <a:t> </a:t>
            </a:r>
            <a:r>
              <a:rPr lang="sr-Latn-BA" dirty="0" smtClean="0"/>
              <a:t>prenosnom medijumu</a:t>
            </a:r>
            <a:r>
              <a:rPr lang="sr-Latn-BA" dirty="0"/>
              <a:t>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BA" dirty="0" smtClean="0"/>
              <a:t>format </a:t>
            </a:r>
            <a:r>
              <a:rPr lang="sr-Latn-BA" dirty="0"/>
              <a:t>okvira (frejma), manipulisanje tokenima (žetonima), adresiranje,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BA" dirty="0" smtClean="0"/>
              <a:t>upotrebu </a:t>
            </a:r>
            <a:r>
              <a:rPr lang="sr-Latn-BA" dirty="0"/>
              <a:t>algoritama za izračunavanje nivoa rezervne periodične provere (CRC) i mehanizama ispravke grešaka;    </a:t>
            </a:r>
          </a:p>
          <a:p>
            <a:r>
              <a:rPr lang="sr-Latn-BA" dirty="0"/>
              <a:t/>
            </a:r>
            <a:br>
              <a:rPr lang="sr-Latn-BA" dirty="0"/>
            </a:br>
            <a:r>
              <a:rPr lang="sr-Latn-BA" dirty="0"/>
              <a:t>  - </a:t>
            </a:r>
            <a:r>
              <a:rPr lang="sr-Latn-BA" b="1" i="1" dirty="0">
                <a:solidFill>
                  <a:srgbClr val="FFFF00"/>
                </a:solidFill>
              </a:rPr>
              <a:t>Physical Layer Protocol</a:t>
            </a:r>
            <a:r>
              <a:rPr lang="sr-Latn-BA" dirty="0"/>
              <a:t> (PHY) specifikacija definiše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BA" dirty="0" smtClean="0"/>
              <a:t>procedure </a:t>
            </a:r>
            <a:r>
              <a:rPr lang="sr-Latn-BA" dirty="0"/>
              <a:t>enkodovaja i dekodovanja podataka,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BA" dirty="0" smtClean="0"/>
              <a:t>zahtijeve </a:t>
            </a:r>
            <a:r>
              <a:rPr lang="sr-Latn-BA" dirty="0"/>
              <a:t>takta i uokviravanja;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057400"/>
            <a:ext cx="3657600" cy="3581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276600" y="2514600"/>
            <a:ext cx="1752600" cy="685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276600" y="4191000"/>
            <a:ext cx="17526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644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419</TotalTime>
  <Words>444</Words>
  <Application>Microsoft Office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Technic</vt:lpstr>
      <vt:lpstr>FDDI mreže (Fiber Distribuited Data Interface)</vt:lpstr>
      <vt:lpstr>PowerPoint Presentation</vt:lpstr>
      <vt:lpstr>PowerPoint Presentation</vt:lpstr>
      <vt:lpstr>FDDI mreže</vt:lpstr>
      <vt:lpstr>FDDI mreže</vt:lpstr>
      <vt:lpstr>FDDI mreže</vt:lpstr>
      <vt:lpstr>PowerPoint Presentation</vt:lpstr>
      <vt:lpstr>FDDI mreže</vt:lpstr>
      <vt:lpstr>PowerPoint Presentation</vt:lpstr>
      <vt:lpstr>PowerPoint Presentation</vt:lpstr>
      <vt:lpstr>FDDI mreža</vt:lpstr>
      <vt:lpstr>PowerPoint Presentation</vt:lpstr>
      <vt:lpstr>PowerPoint Presentation</vt:lpstr>
      <vt:lpstr>FDDI mreže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Arhitektura LAN mreže</dc:title>
  <dc:creator>IBM</dc:creator>
  <cp:lastModifiedBy>Nastavnik</cp:lastModifiedBy>
  <cp:revision>41</cp:revision>
  <dcterms:created xsi:type="dcterms:W3CDTF">2012-12-10T09:24:15Z</dcterms:created>
  <dcterms:modified xsi:type="dcterms:W3CDTF">2017-03-14T06:17:10Z</dcterms:modified>
</cp:coreProperties>
</file>